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67" r:id="rId5"/>
    <p:sldId id="279" r:id="rId6"/>
    <p:sldId id="262" r:id="rId7"/>
    <p:sldId id="272" r:id="rId8"/>
    <p:sldId id="273" r:id="rId9"/>
    <p:sldId id="274" r:id="rId10"/>
    <p:sldId id="286" r:id="rId11"/>
    <p:sldId id="275" r:id="rId12"/>
    <p:sldId id="276" r:id="rId13"/>
    <p:sldId id="282" r:id="rId14"/>
    <p:sldId id="277" r:id="rId15"/>
    <p:sldId id="278" r:id="rId16"/>
    <p:sldId id="280" r:id="rId17"/>
    <p:sldId id="283" r:id="rId18"/>
    <p:sldId id="284" r:id="rId19"/>
    <p:sldId id="281" r:id="rId20"/>
    <p:sldId id="285"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81F4E2-42F7-493E-9F37-24DFE5C482A3}" vWet="4" dt="2023-09-12T14:43:52.859"/>
    <p1510:client id="{C4D9D0DF-6F6B-48D6-8C3C-1F4B50AB667A}" v="27" dt="2023-09-12T14:44:19.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729" autoAdjust="0"/>
  </p:normalViewPr>
  <p:slideViewPr>
    <p:cSldViewPr snapToGrid="0">
      <p:cViewPr varScale="1">
        <p:scale>
          <a:sx n="60" d="100"/>
          <a:sy n="60" d="100"/>
        </p:scale>
        <p:origin x="155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da Campbell" userId="24dc9e3e-24ad-4450-9248-9c1383650e0f" providerId="ADAL" clId="{C4D9D0DF-6F6B-48D6-8C3C-1F4B50AB667A}"/>
    <pc:docChg chg="undo custSel addSld delSld modSld sldOrd">
      <pc:chgData name="Alida Campbell" userId="24dc9e3e-24ad-4450-9248-9c1383650e0f" providerId="ADAL" clId="{C4D9D0DF-6F6B-48D6-8C3C-1F4B50AB667A}" dt="2023-09-13T00:03:29.032" v="12148" actId="20577"/>
      <pc:docMkLst>
        <pc:docMk/>
      </pc:docMkLst>
      <pc:sldChg chg="modSp mod">
        <pc:chgData name="Alida Campbell" userId="24dc9e3e-24ad-4450-9248-9c1383650e0f" providerId="ADAL" clId="{C4D9D0DF-6F6B-48D6-8C3C-1F4B50AB667A}" dt="2023-09-05T15:27:23.320" v="151" actId="20577"/>
        <pc:sldMkLst>
          <pc:docMk/>
          <pc:sldMk cId="1637582279" sldId="262"/>
        </pc:sldMkLst>
        <pc:spChg chg="mod">
          <ac:chgData name="Alida Campbell" userId="24dc9e3e-24ad-4450-9248-9c1383650e0f" providerId="ADAL" clId="{C4D9D0DF-6F6B-48D6-8C3C-1F4B50AB667A}" dt="2023-09-05T15:27:23.320" v="151" actId="20577"/>
          <ac:spMkLst>
            <pc:docMk/>
            <pc:sldMk cId="1637582279" sldId="262"/>
            <ac:spMk id="4" creationId="{00000000-0000-0000-0000-000000000000}"/>
          </ac:spMkLst>
        </pc:spChg>
      </pc:sldChg>
      <pc:sldChg chg="del">
        <pc:chgData name="Alida Campbell" userId="24dc9e3e-24ad-4450-9248-9c1383650e0f" providerId="ADAL" clId="{C4D9D0DF-6F6B-48D6-8C3C-1F4B50AB667A}" dt="2023-09-05T17:01:58.803" v="4243" actId="47"/>
        <pc:sldMkLst>
          <pc:docMk/>
          <pc:sldMk cId="421074824" sldId="266"/>
        </pc:sldMkLst>
      </pc:sldChg>
      <pc:sldChg chg="modSp mod modNotesTx">
        <pc:chgData name="Alida Campbell" userId="24dc9e3e-24ad-4450-9248-9c1383650e0f" providerId="ADAL" clId="{C4D9D0DF-6F6B-48D6-8C3C-1F4B50AB667A}" dt="2023-09-06T13:25:13.963" v="4965" actId="20577"/>
        <pc:sldMkLst>
          <pc:docMk/>
          <pc:sldMk cId="2129730426" sldId="267"/>
        </pc:sldMkLst>
        <pc:spChg chg="mod">
          <ac:chgData name="Alida Campbell" userId="24dc9e3e-24ad-4450-9248-9c1383650e0f" providerId="ADAL" clId="{C4D9D0DF-6F6B-48D6-8C3C-1F4B50AB667A}" dt="2023-09-05T15:25:55.699" v="25" actId="20577"/>
          <ac:spMkLst>
            <pc:docMk/>
            <pc:sldMk cId="2129730426" sldId="267"/>
            <ac:spMk id="2" creationId="{00000000-0000-0000-0000-000000000000}"/>
          </ac:spMkLst>
        </pc:spChg>
        <pc:spChg chg="mod">
          <ac:chgData name="Alida Campbell" userId="24dc9e3e-24ad-4450-9248-9c1383650e0f" providerId="ADAL" clId="{C4D9D0DF-6F6B-48D6-8C3C-1F4B50AB667A}" dt="2023-09-05T15:26:42.615" v="109" actId="20577"/>
          <ac:spMkLst>
            <pc:docMk/>
            <pc:sldMk cId="2129730426" sldId="267"/>
            <ac:spMk id="3" creationId="{00000000-0000-0000-0000-000000000000}"/>
          </ac:spMkLst>
        </pc:spChg>
      </pc:sldChg>
      <pc:sldChg chg="addSp modSp mod modNotesTx">
        <pc:chgData name="Alida Campbell" userId="24dc9e3e-24ad-4450-9248-9c1383650e0f" providerId="ADAL" clId="{C4D9D0DF-6F6B-48D6-8C3C-1F4B50AB667A}" dt="2023-09-13T00:03:29.032" v="12148" actId="20577"/>
        <pc:sldMkLst>
          <pc:docMk/>
          <pc:sldMk cId="3450959862" sldId="272"/>
        </pc:sldMkLst>
        <pc:spChg chg="mod">
          <ac:chgData name="Alida Campbell" userId="24dc9e3e-24ad-4450-9248-9c1383650e0f" providerId="ADAL" clId="{C4D9D0DF-6F6B-48D6-8C3C-1F4B50AB667A}" dt="2023-09-05T15:39:40.660" v="172" actId="20577"/>
          <ac:spMkLst>
            <pc:docMk/>
            <pc:sldMk cId="3450959862" sldId="272"/>
            <ac:spMk id="2" creationId="{00000000-0000-0000-0000-000000000000}"/>
          </ac:spMkLst>
        </pc:spChg>
        <pc:spChg chg="mod">
          <ac:chgData name="Alida Campbell" userId="24dc9e3e-24ad-4450-9248-9c1383650e0f" providerId="ADAL" clId="{C4D9D0DF-6F6B-48D6-8C3C-1F4B50AB667A}" dt="2023-09-13T00:03:29.032" v="12148" actId="20577"/>
          <ac:spMkLst>
            <pc:docMk/>
            <pc:sldMk cId="3450959862" sldId="272"/>
            <ac:spMk id="3" creationId="{00000000-0000-0000-0000-000000000000}"/>
          </ac:spMkLst>
        </pc:spChg>
        <pc:picChg chg="add mod">
          <ac:chgData name="Alida Campbell" userId="24dc9e3e-24ad-4450-9248-9c1383650e0f" providerId="ADAL" clId="{C4D9D0DF-6F6B-48D6-8C3C-1F4B50AB667A}" dt="2023-09-05T17:01:23.477" v="4235"/>
          <ac:picMkLst>
            <pc:docMk/>
            <pc:sldMk cId="3450959862" sldId="272"/>
            <ac:picMk id="5" creationId="{EF9E1635-E5C6-809B-ADA8-0FFA20C83345}"/>
          </ac:picMkLst>
        </pc:picChg>
      </pc:sldChg>
      <pc:sldChg chg="modSp mod">
        <pc:chgData name="Alida Campbell" userId="24dc9e3e-24ad-4450-9248-9c1383650e0f" providerId="ADAL" clId="{C4D9D0DF-6F6B-48D6-8C3C-1F4B50AB667A}" dt="2023-09-05T15:59:34.087" v="461" actId="20577"/>
        <pc:sldMkLst>
          <pc:docMk/>
          <pc:sldMk cId="705672520" sldId="273"/>
        </pc:sldMkLst>
        <pc:spChg chg="mod">
          <ac:chgData name="Alida Campbell" userId="24dc9e3e-24ad-4450-9248-9c1383650e0f" providerId="ADAL" clId="{C4D9D0DF-6F6B-48D6-8C3C-1F4B50AB667A}" dt="2023-09-05T15:59:34.087" v="461" actId="20577"/>
          <ac:spMkLst>
            <pc:docMk/>
            <pc:sldMk cId="705672520" sldId="273"/>
            <ac:spMk id="4" creationId="{00000000-0000-0000-0000-000000000000}"/>
          </ac:spMkLst>
        </pc:spChg>
      </pc:sldChg>
      <pc:sldChg chg="addSp modSp mod modNotesTx">
        <pc:chgData name="Alida Campbell" userId="24dc9e3e-24ad-4450-9248-9c1383650e0f" providerId="ADAL" clId="{C4D9D0DF-6F6B-48D6-8C3C-1F4B50AB667A}" dt="2023-09-06T13:51:10.719" v="5697" actId="20577"/>
        <pc:sldMkLst>
          <pc:docMk/>
          <pc:sldMk cId="153524469" sldId="274"/>
        </pc:sldMkLst>
        <pc:spChg chg="mod">
          <ac:chgData name="Alida Campbell" userId="24dc9e3e-24ad-4450-9248-9c1383650e0f" providerId="ADAL" clId="{C4D9D0DF-6F6B-48D6-8C3C-1F4B50AB667A}" dt="2023-09-05T16:03:09.253" v="493" actId="20577"/>
          <ac:spMkLst>
            <pc:docMk/>
            <pc:sldMk cId="153524469" sldId="274"/>
            <ac:spMk id="2" creationId="{00000000-0000-0000-0000-000000000000}"/>
          </ac:spMkLst>
        </pc:spChg>
        <pc:spChg chg="mod">
          <ac:chgData name="Alida Campbell" userId="24dc9e3e-24ad-4450-9248-9c1383650e0f" providerId="ADAL" clId="{C4D9D0DF-6F6B-48D6-8C3C-1F4B50AB667A}" dt="2023-09-05T17:05:39.026" v="4484" actId="20577"/>
          <ac:spMkLst>
            <pc:docMk/>
            <pc:sldMk cId="153524469" sldId="274"/>
            <ac:spMk id="3" creationId="{00000000-0000-0000-0000-000000000000}"/>
          </ac:spMkLst>
        </pc:spChg>
        <pc:picChg chg="add mod">
          <ac:chgData name="Alida Campbell" userId="24dc9e3e-24ad-4450-9248-9c1383650e0f" providerId="ADAL" clId="{C4D9D0DF-6F6B-48D6-8C3C-1F4B50AB667A}" dt="2023-09-05T17:01:25.913" v="4236"/>
          <ac:picMkLst>
            <pc:docMk/>
            <pc:sldMk cId="153524469" sldId="274"/>
            <ac:picMk id="5" creationId="{9D2AE5D0-A5EC-2DD6-750E-976C78F0E109}"/>
          </ac:picMkLst>
        </pc:picChg>
      </pc:sldChg>
      <pc:sldChg chg="modSp mod">
        <pc:chgData name="Alida Campbell" userId="24dc9e3e-24ad-4450-9248-9c1383650e0f" providerId="ADAL" clId="{C4D9D0DF-6F6B-48D6-8C3C-1F4B50AB667A}" dt="2023-09-05T16:10:14.936" v="734" actId="20577"/>
        <pc:sldMkLst>
          <pc:docMk/>
          <pc:sldMk cId="1919952810" sldId="275"/>
        </pc:sldMkLst>
        <pc:spChg chg="mod">
          <ac:chgData name="Alida Campbell" userId="24dc9e3e-24ad-4450-9248-9c1383650e0f" providerId="ADAL" clId="{C4D9D0DF-6F6B-48D6-8C3C-1F4B50AB667A}" dt="2023-09-05T16:10:14.936" v="734" actId="20577"/>
          <ac:spMkLst>
            <pc:docMk/>
            <pc:sldMk cId="1919952810" sldId="275"/>
            <ac:spMk id="4" creationId="{00000000-0000-0000-0000-000000000000}"/>
          </ac:spMkLst>
        </pc:spChg>
      </pc:sldChg>
      <pc:sldChg chg="addSp modSp mod modNotesTx">
        <pc:chgData name="Alida Campbell" userId="24dc9e3e-24ad-4450-9248-9c1383650e0f" providerId="ADAL" clId="{C4D9D0DF-6F6B-48D6-8C3C-1F4B50AB667A}" dt="2023-09-06T14:10:48.123" v="7579" actId="20577"/>
        <pc:sldMkLst>
          <pc:docMk/>
          <pc:sldMk cId="1445773271" sldId="276"/>
        </pc:sldMkLst>
        <pc:spChg chg="mod">
          <ac:chgData name="Alida Campbell" userId="24dc9e3e-24ad-4450-9248-9c1383650e0f" providerId="ADAL" clId="{C4D9D0DF-6F6B-48D6-8C3C-1F4B50AB667A}" dt="2023-09-05T16:59:54.966" v="4229" actId="1076"/>
          <ac:spMkLst>
            <pc:docMk/>
            <pc:sldMk cId="1445773271" sldId="276"/>
            <ac:spMk id="2" creationId="{00000000-0000-0000-0000-000000000000}"/>
          </ac:spMkLst>
        </pc:spChg>
        <pc:spChg chg="mod">
          <ac:chgData name="Alida Campbell" userId="24dc9e3e-24ad-4450-9248-9c1383650e0f" providerId="ADAL" clId="{C4D9D0DF-6F6B-48D6-8C3C-1F4B50AB667A}" dt="2023-09-05T17:00:00.660" v="4230" actId="1076"/>
          <ac:spMkLst>
            <pc:docMk/>
            <pc:sldMk cId="1445773271" sldId="276"/>
            <ac:spMk id="3" creationId="{00000000-0000-0000-0000-000000000000}"/>
          </ac:spMkLst>
        </pc:spChg>
        <pc:picChg chg="add mod">
          <ac:chgData name="Alida Campbell" userId="24dc9e3e-24ad-4450-9248-9c1383650e0f" providerId="ADAL" clId="{C4D9D0DF-6F6B-48D6-8C3C-1F4B50AB667A}" dt="2023-09-05T17:01:30.920" v="4237"/>
          <ac:picMkLst>
            <pc:docMk/>
            <pc:sldMk cId="1445773271" sldId="276"/>
            <ac:picMk id="5" creationId="{20D7F5D3-788B-3301-3361-5E417F053EC3}"/>
          </ac:picMkLst>
        </pc:picChg>
      </pc:sldChg>
      <pc:sldChg chg="modSp mod">
        <pc:chgData name="Alida Campbell" userId="24dc9e3e-24ad-4450-9248-9c1383650e0f" providerId="ADAL" clId="{C4D9D0DF-6F6B-48D6-8C3C-1F4B50AB667A}" dt="2023-09-05T16:25:00.192" v="1697" actId="20577"/>
        <pc:sldMkLst>
          <pc:docMk/>
          <pc:sldMk cId="1399361391" sldId="277"/>
        </pc:sldMkLst>
        <pc:spChg chg="mod">
          <ac:chgData name="Alida Campbell" userId="24dc9e3e-24ad-4450-9248-9c1383650e0f" providerId="ADAL" clId="{C4D9D0DF-6F6B-48D6-8C3C-1F4B50AB667A}" dt="2023-09-05T16:25:00.192" v="1697" actId="20577"/>
          <ac:spMkLst>
            <pc:docMk/>
            <pc:sldMk cId="1399361391" sldId="277"/>
            <ac:spMk id="4" creationId="{00000000-0000-0000-0000-000000000000}"/>
          </ac:spMkLst>
        </pc:spChg>
      </pc:sldChg>
      <pc:sldChg chg="modSp mod modNotesTx">
        <pc:chgData name="Alida Campbell" userId="24dc9e3e-24ad-4450-9248-9c1383650e0f" providerId="ADAL" clId="{C4D9D0DF-6F6B-48D6-8C3C-1F4B50AB667A}" dt="2023-09-06T15:40:32.296" v="9216" actId="20577"/>
        <pc:sldMkLst>
          <pc:docMk/>
          <pc:sldMk cId="2214414814" sldId="278"/>
        </pc:sldMkLst>
        <pc:spChg chg="mod">
          <ac:chgData name="Alida Campbell" userId="24dc9e3e-24ad-4450-9248-9c1383650e0f" providerId="ADAL" clId="{C4D9D0DF-6F6B-48D6-8C3C-1F4B50AB667A}" dt="2023-09-05T16:25:16.641" v="1733" actId="5793"/>
          <ac:spMkLst>
            <pc:docMk/>
            <pc:sldMk cId="2214414814" sldId="278"/>
            <ac:spMk id="2" creationId="{00000000-0000-0000-0000-000000000000}"/>
          </ac:spMkLst>
        </pc:spChg>
        <pc:spChg chg="mod">
          <ac:chgData name="Alida Campbell" userId="24dc9e3e-24ad-4450-9248-9c1383650e0f" providerId="ADAL" clId="{C4D9D0DF-6F6B-48D6-8C3C-1F4B50AB667A}" dt="2023-09-06T15:40:05.988" v="9123" actId="20577"/>
          <ac:spMkLst>
            <pc:docMk/>
            <pc:sldMk cId="2214414814" sldId="278"/>
            <ac:spMk id="3" creationId="{00000000-0000-0000-0000-000000000000}"/>
          </ac:spMkLst>
        </pc:spChg>
      </pc:sldChg>
      <pc:sldChg chg="new del">
        <pc:chgData name="Alida Campbell" userId="24dc9e3e-24ad-4450-9248-9c1383650e0f" providerId="ADAL" clId="{C4D9D0DF-6F6B-48D6-8C3C-1F4B50AB667A}" dt="2023-09-05T16:10:32.192" v="736" actId="47"/>
        <pc:sldMkLst>
          <pc:docMk/>
          <pc:sldMk cId="986742749" sldId="279"/>
        </pc:sldMkLst>
      </pc:sldChg>
      <pc:sldChg chg="addSp modSp new mod ord modNotesTx">
        <pc:chgData name="Alida Campbell" userId="24dc9e3e-24ad-4450-9248-9c1383650e0f" providerId="ADAL" clId="{C4D9D0DF-6F6B-48D6-8C3C-1F4B50AB667A}" dt="2023-09-06T15:41:36.536" v="9529" actId="20577"/>
        <pc:sldMkLst>
          <pc:docMk/>
          <pc:sldMk cId="3490359209" sldId="279"/>
        </pc:sldMkLst>
        <pc:spChg chg="mod">
          <ac:chgData name="Alida Campbell" userId="24dc9e3e-24ad-4450-9248-9c1383650e0f" providerId="ADAL" clId="{C4D9D0DF-6F6B-48D6-8C3C-1F4B50AB667A}" dt="2023-09-05T16:10:40.382" v="747" actId="20577"/>
          <ac:spMkLst>
            <pc:docMk/>
            <pc:sldMk cId="3490359209" sldId="279"/>
            <ac:spMk id="2" creationId="{89A57DCA-DC91-456A-5EFA-8D75CE3214B5}"/>
          </ac:spMkLst>
        </pc:spChg>
        <pc:spChg chg="mod">
          <ac:chgData name="Alida Campbell" userId="24dc9e3e-24ad-4450-9248-9c1383650e0f" providerId="ADAL" clId="{C4D9D0DF-6F6B-48D6-8C3C-1F4B50AB667A}" dt="2023-09-05T16:11:40.464" v="919" actId="20577"/>
          <ac:spMkLst>
            <pc:docMk/>
            <pc:sldMk cId="3490359209" sldId="279"/>
            <ac:spMk id="3" creationId="{098FBA82-628D-AB16-2451-F062DF2633BB}"/>
          </ac:spMkLst>
        </pc:spChg>
        <pc:picChg chg="add mod">
          <ac:chgData name="Alida Campbell" userId="24dc9e3e-24ad-4450-9248-9c1383650e0f" providerId="ADAL" clId="{C4D9D0DF-6F6B-48D6-8C3C-1F4B50AB667A}" dt="2023-09-05T17:01:16.615" v="4234" actId="1076"/>
          <ac:picMkLst>
            <pc:docMk/>
            <pc:sldMk cId="3490359209" sldId="279"/>
            <ac:picMk id="5" creationId="{634C76E9-1347-EA52-BFC8-16C4960D109A}"/>
          </ac:picMkLst>
        </pc:picChg>
      </pc:sldChg>
      <pc:sldChg chg="addSp modSp new mod ord modNotesTx">
        <pc:chgData name="Alida Campbell" userId="24dc9e3e-24ad-4450-9248-9c1383650e0f" providerId="ADAL" clId="{C4D9D0DF-6F6B-48D6-8C3C-1F4B50AB667A}" dt="2023-09-06T15:44:40.543" v="10217" actId="20577"/>
        <pc:sldMkLst>
          <pc:docMk/>
          <pc:sldMk cId="3390404482" sldId="280"/>
        </pc:sldMkLst>
        <pc:spChg chg="mod">
          <ac:chgData name="Alida Campbell" userId="24dc9e3e-24ad-4450-9248-9c1383650e0f" providerId="ADAL" clId="{C4D9D0DF-6F6B-48D6-8C3C-1F4B50AB667A}" dt="2023-09-05T16:21:20.957" v="1483" actId="20577"/>
          <ac:spMkLst>
            <pc:docMk/>
            <pc:sldMk cId="3390404482" sldId="280"/>
            <ac:spMk id="2" creationId="{E6086377-5817-E181-309A-2B74C38ACEBF}"/>
          </ac:spMkLst>
        </pc:spChg>
        <pc:spChg chg="mod">
          <ac:chgData name="Alida Campbell" userId="24dc9e3e-24ad-4450-9248-9c1383650e0f" providerId="ADAL" clId="{C4D9D0DF-6F6B-48D6-8C3C-1F4B50AB667A}" dt="2023-09-05T16:23:41.402" v="1657" actId="20577"/>
          <ac:spMkLst>
            <pc:docMk/>
            <pc:sldMk cId="3390404482" sldId="280"/>
            <ac:spMk id="3" creationId="{74A97790-863D-5CE0-13AE-DCAE97BB79CF}"/>
          </ac:spMkLst>
        </pc:spChg>
        <pc:picChg chg="add mod">
          <ac:chgData name="Alida Campbell" userId="24dc9e3e-24ad-4450-9248-9c1383650e0f" providerId="ADAL" clId="{C4D9D0DF-6F6B-48D6-8C3C-1F4B50AB667A}" dt="2023-09-05T17:01:35.840" v="4238"/>
          <ac:picMkLst>
            <pc:docMk/>
            <pc:sldMk cId="3390404482" sldId="280"/>
            <ac:picMk id="4" creationId="{69C41FB0-CE1C-F433-00FF-B6F1B466BEB5}"/>
          </ac:picMkLst>
        </pc:picChg>
      </pc:sldChg>
      <pc:sldChg chg="addSp modSp new mod ord modNotesTx">
        <pc:chgData name="Alida Campbell" userId="24dc9e3e-24ad-4450-9248-9c1383650e0f" providerId="ADAL" clId="{C4D9D0DF-6F6B-48D6-8C3C-1F4B50AB667A}" dt="2023-09-06T15:52:38.685" v="12068" actId="20577"/>
        <pc:sldMkLst>
          <pc:docMk/>
          <pc:sldMk cId="595552903" sldId="281"/>
        </pc:sldMkLst>
        <pc:spChg chg="mod">
          <ac:chgData name="Alida Campbell" userId="24dc9e3e-24ad-4450-9248-9c1383650e0f" providerId="ADAL" clId="{C4D9D0DF-6F6B-48D6-8C3C-1F4B50AB667A}" dt="2023-09-05T16:33:59.635" v="2239" actId="20577"/>
          <ac:spMkLst>
            <pc:docMk/>
            <pc:sldMk cId="595552903" sldId="281"/>
            <ac:spMk id="2" creationId="{9A36103C-A764-6C69-6B29-81B5508C5E03}"/>
          </ac:spMkLst>
        </pc:spChg>
        <pc:spChg chg="mod">
          <ac:chgData name="Alida Campbell" userId="24dc9e3e-24ad-4450-9248-9c1383650e0f" providerId="ADAL" clId="{C4D9D0DF-6F6B-48D6-8C3C-1F4B50AB667A}" dt="2023-09-05T16:41:48.504" v="3215" actId="15"/>
          <ac:spMkLst>
            <pc:docMk/>
            <pc:sldMk cId="595552903" sldId="281"/>
            <ac:spMk id="3" creationId="{EDA32787-877C-2477-90D9-AFBE663F953F}"/>
          </ac:spMkLst>
        </pc:spChg>
        <pc:picChg chg="add mod">
          <ac:chgData name="Alida Campbell" userId="24dc9e3e-24ad-4450-9248-9c1383650e0f" providerId="ADAL" clId="{C4D9D0DF-6F6B-48D6-8C3C-1F4B50AB667A}" dt="2023-09-05T17:01:47.824" v="4241"/>
          <ac:picMkLst>
            <pc:docMk/>
            <pc:sldMk cId="595552903" sldId="281"/>
            <ac:picMk id="4" creationId="{288B3056-8281-2D58-66CF-0E826E3FA985}"/>
          </ac:picMkLst>
        </pc:picChg>
      </pc:sldChg>
      <pc:sldChg chg="addSp modSp new add del mod ord modNotesTx">
        <pc:chgData name="Alida Campbell" userId="24dc9e3e-24ad-4450-9248-9c1383650e0f" providerId="ADAL" clId="{C4D9D0DF-6F6B-48D6-8C3C-1F4B50AB667A}" dt="2023-09-06T15:34:17.687" v="8529" actId="20577"/>
        <pc:sldMkLst>
          <pc:docMk/>
          <pc:sldMk cId="3411046809" sldId="282"/>
        </pc:sldMkLst>
        <pc:spChg chg="mod">
          <ac:chgData name="Alida Campbell" userId="24dc9e3e-24ad-4450-9248-9c1383650e0f" providerId="ADAL" clId="{C4D9D0DF-6F6B-48D6-8C3C-1F4B50AB667A}" dt="2023-09-05T16:37:43.365" v="2542" actId="20577"/>
          <ac:spMkLst>
            <pc:docMk/>
            <pc:sldMk cId="3411046809" sldId="282"/>
            <ac:spMk id="2" creationId="{E007D2EA-C1DF-21C8-EB9A-85B934BFE603}"/>
          </ac:spMkLst>
        </pc:spChg>
        <pc:spChg chg="mod">
          <ac:chgData name="Alida Campbell" userId="24dc9e3e-24ad-4450-9248-9c1383650e0f" providerId="ADAL" clId="{C4D9D0DF-6F6B-48D6-8C3C-1F4B50AB667A}" dt="2023-09-06T15:33:51.761" v="8457" actId="14"/>
          <ac:spMkLst>
            <pc:docMk/>
            <pc:sldMk cId="3411046809" sldId="282"/>
            <ac:spMk id="3" creationId="{EA1324E7-E445-9F18-A01D-0269BF690859}"/>
          </ac:spMkLst>
        </pc:spChg>
        <pc:picChg chg="add mod">
          <ac:chgData name="Alida Campbell" userId="24dc9e3e-24ad-4450-9248-9c1383650e0f" providerId="ADAL" clId="{C4D9D0DF-6F6B-48D6-8C3C-1F4B50AB667A}" dt="2023-09-05T17:01:40.419" v="4239"/>
          <ac:picMkLst>
            <pc:docMk/>
            <pc:sldMk cId="3411046809" sldId="282"/>
            <ac:picMk id="4" creationId="{444CF869-E2B3-29D5-EC0C-F258D7CE0EF4}"/>
          </ac:picMkLst>
        </pc:picChg>
      </pc:sldChg>
      <pc:sldChg chg="addSp modSp new mod ord">
        <pc:chgData name="Alida Campbell" userId="24dc9e3e-24ad-4450-9248-9c1383650e0f" providerId="ADAL" clId="{C4D9D0DF-6F6B-48D6-8C3C-1F4B50AB667A}" dt="2023-09-05T16:46:17.323" v="3258" actId="1076"/>
        <pc:sldMkLst>
          <pc:docMk/>
          <pc:sldMk cId="284629025" sldId="283"/>
        </pc:sldMkLst>
        <pc:spChg chg="add mod">
          <ac:chgData name="Alida Campbell" userId="24dc9e3e-24ad-4450-9248-9c1383650e0f" providerId="ADAL" clId="{C4D9D0DF-6F6B-48D6-8C3C-1F4B50AB667A}" dt="2023-09-05T16:46:17.323" v="3258" actId="1076"/>
          <ac:spMkLst>
            <pc:docMk/>
            <pc:sldMk cId="284629025" sldId="283"/>
            <ac:spMk id="3" creationId="{2A22D400-1C99-C2BC-251C-76B6BFCE4FA5}"/>
          </ac:spMkLst>
        </pc:spChg>
      </pc:sldChg>
      <pc:sldChg chg="addSp modSp new mod ord modNotesTx">
        <pc:chgData name="Alida Campbell" userId="24dc9e3e-24ad-4450-9248-9c1383650e0f" providerId="ADAL" clId="{C4D9D0DF-6F6B-48D6-8C3C-1F4B50AB667A}" dt="2023-09-12T14:44:19.024" v="12143" actId="33524"/>
        <pc:sldMkLst>
          <pc:docMk/>
          <pc:sldMk cId="3205257096" sldId="284"/>
        </pc:sldMkLst>
        <pc:spChg chg="mod">
          <ac:chgData name="Alida Campbell" userId="24dc9e3e-24ad-4450-9248-9c1383650e0f" providerId="ADAL" clId="{C4D9D0DF-6F6B-48D6-8C3C-1F4B50AB667A}" dt="2023-09-05T16:49:54.183" v="3285" actId="20577"/>
          <ac:spMkLst>
            <pc:docMk/>
            <pc:sldMk cId="3205257096" sldId="284"/>
            <ac:spMk id="2" creationId="{19591925-D9D8-D760-A14F-F0FC62EE9F4C}"/>
          </ac:spMkLst>
        </pc:spChg>
        <pc:spChg chg="mod">
          <ac:chgData name="Alida Campbell" userId="24dc9e3e-24ad-4450-9248-9c1383650e0f" providerId="ADAL" clId="{C4D9D0DF-6F6B-48D6-8C3C-1F4B50AB667A}" dt="2023-09-12T14:43:53.324" v="12128" actId="20577"/>
          <ac:spMkLst>
            <pc:docMk/>
            <pc:sldMk cId="3205257096" sldId="284"/>
            <ac:spMk id="3" creationId="{2326B91E-2921-FA80-D7D1-CE41CE3AC650}"/>
          </ac:spMkLst>
        </pc:spChg>
        <pc:picChg chg="add mod">
          <ac:chgData name="Alida Campbell" userId="24dc9e3e-24ad-4450-9248-9c1383650e0f" providerId="ADAL" clId="{C4D9D0DF-6F6B-48D6-8C3C-1F4B50AB667A}" dt="2023-09-05T17:01:44.494" v="4240"/>
          <ac:picMkLst>
            <pc:docMk/>
            <pc:sldMk cId="3205257096" sldId="284"/>
            <ac:picMk id="4" creationId="{C2C2D4D1-EDAC-16EB-5336-349718A72F43}"/>
          </ac:picMkLst>
        </pc:picChg>
      </pc:sldChg>
      <pc:sldChg chg="addSp delSp modSp new mod modNotesTx">
        <pc:chgData name="Alida Campbell" userId="24dc9e3e-24ad-4450-9248-9c1383650e0f" providerId="ADAL" clId="{C4D9D0DF-6F6B-48D6-8C3C-1F4B50AB667A}" dt="2023-09-06T15:52:59.703" v="12116" actId="20577"/>
        <pc:sldMkLst>
          <pc:docMk/>
          <pc:sldMk cId="364116712" sldId="285"/>
        </pc:sldMkLst>
        <pc:spChg chg="mod">
          <ac:chgData name="Alida Campbell" userId="24dc9e3e-24ad-4450-9248-9c1383650e0f" providerId="ADAL" clId="{C4D9D0DF-6F6B-48D6-8C3C-1F4B50AB667A}" dt="2023-09-05T16:53:18.445" v="3798" actId="20577"/>
          <ac:spMkLst>
            <pc:docMk/>
            <pc:sldMk cId="364116712" sldId="285"/>
            <ac:spMk id="2" creationId="{6F3E5133-7E96-4433-337F-C4EBE2E5081B}"/>
          </ac:spMkLst>
        </pc:spChg>
        <pc:spChg chg="del">
          <ac:chgData name="Alida Campbell" userId="24dc9e3e-24ad-4450-9248-9c1383650e0f" providerId="ADAL" clId="{C4D9D0DF-6F6B-48D6-8C3C-1F4B50AB667A}" dt="2023-09-05T16:56:15.688" v="3799"/>
          <ac:spMkLst>
            <pc:docMk/>
            <pc:sldMk cId="364116712" sldId="285"/>
            <ac:spMk id="3" creationId="{7771B497-C681-3B5A-7BA2-329E621DF594}"/>
          </ac:spMkLst>
        </pc:spChg>
        <pc:spChg chg="add mod">
          <ac:chgData name="Alida Campbell" userId="24dc9e3e-24ad-4450-9248-9c1383650e0f" providerId="ADAL" clId="{C4D9D0DF-6F6B-48D6-8C3C-1F4B50AB667A}" dt="2023-09-05T17:03:55.757" v="4375" actId="20577"/>
          <ac:spMkLst>
            <pc:docMk/>
            <pc:sldMk cId="364116712" sldId="285"/>
            <ac:spMk id="4" creationId="{5F09C7D6-15DE-9924-8EC8-F3BC76F95749}"/>
          </ac:spMkLst>
        </pc:spChg>
        <pc:picChg chg="add mod">
          <ac:chgData name="Alida Campbell" userId="24dc9e3e-24ad-4450-9248-9c1383650e0f" providerId="ADAL" clId="{C4D9D0DF-6F6B-48D6-8C3C-1F4B50AB667A}" dt="2023-09-05T17:01:51.427" v="4242"/>
          <ac:picMkLst>
            <pc:docMk/>
            <pc:sldMk cId="364116712" sldId="285"/>
            <ac:picMk id="5" creationId="{D791CBEE-91E3-530E-5E53-03085F46AECA}"/>
          </ac:picMkLst>
        </pc:picChg>
        <pc:picChg chg="add mod">
          <ac:chgData name="Alida Campbell" userId="24dc9e3e-24ad-4450-9248-9c1383650e0f" providerId="ADAL" clId="{C4D9D0DF-6F6B-48D6-8C3C-1F4B50AB667A}" dt="2023-09-05T16:56:39.538" v="3806" actId="1076"/>
          <ac:picMkLst>
            <pc:docMk/>
            <pc:sldMk cId="364116712" sldId="285"/>
            <ac:picMk id="1026" creationId="{1A4336E8-0A51-DD46-C6BE-4E41367D786C}"/>
          </ac:picMkLst>
        </pc:picChg>
      </pc:sldChg>
      <pc:sldChg chg="addSp modSp new mod modNotesTx">
        <pc:chgData name="Alida Campbell" userId="24dc9e3e-24ad-4450-9248-9c1383650e0f" providerId="ADAL" clId="{C4D9D0DF-6F6B-48D6-8C3C-1F4B50AB667A}" dt="2023-09-06T15:28:24.100" v="8165" actId="20577"/>
        <pc:sldMkLst>
          <pc:docMk/>
          <pc:sldMk cId="357832760" sldId="286"/>
        </pc:sldMkLst>
        <pc:spChg chg="mod">
          <ac:chgData name="Alida Campbell" userId="24dc9e3e-24ad-4450-9248-9c1383650e0f" providerId="ADAL" clId="{C4D9D0DF-6F6B-48D6-8C3C-1F4B50AB667A}" dt="2023-09-06T15:28:10.179" v="8159" actId="1076"/>
          <ac:spMkLst>
            <pc:docMk/>
            <pc:sldMk cId="357832760" sldId="286"/>
            <ac:spMk id="2" creationId="{58F5810F-54F3-BE57-2CEB-4C065CCFA692}"/>
          </ac:spMkLst>
        </pc:spChg>
        <pc:spChg chg="mod">
          <ac:chgData name="Alida Campbell" userId="24dc9e3e-24ad-4450-9248-9c1383650e0f" providerId="ADAL" clId="{C4D9D0DF-6F6B-48D6-8C3C-1F4B50AB667A}" dt="2023-09-06T15:28:12.704" v="8160" actId="1076"/>
          <ac:spMkLst>
            <pc:docMk/>
            <pc:sldMk cId="357832760" sldId="286"/>
            <ac:spMk id="3" creationId="{6708BA7F-8C32-51DF-2F82-0A99AB4264EC}"/>
          </ac:spMkLst>
        </pc:spChg>
        <pc:picChg chg="add mod">
          <ac:chgData name="Alida Campbell" userId="24dc9e3e-24ad-4450-9248-9c1383650e0f" providerId="ADAL" clId="{C4D9D0DF-6F6B-48D6-8C3C-1F4B50AB667A}" dt="2023-09-06T15:28:05.279" v="8158"/>
          <ac:picMkLst>
            <pc:docMk/>
            <pc:sldMk cId="357832760" sldId="286"/>
            <ac:picMk id="4" creationId="{22B17F94-6F23-6DAA-FF09-4B505C7369A7}"/>
          </ac:picMkLst>
        </pc:picChg>
      </pc:sldChg>
      <pc:sldChg chg="new del">
        <pc:chgData name="Alida Campbell" userId="24dc9e3e-24ad-4450-9248-9c1383650e0f" providerId="ADAL" clId="{C4D9D0DF-6F6B-48D6-8C3C-1F4B50AB667A}" dt="2023-09-05T17:02:07.528" v="4245" actId="47"/>
        <pc:sldMkLst>
          <pc:docMk/>
          <pc:sldMk cId="3798556874" sldId="286"/>
        </pc:sldMkLst>
      </pc:sldChg>
    </pc:docChg>
  </pc:docChgLst>
  <pc:docChgLst>
    <pc:chgData name="Robyn Webb" userId="ca0ca72c-86d8-45f7-9623-5f9bf5da0212" providerId="ADAL" clId="{2181F4E2-42F7-493E-9F37-24DFE5C482A3}"/>
    <pc:docChg chg="modSld">
      <pc:chgData name="Robyn Webb" userId="ca0ca72c-86d8-45f7-9623-5f9bf5da0212" providerId="ADAL" clId="{2181F4E2-42F7-493E-9F37-24DFE5C482A3}" dt="2023-09-12T14:40:55.331" v="36" actId="20577"/>
      <pc:docMkLst>
        <pc:docMk/>
      </pc:docMkLst>
      <pc:sldChg chg="modNotesTx">
        <pc:chgData name="Robyn Webb" userId="ca0ca72c-86d8-45f7-9623-5f9bf5da0212" providerId="ADAL" clId="{2181F4E2-42F7-493E-9F37-24DFE5C482A3}" dt="2023-09-12T14:40:55.331" v="36" actId="20577"/>
        <pc:sldMkLst>
          <pc:docMk/>
          <pc:sldMk cId="357832760"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1374E-0C07-4F97-8B1A-343624EE63CF}" type="datetimeFigureOut">
              <a:rPr lang="en-CA" smtClean="0"/>
              <a:t>2023-09-12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736469-B90F-4AA4-BAD7-9CDDE91C78DE}" type="slidenum">
              <a:rPr lang="en-CA" smtClean="0"/>
              <a:t>‹#›</a:t>
            </a:fld>
            <a:endParaRPr lang="en-CA"/>
          </a:p>
        </p:txBody>
      </p:sp>
    </p:spTree>
    <p:extLst>
      <p:ext uri="{BB962C8B-B14F-4D97-AF65-F5344CB8AC3E}">
        <p14:creationId xmlns:p14="http://schemas.microsoft.com/office/powerpoint/2010/main" val="3878498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Introduce Topic</a:t>
            </a:r>
          </a:p>
          <a:p>
            <a:r>
              <a:rPr lang="en-CA" dirty="0"/>
              <a:t>ROBYN AND ALIDA</a:t>
            </a:r>
          </a:p>
          <a:p>
            <a:pPr marL="171450" indent="-171450">
              <a:buFont typeface="Arial" panose="020B0604020202020204" pitchFamily="34" charset="0"/>
              <a:buChar char="•"/>
            </a:pPr>
            <a:r>
              <a:rPr lang="en-CA" dirty="0"/>
              <a:t>Discussing this because relationships can really improve the Connector Program’s stead in a community. They can truly change how you run the program, and how successful it can be in many situations. </a:t>
            </a:r>
          </a:p>
        </p:txBody>
      </p:sp>
      <p:sp>
        <p:nvSpPr>
          <p:cNvPr id="4" name="Slide Number Placeholder 3"/>
          <p:cNvSpPr>
            <a:spLocks noGrp="1"/>
          </p:cNvSpPr>
          <p:nvPr>
            <p:ph type="sldNum" sz="quarter" idx="5"/>
          </p:nvPr>
        </p:nvSpPr>
        <p:spPr/>
        <p:txBody>
          <a:bodyPr/>
          <a:lstStyle/>
          <a:p>
            <a:fld id="{43736469-B90F-4AA4-BAD7-9CDDE91C78DE}" type="slidenum">
              <a:rPr lang="en-CA" smtClean="0"/>
              <a:t>1</a:t>
            </a:fld>
            <a:endParaRPr lang="en-CA"/>
          </a:p>
        </p:txBody>
      </p:sp>
    </p:spTree>
    <p:extLst>
      <p:ext uri="{BB962C8B-B14F-4D97-AF65-F5344CB8AC3E}">
        <p14:creationId xmlns:p14="http://schemas.microsoft.com/office/powerpoint/2010/main" val="2429505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ROBYN</a:t>
            </a:r>
          </a:p>
          <a:p>
            <a:pPr marL="171450" indent="-171450">
              <a:buFont typeface="Arial" panose="020B0604020202020204" pitchFamily="34" charset="0"/>
              <a:buChar char="•"/>
            </a:pPr>
            <a:r>
              <a:rPr lang="en-CA" dirty="0"/>
              <a:t>Be a useful resource for new businesses</a:t>
            </a:r>
          </a:p>
          <a:p>
            <a:pPr marL="171450" indent="-171450">
              <a:buFont typeface="Arial" panose="020B0604020202020204" pitchFamily="34" charset="0"/>
              <a:buChar char="•"/>
            </a:pPr>
            <a:r>
              <a:rPr lang="en-CA" dirty="0"/>
              <a:t>Use events to your advantage</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ALIDA</a:t>
            </a:r>
          </a:p>
          <a:p>
            <a:pPr marL="171450" indent="-171450">
              <a:buFont typeface="Arial" panose="020B0604020202020204" pitchFamily="34" charset="0"/>
              <a:buChar char="•"/>
            </a:pPr>
            <a:r>
              <a:rPr lang="en-CA" dirty="0"/>
              <a:t>If you have some major partners, always be on the lookout to increase engagement with them. If you have partners, you’d like to have more dealings with – then find ways to further that relationship and increase the depth of your activities with them. </a:t>
            </a:r>
          </a:p>
          <a:p>
            <a:pPr marL="171450" indent="-171450">
              <a:buFont typeface="Arial" panose="020B0604020202020204" pitchFamily="34" charset="0"/>
              <a:buChar char="•"/>
            </a:pPr>
            <a:r>
              <a:rPr lang="en-CA" dirty="0"/>
              <a:t>You can have annual check ins with those you are looking to do more with – have an in person, several hour meeting where you can really dig deep into what you can accomplish together, what the relationship could be, and how you might go about doing it. </a:t>
            </a:r>
          </a:p>
          <a:p>
            <a:pPr marL="171450" indent="-171450">
              <a:buFont typeface="Arial" panose="020B0604020202020204" pitchFamily="34" charset="0"/>
              <a:buChar char="•"/>
            </a:pPr>
            <a:r>
              <a:rPr lang="en-CA" dirty="0"/>
              <a:t>We know some of you are from small organizations, or are a one person team – so use this to your advantage, and bring the whole organization with you. The Connector program can be a part of this discussion, and then not only your program, but your whole organization benefits from this conversation. It also helps to increase awareness of what you do within your own team, and perhaps could create synergies, and partnerships within your own business units. Think about how you might go about doing this! </a:t>
            </a:r>
          </a:p>
        </p:txBody>
      </p:sp>
      <p:sp>
        <p:nvSpPr>
          <p:cNvPr id="4" name="Slide Number Placeholder 3"/>
          <p:cNvSpPr>
            <a:spLocks noGrp="1"/>
          </p:cNvSpPr>
          <p:nvPr>
            <p:ph type="sldNum" sz="quarter" idx="5"/>
          </p:nvPr>
        </p:nvSpPr>
        <p:spPr/>
        <p:txBody>
          <a:bodyPr/>
          <a:lstStyle/>
          <a:p>
            <a:fld id="{43736469-B90F-4AA4-BAD7-9CDDE91C78DE}" type="slidenum">
              <a:rPr lang="en-CA" smtClean="0"/>
              <a:t>15</a:t>
            </a:fld>
            <a:endParaRPr lang="en-CA"/>
          </a:p>
        </p:txBody>
      </p:sp>
    </p:spTree>
    <p:extLst>
      <p:ext uri="{BB962C8B-B14F-4D97-AF65-F5344CB8AC3E}">
        <p14:creationId xmlns:p14="http://schemas.microsoft.com/office/powerpoint/2010/main" val="1597916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ROBYN</a:t>
            </a:r>
          </a:p>
          <a:p>
            <a:pPr marL="171450" indent="-171450">
              <a:buFont typeface="Arial" panose="020B0604020202020204" pitchFamily="34" charset="0"/>
              <a:buChar char="•"/>
            </a:pPr>
            <a:r>
              <a:rPr lang="en-CA" dirty="0"/>
              <a:t>First bullet section – talk about the plan of a relationship and why it’s important</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ALIDA</a:t>
            </a:r>
          </a:p>
          <a:p>
            <a:pPr marL="171450" indent="-171450">
              <a:buFont typeface="Arial" panose="020B0604020202020204" pitchFamily="34" charset="0"/>
              <a:buChar char="•"/>
            </a:pPr>
            <a:r>
              <a:rPr lang="en-CA" dirty="0"/>
              <a:t>Strategy in who to engage, how to engage them, and when to ask for what is really important. For example, if you are dealing with post </a:t>
            </a:r>
            <a:r>
              <a:rPr lang="en-CA" dirty="0" err="1"/>
              <a:t>secondarys</a:t>
            </a:r>
            <a:r>
              <a:rPr lang="en-CA" dirty="0"/>
              <a:t> – one contact in one place isn’t enough. You need to think about who to engage, and what you’ll get out of it. Are your companies wanting business grads, or grads with soft skills/ people that can write? When you need to approach different faculties, or different units to find how you can engage those students.</a:t>
            </a:r>
          </a:p>
          <a:p>
            <a:pPr marL="171450" indent="-171450">
              <a:buFont typeface="Arial" panose="020B0604020202020204" pitchFamily="34" charset="0"/>
              <a:buChar char="•"/>
            </a:pPr>
            <a:r>
              <a:rPr lang="en-CA" dirty="0"/>
              <a:t>HP and the MTEI program example</a:t>
            </a:r>
          </a:p>
        </p:txBody>
      </p:sp>
      <p:sp>
        <p:nvSpPr>
          <p:cNvPr id="4" name="Slide Number Placeholder 3"/>
          <p:cNvSpPr>
            <a:spLocks noGrp="1"/>
          </p:cNvSpPr>
          <p:nvPr>
            <p:ph type="sldNum" sz="quarter" idx="5"/>
          </p:nvPr>
        </p:nvSpPr>
        <p:spPr/>
        <p:txBody>
          <a:bodyPr/>
          <a:lstStyle/>
          <a:p>
            <a:fld id="{43736469-B90F-4AA4-BAD7-9CDDE91C78DE}" type="slidenum">
              <a:rPr lang="en-CA" smtClean="0"/>
              <a:t>16</a:t>
            </a:fld>
            <a:endParaRPr lang="en-CA"/>
          </a:p>
        </p:txBody>
      </p:sp>
    </p:spTree>
    <p:extLst>
      <p:ext uri="{BB962C8B-B14F-4D97-AF65-F5344CB8AC3E}">
        <p14:creationId xmlns:p14="http://schemas.microsoft.com/office/powerpoint/2010/main" val="1600667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ROBYN</a:t>
            </a:r>
          </a:p>
          <a:p>
            <a:pPr marL="171450" indent="-171450">
              <a:buFont typeface="Arial" panose="020B0604020202020204" pitchFamily="34" charset="0"/>
              <a:buChar char="•"/>
            </a:pPr>
            <a:r>
              <a:rPr lang="en-CA" dirty="0"/>
              <a:t>Talk to whole slide. </a:t>
            </a:r>
          </a:p>
        </p:txBody>
      </p:sp>
      <p:sp>
        <p:nvSpPr>
          <p:cNvPr id="4" name="Slide Number Placeholder 3"/>
          <p:cNvSpPr>
            <a:spLocks noGrp="1"/>
          </p:cNvSpPr>
          <p:nvPr>
            <p:ph type="sldNum" sz="quarter" idx="5"/>
          </p:nvPr>
        </p:nvSpPr>
        <p:spPr/>
        <p:txBody>
          <a:bodyPr/>
          <a:lstStyle/>
          <a:p>
            <a:fld id="{43736469-B90F-4AA4-BAD7-9CDDE91C78DE}" type="slidenum">
              <a:rPr lang="en-CA" smtClean="0"/>
              <a:t>17</a:t>
            </a:fld>
            <a:endParaRPr lang="en-CA"/>
          </a:p>
        </p:txBody>
      </p:sp>
    </p:spTree>
    <p:extLst>
      <p:ext uri="{BB962C8B-B14F-4D97-AF65-F5344CB8AC3E}">
        <p14:creationId xmlns:p14="http://schemas.microsoft.com/office/powerpoint/2010/main" val="3353283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r>
              <a:rPr lang="en-CA" dirty="0"/>
              <a:t>Discusses the outline and flow of presentation </a:t>
            </a:r>
          </a:p>
          <a:p>
            <a:endParaRPr lang="en-CA" dirty="0"/>
          </a:p>
          <a:p>
            <a:r>
              <a:rPr lang="en-CA" dirty="0"/>
              <a:t>Robyn and I are here to present this information, but there are examples in here, or points we’ll make, where some of you might be the experts. Please feel free to add your expertise, examples, ideas, thoughts into the presentation. Your contributions and examples will make this much more rich! </a:t>
            </a:r>
          </a:p>
        </p:txBody>
      </p:sp>
      <p:sp>
        <p:nvSpPr>
          <p:cNvPr id="4" name="Slide Number Placeholder 3"/>
          <p:cNvSpPr>
            <a:spLocks noGrp="1"/>
          </p:cNvSpPr>
          <p:nvPr>
            <p:ph type="sldNum" sz="quarter" idx="5"/>
          </p:nvPr>
        </p:nvSpPr>
        <p:spPr/>
        <p:txBody>
          <a:bodyPr/>
          <a:lstStyle/>
          <a:p>
            <a:fld id="{43736469-B90F-4AA4-BAD7-9CDDE91C78DE}" type="slidenum">
              <a:rPr lang="en-CA" smtClean="0"/>
              <a:t>2</a:t>
            </a:fld>
            <a:endParaRPr lang="en-CA"/>
          </a:p>
        </p:txBody>
      </p:sp>
    </p:spTree>
    <p:extLst>
      <p:ext uri="{BB962C8B-B14F-4D97-AF65-F5344CB8AC3E}">
        <p14:creationId xmlns:p14="http://schemas.microsoft.com/office/powerpoint/2010/main" val="1041295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pPr marL="171450" indent="-171450">
              <a:buFont typeface="Arial" panose="020B0604020202020204" pitchFamily="34" charset="0"/>
              <a:buChar char="•"/>
            </a:pPr>
            <a:r>
              <a:rPr lang="en-CA" dirty="0"/>
              <a:t>What we mean by partners – it’s a very broad term, but everything we are discussing here today applies to each of these examples. </a:t>
            </a:r>
          </a:p>
        </p:txBody>
      </p:sp>
      <p:sp>
        <p:nvSpPr>
          <p:cNvPr id="4" name="Slide Number Placeholder 3"/>
          <p:cNvSpPr>
            <a:spLocks noGrp="1"/>
          </p:cNvSpPr>
          <p:nvPr>
            <p:ph type="sldNum" sz="quarter" idx="5"/>
          </p:nvPr>
        </p:nvSpPr>
        <p:spPr/>
        <p:txBody>
          <a:bodyPr/>
          <a:lstStyle/>
          <a:p>
            <a:fld id="{43736469-B90F-4AA4-BAD7-9CDDE91C78DE}" type="slidenum">
              <a:rPr lang="en-CA" smtClean="0"/>
              <a:t>4</a:t>
            </a:fld>
            <a:endParaRPr lang="en-CA"/>
          </a:p>
        </p:txBody>
      </p:sp>
    </p:spTree>
    <p:extLst>
      <p:ext uri="{BB962C8B-B14F-4D97-AF65-F5344CB8AC3E}">
        <p14:creationId xmlns:p14="http://schemas.microsoft.com/office/powerpoint/2010/main" val="1178618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pPr marL="171450" indent="-171450">
              <a:buFont typeface="Arial" panose="020B0604020202020204" pitchFamily="34" charset="0"/>
              <a:buChar char="•"/>
            </a:pPr>
            <a:r>
              <a:rPr lang="en-CA" dirty="0"/>
              <a:t>Relationships are always two-sided. So you should always be thinking what you can offer the other party, and what you are gaining from the relationship. You want to make sure it is not a one-sided affair, and you aren’t leaving opportunities on the table, or you aren’t overworking yourself for very little program gain.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ROBYN</a:t>
            </a:r>
          </a:p>
          <a:p>
            <a:pPr marL="628650" lvl="1" indent="-171450">
              <a:buFont typeface="Arial" panose="020B0604020202020204" pitchFamily="34" charset="0"/>
              <a:buChar char="•"/>
            </a:pPr>
            <a:r>
              <a:rPr lang="en-CA" dirty="0"/>
              <a:t>ISANS story. </a:t>
            </a:r>
          </a:p>
          <a:p>
            <a:pPr marL="628650" lvl="1" indent="-171450">
              <a:buFont typeface="Arial" panose="020B0604020202020204" pitchFamily="34" charset="0"/>
              <a:buChar char="•"/>
            </a:pPr>
            <a:r>
              <a:rPr lang="en-CA" dirty="0"/>
              <a:t>What do you want from the relationship? Knowing this from the outset helps you determine what you should offer, what you should ask for, and how to best go about those things. </a:t>
            </a:r>
          </a:p>
        </p:txBody>
      </p:sp>
      <p:sp>
        <p:nvSpPr>
          <p:cNvPr id="4" name="Slide Number Placeholder 3"/>
          <p:cNvSpPr>
            <a:spLocks noGrp="1"/>
          </p:cNvSpPr>
          <p:nvPr>
            <p:ph type="sldNum" sz="quarter" idx="5"/>
          </p:nvPr>
        </p:nvSpPr>
        <p:spPr/>
        <p:txBody>
          <a:bodyPr/>
          <a:lstStyle/>
          <a:p>
            <a:fld id="{43736469-B90F-4AA4-BAD7-9CDDE91C78DE}" type="slidenum">
              <a:rPr lang="en-CA" smtClean="0"/>
              <a:t>6</a:t>
            </a:fld>
            <a:endParaRPr lang="en-CA"/>
          </a:p>
        </p:txBody>
      </p:sp>
    </p:spTree>
    <p:extLst>
      <p:ext uri="{BB962C8B-B14F-4D97-AF65-F5344CB8AC3E}">
        <p14:creationId xmlns:p14="http://schemas.microsoft.com/office/powerpoint/2010/main" val="2621436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ROBYN</a:t>
            </a:r>
          </a:p>
          <a:p>
            <a:endParaRPr lang="en-CA" dirty="0"/>
          </a:p>
          <a:p>
            <a:r>
              <a:rPr lang="en-CA" dirty="0"/>
              <a:t>RBC</a:t>
            </a:r>
          </a:p>
          <a:p>
            <a:r>
              <a:rPr lang="en-CA"/>
              <a:t>Irving Shipbuilding</a:t>
            </a:r>
            <a:endParaRPr lang="en-CA" dirty="0"/>
          </a:p>
        </p:txBody>
      </p:sp>
      <p:sp>
        <p:nvSpPr>
          <p:cNvPr id="4" name="Slide Number Placeholder 3"/>
          <p:cNvSpPr>
            <a:spLocks noGrp="1"/>
          </p:cNvSpPr>
          <p:nvPr>
            <p:ph type="sldNum" sz="quarter" idx="5"/>
          </p:nvPr>
        </p:nvSpPr>
        <p:spPr/>
        <p:txBody>
          <a:bodyPr/>
          <a:lstStyle/>
          <a:p>
            <a:fld id="{43736469-B90F-4AA4-BAD7-9CDDE91C78DE}" type="slidenum">
              <a:rPr lang="en-CA" smtClean="0"/>
              <a:t>7</a:t>
            </a:fld>
            <a:endParaRPr lang="en-CA"/>
          </a:p>
        </p:txBody>
      </p:sp>
    </p:spTree>
    <p:extLst>
      <p:ext uri="{BB962C8B-B14F-4D97-AF65-F5344CB8AC3E}">
        <p14:creationId xmlns:p14="http://schemas.microsoft.com/office/powerpoint/2010/main" val="1701616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ROBYN</a:t>
            </a:r>
          </a:p>
          <a:p>
            <a:pPr marL="171450" indent="-171450">
              <a:buFont typeface="Arial" panose="020B0604020202020204" pitchFamily="34" charset="0"/>
              <a:buChar char="•"/>
            </a:pPr>
            <a:r>
              <a:rPr lang="en-CA" dirty="0"/>
              <a:t>For your major relationships. </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ALIDA</a:t>
            </a:r>
          </a:p>
          <a:p>
            <a:pPr marL="171450" indent="-171450">
              <a:buFont typeface="Arial" panose="020B0604020202020204" pitchFamily="34" charset="0"/>
              <a:buChar char="•"/>
            </a:pPr>
            <a:r>
              <a:rPr lang="en-CA" dirty="0"/>
              <a:t>Social Media – whether we like it or not, social media is a useful and ubiquitous tool in today’s world. It makes a difference to organizations whether you are engaged on various platforms, and what your engagement looks like. Actively liking, sharing, commenting and following posts, and organizations will not go unnoticed by your partners. So make sure to engaging in these things. You can do this from your personal accounts, or get your social team on board and let them know the purpose behind your ask to follow/comment/like/share. </a:t>
            </a:r>
          </a:p>
          <a:p>
            <a:pPr marL="171450" indent="-171450">
              <a:buFont typeface="Arial" panose="020B0604020202020204" pitchFamily="34" charset="0"/>
              <a:buChar char="•"/>
            </a:pPr>
            <a:r>
              <a:rPr lang="en-CA" dirty="0"/>
              <a:t>This shows that you are committed to the relationship, and that you want to help them in any way you can. It also shows your support for their programming. If it helps your audience see their content, that is also all the better. </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ALIDA</a:t>
            </a:r>
          </a:p>
          <a:p>
            <a:pPr marL="171450" indent="-171450">
              <a:buFont typeface="Arial" panose="020B0604020202020204" pitchFamily="34" charset="0"/>
              <a:buChar char="•"/>
            </a:pPr>
            <a:r>
              <a:rPr lang="en-CA" dirty="0"/>
              <a:t>Maintain Information – Make sure you always know who your main contact is, what their role is, and if they are moving, leaving, etc. There is nothing worse than having your one contact leave without you knowing – or getting bounce back emails when you want to engage the organization for one reason or another. When you do get word that someone is leaving, send them a thank you note, and ask for a new contact at the organization who will take on your partnership. Welcome the new person, and establish the relationship right away. Try not to rely on only one person in the organization as your main contact – it’s always best to have numerous contacts in any organization – it helps with turnover as well, to ensure the relationship continues. </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ROBYN</a:t>
            </a:r>
          </a:p>
          <a:p>
            <a:pPr marL="171450" indent="-171450">
              <a:buFont typeface="Arial" panose="020B0604020202020204" pitchFamily="34" charset="0"/>
              <a:buChar char="•"/>
            </a:pPr>
            <a:r>
              <a:rPr lang="en-CA" dirty="0"/>
              <a:t>Continual Contact</a:t>
            </a:r>
          </a:p>
        </p:txBody>
      </p:sp>
      <p:sp>
        <p:nvSpPr>
          <p:cNvPr id="4" name="Slide Number Placeholder 3"/>
          <p:cNvSpPr>
            <a:spLocks noGrp="1"/>
          </p:cNvSpPr>
          <p:nvPr>
            <p:ph type="sldNum" sz="quarter" idx="5"/>
          </p:nvPr>
        </p:nvSpPr>
        <p:spPr/>
        <p:txBody>
          <a:bodyPr/>
          <a:lstStyle/>
          <a:p>
            <a:fld id="{43736469-B90F-4AA4-BAD7-9CDDE91C78DE}" type="slidenum">
              <a:rPr lang="en-CA" smtClean="0"/>
              <a:t>9</a:t>
            </a:fld>
            <a:endParaRPr lang="en-CA"/>
          </a:p>
        </p:txBody>
      </p:sp>
    </p:spTree>
    <p:extLst>
      <p:ext uri="{BB962C8B-B14F-4D97-AF65-F5344CB8AC3E}">
        <p14:creationId xmlns:p14="http://schemas.microsoft.com/office/powerpoint/2010/main" val="349483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pPr marL="171450" indent="-171450">
              <a:buFont typeface="Arial" panose="020B0604020202020204" pitchFamily="34" charset="0"/>
              <a:buChar char="•"/>
            </a:pPr>
            <a:r>
              <a:rPr lang="en-CA" dirty="0"/>
              <a:t>Knowing who your partners are, what they do, what their work is in the community will help you know who you should be talking to at the organization. Some organizations will need multiple points of contacts across different units – for example, PSIs or Banks, and some might only need one main contact in one department. Always try to have at least two contacts – your relationship might be at risk otherwise. </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ROBYN</a:t>
            </a:r>
          </a:p>
          <a:p>
            <a:pPr marL="171450" indent="-171450">
              <a:buFont typeface="Arial" panose="020B0604020202020204" pitchFamily="34" charset="0"/>
              <a:buChar char="•"/>
            </a:pPr>
            <a:r>
              <a:rPr lang="en-CA" dirty="0"/>
              <a:t>How should you engage and the more you know (will refer to this later)</a:t>
            </a:r>
          </a:p>
        </p:txBody>
      </p:sp>
      <p:sp>
        <p:nvSpPr>
          <p:cNvPr id="4" name="Slide Number Placeholder 3"/>
          <p:cNvSpPr>
            <a:spLocks noGrp="1"/>
          </p:cNvSpPr>
          <p:nvPr>
            <p:ph type="sldNum" sz="quarter" idx="5"/>
          </p:nvPr>
        </p:nvSpPr>
        <p:spPr/>
        <p:txBody>
          <a:bodyPr/>
          <a:lstStyle/>
          <a:p>
            <a:fld id="{43736469-B90F-4AA4-BAD7-9CDDE91C78DE}" type="slidenum">
              <a:rPr lang="en-CA" smtClean="0"/>
              <a:t>10</a:t>
            </a:fld>
            <a:endParaRPr lang="en-CA"/>
          </a:p>
        </p:txBody>
      </p:sp>
    </p:spTree>
    <p:extLst>
      <p:ext uri="{BB962C8B-B14F-4D97-AF65-F5344CB8AC3E}">
        <p14:creationId xmlns:p14="http://schemas.microsoft.com/office/powerpoint/2010/main" val="200342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pPr marL="171450" indent="-171450">
              <a:buFont typeface="Arial" panose="020B0604020202020204" pitchFamily="34" charset="0"/>
              <a:buChar char="•"/>
            </a:pPr>
            <a:r>
              <a:rPr lang="en-CA" dirty="0"/>
              <a:t>Just as in your personal life, a relationship should always bring something to you, and you’ll have to give something to it to make it grow and blossom. There are always ways to lean into a relationship – some of course will take more time than others, but that’s for you to determine based on your relationships, your community, and what will work for your organization and program. </a:t>
            </a:r>
          </a:p>
          <a:p>
            <a:pPr marL="171450" indent="-171450">
              <a:buFont typeface="Arial" panose="020B0604020202020204" pitchFamily="34" charset="0"/>
              <a:buChar char="•"/>
            </a:pPr>
            <a:r>
              <a:rPr lang="en-CA" dirty="0"/>
              <a:t>You can offer opportunities you are privy to (ACCES EXAMPLE, Skills for hire, </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ROBYN</a:t>
            </a:r>
          </a:p>
          <a:p>
            <a:pPr marL="171450" indent="-171450">
              <a:buFont typeface="Arial" panose="020B0604020202020204" pitchFamily="34" charset="0"/>
              <a:buChar char="•"/>
            </a:pPr>
            <a:r>
              <a:rPr lang="en-CA" dirty="0"/>
              <a:t>Access to Talent</a:t>
            </a:r>
          </a:p>
          <a:p>
            <a:pPr marL="171450" indent="-171450">
              <a:buFont typeface="Arial" panose="020B0604020202020204" pitchFamily="34" charset="0"/>
              <a:buChar char="•"/>
            </a:pPr>
            <a:r>
              <a:rPr lang="en-CA" dirty="0"/>
              <a:t>Manulife example</a:t>
            </a:r>
          </a:p>
          <a:p>
            <a:pPr marL="171450" indent="-171450">
              <a:buFont typeface="Arial" panose="020B0604020202020204" pitchFamily="34" charset="0"/>
              <a:buChar char="•"/>
            </a:pPr>
            <a:r>
              <a:rPr lang="en-CA" dirty="0"/>
              <a:t>Speed interviews and other event examples</a:t>
            </a:r>
          </a:p>
        </p:txBody>
      </p:sp>
      <p:sp>
        <p:nvSpPr>
          <p:cNvPr id="4" name="Slide Number Placeholder 3"/>
          <p:cNvSpPr>
            <a:spLocks noGrp="1"/>
          </p:cNvSpPr>
          <p:nvPr>
            <p:ph type="sldNum" sz="quarter" idx="5"/>
          </p:nvPr>
        </p:nvSpPr>
        <p:spPr/>
        <p:txBody>
          <a:bodyPr/>
          <a:lstStyle/>
          <a:p>
            <a:fld id="{43736469-B90F-4AA4-BAD7-9CDDE91C78DE}" type="slidenum">
              <a:rPr lang="en-CA" smtClean="0"/>
              <a:t>12</a:t>
            </a:fld>
            <a:endParaRPr lang="en-CA"/>
          </a:p>
        </p:txBody>
      </p:sp>
    </p:spTree>
    <p:extLst>
      <p:ext uri="{BB962C8B-B14F-4D97-AF65-F5344CB8AC3E}">
        <p14:creationId xmlns:p14="http://schemas.microsoft.com/office/powerpoint/2010/main" val="2185693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ALIDA</a:t>
            </a:r>
          </a:p>
          <a:p>
            <a:pPr marL="171450" indent="-171450">
              <a:buFont typeface="Arial" panose="020B0604020202020204" pitchFamily="34" charset="0"/>
              <a:buChar char="•"/>
            </a:pPr>
            <a:r>
              <a:rPr lang="en-CA" dirty="0"/>
              <a:t>You are the experts in networking – intentional and otherwise, networking is your area of expertise – so use this to start, develop, further, and enrich your relationships. </a:t>
            </a:r>
          </a:p>
          <a:p>
            <a:pPr marL="171450" indent="-171450">
              <a:buFont typeface="Arial" panose="020B0604020202020204" pitchFamily="34" charset="0"/>
              <a:buChar char="•"/>
            </a:pPr>
            <a:r>
              <a:rPr lang="en-CA" dirty="0"/>
              <a:t>Make sure organizations know that you have this knowledge, and you can share it with them in order to help their staff, their clients, and their organization as a whole benefit from your expertise. </a:t>
            </a:r>
          </a:p>
          <a:p>
            <a:pPr marL="171450" indent="-171450">
              <a:buFont typeface="Arial" panose="020B0604020202020204" pitchFamily="34" charset="0"/>
              <a:buChar char="•"/>
            </a:pPr>
            <a:r>
              <a:rPr lang="en-CA" dirty="0"/>
              <a:t>You can offer workshops, toolkits, discussions </a:t>
            </a:r>
            <a:r>
              <a:rPr lang="en-CA" dirty="0" err="1"/>
              <a:t>etc</a:t>
            </a:r>
            <a:r>
              <a:rPr lang="en-CA" dirty="0"/>
              <a:t> to your partners, and they’ll be so pleased with their new knowledge in this area!</a:t>
            </a:r>
          </a:p>
          <a:p>
            <a:pPr marL="171450" indent="-171450">
              <a:buFont typeface="Arial" panose="020B0604020202020204" pitchFamily="34" charset="0"/>
              <a:buChar char="•"/>
            </a:pPr>
            <a:endParaRPr lang="en-CA" dirty="0"/>
          </a:p>
          <a:p>
            <a:pPr marL="0" indent="0">
              <a:buFont typeface="Arial" panose="020B0604020202020204" pitchFamily="34" charset="0"/>
              <a:buNone/>
            </a:pPr>
            <a:r>
              <a:rPr lang="en-CA" dirty="0"/>
              <a:t>ROBYN</a:t>
            </a:r>
          </a:p>
          <a:p>
            <a:pPr marL="171450" indent="-171450">
              <a:buFont typeface="Arial" panose="020B0604020202020204" pitchFamily="34" charset="0"/>
              <a:buChar char="•"/>
            </a:pPr>
            <a:r>
              <a:rPr lang="en-CA" dirty="0"/>
              <a:t>Examples of the HP program – NSCC, RBC, etc. </a:t>
            </a:r>
          </a:p>
        </p:txBody>
      </p:sp>
      <p:sp>
        <p:nvSpPr>
          <p:cNvPr id="4" name="Slide Number Placeholder 3"/>
          <p:cNvSpPr>
            <a:spLocks noGrp="1"/>
          </p:cNvSpPr>
          <p:nvPr>
            <p:ph type="sldNum" sz="quarter" idx="5"/>
          </p:nvPr>
        </p:nvSpPr>
        <p:spPr/>
        <p:txBody>
          <a:bodyPr/>
          <a:lstStyle/>
          <a:p>
            <a:fld id="{43736469-B90F-4AA4-BAD7-9CDDE91C78DE}" type="slidenum">
              <a:rPr lang="en-CA" smtClean="0"/>
              <a:t>13</a:t>
            </a:fld>
            <a:endParaRPr lang="en-CA"/>
          </a:p>
        </p:txBody>
      </p:sp>
    </p:spTree>
    <p:extLst>
      <p:ext uri="{BB962C8B-B14F-4D97-AF65-F5344CB8AC3E}">
        <p14:creationId xmlns:p14="http://schemas.microsoft.com/office/powerpoint/2010/main" val="3745896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A4F5-D218-4151-8E41-A5B0DBE9FF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5E81A7F-758C-4ABB-8A6B-4268A9493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1C03DCB-3683-4DBC-BF4E-0A3A9D40B17E}"/>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4A96CB6A-AA86-4F40-8899-986A24D0863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839A70D-7B30-48C6-9DD1-21CDBD9FFBED}"/>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226683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F4CC4-2CB4-4352-8D39-3792E34120F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BD01907-BB3B-423C-BFE9-D588472823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8A6CB8D-AECB-4E07-A974-551BE9242BC1}"/>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F7323B30-8D50-4870-B693-A1F6FCCBEE0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DA599CF-0EBA-41DE-80AD-E11C39E3147F}"/>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113790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C2713F-84AA-469F-A91A-D6A4F83B7E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E0D9071-DD60-4265-A91D-B26B9DEE14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2A9DC9A-1FCB-4BA6-B6B8-345A21415150}"/>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B7C66B1A-C4C5-4298-ADB3-F2B8506A9D1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C05405-54DF-42FA-B91A-877B87A3618D}"/>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300130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Title/Closer">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bg1"/>
          </a:solidFill>
          <a:ln w="111125">
            <a:solidFill>
              <a:srgbClr val="C121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6233" y="2618522"/>
            <a:ext cx="5579534" cy="1620956"/>
          </a:xfrm>
          <a:prstGeom prst="rect">
            <a:avLst/>
          </a:prstGeom>
        </p:spPr>
      </p:pic>
    </p:spTree>
    <p:extLst>
      <p:ext uri="{BB962C8B-B14F-4D97-AF65-F5344CB8AC3E}">
        <p14:creationId xmlns:p14="http://schemas.microsoft.com/office/powerpoint/2010/main" val="2347853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Break Titl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C121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userDrawn="1"/>
        </p:nvSpPr>
        <p:spPr>
          <a:xfrm>
            <a:off x="4220634" y="3077633"/>
            <a:ext cx="3750733" cy="702734"/>
          </a:xfrm>
          <a:prstGeom prst="rect">
            <a:avLst/>
          </a:prstGeom>
          <a:no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81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286D-FD18-4C22-BB90-C3BB87A3C7F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1E52E31-A547-4966-B99D-DA6478664F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34B94DA-5DDF-4F79-AB64-9AAB8BBCA9FE}"/>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282C7359-B7ED-4877-BE32-3961E5B4E42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B60B820-5E32-4F6F-900E-D9547B0EB605}"/>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126811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0F73-E17B-4F4F-A037-FEE715934E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67A6AE2-2727-4A24-80EE-D1541A0696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FE1314-5E5F-4C4E-9CBA-A12E0CA5B2DB}"/>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DFD1C599-CB6C-4902-875A-44A6FAD85B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4F116EE-B7E5-4233-B807-59CB7B3922CF}"/>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322564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AFF32-CBD9-46AE-AB38-313EC5721E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60F8AA7-564F-4485-957B-6904A5C4FD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94FED87-319C-4817-8C2A-87433CCE01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8FE862A-4FC0-4E23-A14C-B558107FFBFB}"/>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6" name="Footer Placeholder 5">
            <a:extLst>
              <a:ext uri="{FF2B5EF4-FFF2-40B4-BE49-F238E27FC236}">
                <a16:creationId xmlns:a16="http://schemas.microsoft.com/office/drawing/2014/main" id="{6BCC0B0D-526F-408F-A252-9E25FB02A28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45B6FAB-5F5B-481C-A4B9-3AE8EB433E29}"/>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295127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5AC22-85ED-4EA8-98D3-EAA0AADCB8C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7818E40-ACA7-48E2-A690-3803845747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A32A09-4428-4588-8987-DF93381B6B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1A41582-2931-4B68-ABE6-91CB7F885F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C30AC2-1A29-4872-9511-A90C9F12F7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12B1D63-81FA-47BC-A68C-5BD4B39407BE}"/>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8" name="Footer Placeholder 7">
            <a:extLst>
              <a:ext uri="{FF2B5EF4-FFF2-40B4-BE49-F238E27FC236}">
                <a16:creationId xmlns:a16="http://schemas.microsoft.com/office/drawing/2014/main" id="{BDF4198E-9E5C-477D-9BB8-47A67EC259D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C366DC4-3292-413A-8D06-9D339A7F8C3C}"/>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306654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6C4F6-5E95-4B8F-90A1-E6A7E2666E5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FC8A59F-7A43-4FF8-A154-F8A3AFFBDA56}"/>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4" name="Footer Placeholder 3">
            <a:extLst>
              <a:ext uri="{FF2B5EF4-FFF2-40B4-BE49-F238E27FC236}">
                <a16:creationId xmlns:a16="http://schemas.microsoft.com/office/drawing/2014/main" id="{C12F490A-A804-4DFA-909C-10D0382A974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21E306D-6938-4D41-8DC5-1AAA275F9CBD}"/>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3564684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9BF653-65CA-404A-9840-37EC06CAB981}"/>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3" name="Footer Placeholder 2">
            <a:extLst>
              <a:ext uri="{FF2B5EF4-FFF2-40B4-BE49-F238E27FC236}">
                <a16:creationId xmlns:a16="http://schemas.microsoft.com/office/drawing/2014/main" id="{6ADBE8F1-1E47-43A7-96B8-6C3E684683F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FD10E1B-AE8A-48F3-AC8C-2632270453F1}"/>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413053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DC0BB-ADF9-4845-B22D-2C9E540A41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2676B03-5F6D-4FCC-BC20-B98032B4E2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8369F06-CFE0-47A7-964B-39A311AD82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5B5F2-C873-4EAF-B5C6-934D8481908C}"/>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6" name="Footer Placeholder 5">
            <a:extLst>
              <a:ext uri="{FF2B5EF4-FFF2-40B4-BE49-F238E27FC236}">
                <a16:creationId xmlns:a16="http://schemas.microsoft.com/office/drawing/2014/main" id="{044503B7-0A42-4582-A7C4-09EB9D77257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95384E5-3A54-43C3-B697-3625C3EDA8D2}"/>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287467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8C282-3633-4651-8E79-CA602E34AD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71F038E-3671-4391-8DC6-806DF9F644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E23C5A3-7FE6-4CE6-B50F-F88B71450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3E38D6-B804-4CD1-AAE6-5A7871C84115}"/>
              </a:ext>
            </a:extLst>
          </p:cNvPr>
          <p:cNvSpPr>
            <a:spLocks noGrp="1"/>
          </p:cNvSpPr>
          <p:nvPr>
            <p:ph type="dt" sz="half" idx="10"/>
          </p:nvPr>
        </p:nvSpPr>
        <p:spPr/>
        <p:txBody>
          <a:bodyPr/>
          <a:lstStyle/>
          <a:p>
            <a:fld id="{C1E585A1-629D-4BAA-84EF-173AE17CE063}" type="datetimeFigureOut">
              <a:rPr lang="en-CA" smtClean="0"/>
              <a:t>2023-09-12</a:t>
            </a:fld>
            <a:endParaRPr lang="en-CA"/>
          </a:p>
        </p:txBody>
      </p:sp>
      <p:sp>
        <p:nvSpPr>
          <p:cNvPr id="6" name="Footer Placeholder 5">
            <a:extLst>
              <a:ext uri="{FF2B5EF4-FFF2-40B4-BE49-F238E27FC236}">
                <a16:creationId xmlns:a16="http://schemas.microsoft.com/office/drawing/2014/main" id="{A479BD49-D069-43DF-ABF8-62846E838B7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BB82BB0-AAEC-444F-8A98-F9D5C4239E91}"/>
              </a:ext>
            </a:extLst>
          </p:cNvPr>
          <p:cNvSpPr>
            <a:spLocks noGrp="1"/>
          </p:cNvSpPr>
          <p:nvPr>
            <p:ph type="sldNum" sz="quarter" idx="12"/>
          </p:nvPr>
        </p:nvSpPr>
        <p:spPr/>
        <p:txBody>
          <a:bodyPr/>
          <a:lstStyle/>
          <a:p>
            <a:fld id="{76619A65-FF9C-4D7E-9E84-2647E7766A30}" type="slidenum">
              <a:rPr lang="en-CA" smtClean="0"/>
              <a:t>‹#›</a:t>
            </a:fld>
            <a:endParaRPr lang="en-CA"/>
          </a:p>
        </p:txBody>
      </p:sp>
    </p:spTree>
    <p:extLst>
      <p:ext uri="{BB962C8B-B14F-4D97-AF65-F5344CB8AC3E}">
        <p14:creationId xmlns:p14="http://schemas.microsoft.com/office/powerpoint/2010/main" val="292318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E377A9-4C56-479C-A467-C92FF2B3BF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6BADD50-3921-4D5D-94BE-1B57FD4A8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48B1F96-E255-4ACC-AB8B-77A8EE9694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585A1-629D-4BAA-84EF-173AE17CE063}" type="datetimeFigureOut">
              <a:rPr lang="en-CA" smtClean="0"/>
              <a:t>2023-09-12</a:t>
            </a:fld>
            <a:endParaRPr lang="en-CA"/>
          </a:p>
        </p:txBody>
      </p:sp>
      <p:sp>
        <p:nvSpPr>
          <p:cNvPr id="5" name="Footer Placeholder 4">
            <a:extLst>
              <a:ext uri="{FF2B5EF4-FFF2-40B4-BE49-F238E27FC236}">
                <a16:creationId xmlns:a16="http://schemas.microsoft.com/office/drawing/2014/main" id="{5EFE6D1A-284C-487E-83ED-A0C55604BE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F5BB638-F080-45C7-AEA3-AFE20C5E3B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19A65-FF9C-4D7E-9E84-2647E7766A30}" type="slidenum">
              <a:rPr lang="en-CA" smtClean="0"/>
              <a:t>‹#›</a:t>
            </a:fld>
            <a:endParaRPr lang="en-CA"/>
          </a:p>
        </p:txBody>
      </p:sp>
    </p:spTree>
    <p:extLst>
      <p:ext uri="{BB962C8B-B14F-4D97-AF65-F5344CB8AC3E}">
        <p14:creationId xmlns:p14="http://schemas.microsoft.com/office/powerpoint/2010/main" val="538163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a:t>Relationship Management </a:t>
            </a:r>
            <a:endParaRPr lang="en-CA" sz="5000" dirty="0"/>
          </a:p>
        </p:txBody>
      </p:sp>
      <p:sp>
        <p:nvSpPr>
          <p:cNvPr id="3" name="Text Placeholder 2"/>
          <p:cNvSpPr>
            <a:spLocks noGrp="1"/>
          </p:cNvSpPr>
          <p:nvPr>
            <p:ph type="body" idx="1"/>
          </p:nvPr>
        </p:nvSpPr>
        <p:spPr/>
        <p:txBody>
          <a:bodyPr/>
          <a:lstStyle/>
          <a:p>
            <a:r>
              <a:rPr lang="en-CA" dirty="0"/>
              <a:t>Robyn Webb – Executive Director</a:t>
            </a:r>
          </a:p>
          <a:p>
            <a:r>
              <a:rPr lang="en-CA" dirty="0"/>
              <a:t>Alida Campbell – Program Manager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460" y="1918059"/>
            <a:ext cx="4192671" cy="1218047"/>
          </a:xfrm>
          <a:prstGeom prst="rect">
            <a:avLst/>
          </a:prstGeom>
        </p:spPr>
      </p:pic>
    </p:spTree>
    <p:extLst>
      <p:ext uri="{BB962C8B-B14F-4D97-AF65-F5344CB8AC3E}">
        <p14:creationId xmlns:p14="http://schemas.microsoft.com/office/powerpoint/2010/main" val="212973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7D2EA-C1DF-21C8-EB9A-85B934BFE603}"/>
              </a:ext>
            </a:extLst>
          </p:cNvPr>
          <p:cNvSpPr>
            <a:spLocks noGrp="1"/>
          </p:cNvSpPr>
          <p:nvPr>
            <p:ph type="title"/>
          </p:nvPr>
        </p:nvSpPr>
        <p:spPr/>
        <p:txBody>
          <a:bodyPr/>
          <a:lstStyle/>
          <a:p>
            <a:r>
              <a:rPr lang="en-CA" dirty="0"/>
              <a:t>Know Your Organizations </a:t>
            </a:r>
          </a:p>
        </p:txBody>
      </p:sp>
      <p:sp>
        <p:nvSpPr>
          <p:cNvPr id="3" name="Content Placeholder 2">
            <a:extLst>
              <a:ext uri="{FF2B5EF4-FFF2-40B4-BE49-F238E27FC236}">
                <a16:creationId xmlns:a16="http://schemas.microsoft.com/office/drawing/2014/main" id="{EA1324E7-E445-9F18-A01D-0269BF690859}"/>
              </a:ext>
            </a:extLst>
          </p:cNvPr>
          <p:cNvSpPr>
            <a:spLocks noGrp="1"/>
          </p:cNvSpPr>
          <p:nvPr>
            <p:ph idx="1"/>
          </p:nvPr>
        </p:nvSpPr>
        <p:spPr/>
        <p:txBody>
          <a:bodyPr/>
          <a:lstStyle/>
          <a:p>
            <a:r>
              <a:rPr lang="en-CA" dirty="0"/>
              <a:t>Make sure to know the organizations you are dealing with</a:t>
            </a:r>
          </a:p>
          <a:p>
            <a:pPr lvl="1"/>
            <a:r>
              <a:rPr lang="en-CA" dirty="0"/>
              <a:t>Who should you be talking to? </a:t>
            </a:r>
          </a:p>
          <a:p>
            <a:pPr lvl="2"/>
            <a:r>
              <a:rPr lang="en-CA" dirty="0"/>
              <a:t>If you only have one contact – your relationship is at risk</a:t>
            </a:r>
          </a:p>
          <a:p>
            <a:r>
              <a:rPr lang="en-CA" dirty="0"/>
              <a:t>How should you engage with the organization? </a:t>
            </a:r>
          </a:p>
          <a:p>
            <a:pPr lvl="1"/>
            <a:r>
              <a:rPr lang="en-CA" dirty="0"/>
              <a:t>What’s the best way to have your voice heard? </a:t>
            </a:r>
          </a:p>
          <a:p>
            <a:pPr lvl="1"/>
            <a:r>
              <a:rPr lang="en-CA" dirty="0"/>
              <a:t>What can you offer the organization, and what can they do for you?</a:t>
            </a:r>
          </a:p>
          <a:p>
            <a:r>
              <a:rPr lang="en-CA" dirty="0"/>
              <a:t>The more you know, the better you can position the relationship – and the more successful it can be </a:t>
            </a:r>
          </a:p>
        </p:txBody>
      </p:sp>
      <p:pic>
        <p:nvPicPr>
          <p:cNvPr id="4" name="Picture 3" descr="A black background with white text&#10;&#10;Description automatically generated">
            <a:extLst>
              <a:ext uri="{FF2B5EF4-FFF2-40B4-BE49-F238E27FC236}">
                <a16:creationId xmlns:a16="http://schemas.microsoft.com/office/drawing/2014/main" id="{444CF869-E2B3-29D5-EC0C-F258D7CE0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41104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51867" y="3310297"/>
            <a:ext cx="3488267" cy="2374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pc="50" dirty="0">
                <a:solidFill>
                  <a:schemeClr val="bg1"/>
                </a:solidFill>
                <a:latin typeface="Helvetica Neue Medium" charset="0"/>
                <a:ea typeface="Helvetica Neue Medium" charset="0"/>
                <a:cs typeface="Helvetica Neue Medium" charset="0"/>
              </a:rPr>
              <a:t>BENEFITS AND INVESTMENTS</a:t>
            </a:r>
            <a:endParaRPr lang="en-CA" sz="2400" spc="50" dirty="0">
              <a:solidFill>
                <a:schemeClr val="bg1"/>
              </a:solidFill>
              <a:latin typeface="Helvetica Neue Medium" charset="0"/>
              <a:ea typeface="Helvetica Neue Medium" charset="0"/>
              <a:cs typeface="Helvetica Neue Medium" charset="0"/>
            </a:endParaRPr>
          </a:p>
        </p:txBody>
      </p:sp>
    </p:spTree>
    <p:extLst>
      <p:ext uri="{BB962C8B-B14F-4D97-AF65-F5344CB8AC3E}">
        <p14:creationId xmlns:p14="http://schemas.microsoft.com/office/powerpoint/2010/main" val="139936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Everything is a Give and Take…</a:t>
            </a:r>
          </a:p>
        </p:txBody>
      </p:sp>
      <p:sp>
        <p:nvSpPr>
          <p:cNvPr id="3" name="Content Placeholder 2"/>
          <p:cNvSpPr>
            <a:spLocks noGrp="1"/>
          </p:cNvSpPr>
          <p:nvPr>
            <p:ph idx="1"/>
          </p:nvPr>
        </p:nvSpPr>
        <p:spPr>
          <a:xfrm>
            <a:off x="838200" y="1690688"/>
            <a:ext cx="10720526" cy="4486275"/>
          </a:xfrm>
        </p:spPr>
        <p:txBody>
          <a:bodyPr>
            <a:normAutofit/>
          </a:bodyPr>
          <a:lstStyle/>
          <a:p>
            <a:r>
              <a:rPr lang="en-US" dirty="0"/>
              <a:t>A relationship is an investment that should always pay off – some ideas to lean into are:</a:t>
            </a:r>
          </a:p>
          <a:p>
            <a:pPr lvl="1"/>
            <a:r>
              <a:rPr lang="en-US" dirty="0"/>
              <a:t>Offer opportunities you are privy to</a:t>
            </a:r>
          </a:p>
          <a:p>
            <a:pPr lvl="2"/>
            <a:r>
              <a:rPr lang="en-US" dirty="0"/>
              <a:t>ACCES and Connecting Canada</a:t>
            </a:r>
          </a:p>
          <a:p>
            <a:pPr lvl="2"/>
            <a:r>
              <a:rPr lang="en-US" dirty="0"/>
              <a:t>Skills for Hire and NCP</a:t>
            </a:r>
          </a:p>
          <a:p>
            <a:pPr lvl="1"/>
            <a:r>
              <a:rPr lang="en-US" dirty="0"/>
              <a:t>Give organizations access to talent</a:t>
            </a:r>
          </a:p>
          <a:p>
            <a:pPr lvl="1"/>
            <a:r>
              <a:rPr lang="en-US" dirty="0"/>
              <a:t>Give organizations more opportunities to show their scope</a:t>
            </a:r>
          </a:p>
          <a:p>
            <a:pPr lvl="2"/>
            <a:r>
              <a:rPr lang="en-US" dirty="0"/>
              <a:t>Manulife and Halifax Partnership</a:t>
            </a:r>
          </a:p>
          <a:p>
            <a:pPr lvl="1"/>
            <a:r>
              <a:rPr lang="en-US" dirty="0"/>
              <a:t>Events such as Speed Interviews, Speed Networking, Career Fairs</a:t>
            </a:r>
          </a:p>
          <a:p>
            <a:endParaRPr lang="en-US" dirty="0"/>
          </a:p>
        </p:txBody>
      </p:sp>
      <p:sp>
        <p:nvSpPr>
          <p:cNvPr id="4" name="Slide Number Placeholder 3"/>
          <p:cNvSpPr>
            <a:spLocks noGrp="1"/>
          </p:cNvSpPr>
          <p:nvPr>
            <p:ph type="sldNum" sz="quarter" idx="12"/>
          </p:nvPr>
        </p:nvSpPr>
        <p:spPr>
          <a:xfrm>
            <a:off x="9273372" y="6562543"/>
            <a:ext cx="323475" cy="365125"/>
          </a:xfrm>
          <a:prstGeom prst="rect">
            <a:avLst/>
          </a:prstGeom>
        </p:spPr>
        <p:txBody>
          <a:bodyPr/>
          <a:lstStyle/>
          <a:p>
            <a:fld id="{0353FE60-4475-8E45-89D0-956C8D107389}" type="slidenum">
              <a:rPr lang="en-CA" smtClean="0"/>
              <a:pPr/>
              <a:t>12</a:t>
            </a:fld>
            <a:endParaRPr lang="en-CA" dirty="0"/>
          </a:p>
        </p:txBody>
      </p:sp>
    </p:spTree>
    <p:extLst>
      <p:ext uri="{BB962C8B-B14F-4D97-AF65-F5344CB8AC3E}">
        <p14:creationId xmlns:p14="http://schemas.microsoft.com/office/powerpoint/2010/main" val="2214414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6377-5817-E181-309A-2B74C38ACEBF}"/>
              </a:ext>
            </a:extLst>
          </p:cNvPr>
          <p:cNvSpPr>
            <a:spLocks noGrp="1"/>
          </p:cNvSpPr>
          <p:nvPr>
            <p:ph type="title"/>
          </p:nvPr>
        </p:nvSpPr>
        <p:spPr/>
        <p:txBody>
          <a:bodyPr/>
          <a:lstStyle/>
          <a:p>
            <a:r>
              <a:rPr lang="en-CA" dirty="0"/>
              <a:t>Thought Leadership </a:t>
            </a:r>
          </a:p>
        </p:txBody>
      </p:sp>
      <p:sp>
        <p:nvSpPr>
          <p:cNvPr id="3" name="Content Placeholder 2">
            <a:extLst>
              <a:ext uri="{FF2B5EF4-FFF2-40B4-BE49-F238E27FC236}">
                <a16:creationId xmlns:a16="http://schemas.microsoft.com/office/drawing/2014/main" id="{74A97790-863D-5CE0-13AE-DCAE97BB79CF}"/>
              </a:ext>
            </a:extLst>
          </p:cNvPr>
          <p:cNvSpPr>
            <a:spLocks noGrp="1"/>
          </p:cNvSpPr>
          <p:nvPr>
            <p:ph idx="1"/>
          </p:nvPr>
        </p:nvSpPr>
        <p:spPr/>
        <p:txBody>
          <a:bodyPr/>
          <a:lstStyle/>
          <a:p>
            <a:r>
              <a:rPr lang="en-CA" dirty="0"/>
              <a:t>You are the networking experts!</a:t>
            </a:r>
          </a:p>
          <a:p>
            <a:r>
              <a:rPr lang="en-CA" dirty="0"/>
              <a:t>Showcase this and offer your expertise to organizations</a:t>
            </a:r>
          </a:p>
          <a:p>
            <a:r>
              <a:rPr lang="en-CA" dirty="0"/>
              <a:t>Offer workshops, toolkits, discussions to your partners to help their clients/staff </a:t>
            </a:r>
          </a:p>
        </p:txBody>
      </p:sp>
      <p:pic>
        <p:nvPicPr>
          <p:cNvPr id="4" name="Picture 3" descr="A black background with white text&#10;&#10;Description automatically generated">
            <a:extLst>
              <a:ext uri="{FF2B5EF4-FFF2-40B4-BE49-F238E27FC236}">
                <a16:creationId xmlns:a16="http://schemas.microsoft.com/office/drawing/2014/main" id="{69C41FB0-CE1C-F433-00FF-B6F1B466BE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390404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22D400-1C99-C2BC-251C-76B6BFCE4FA5}"/>
              </a:ext>
            </a:extLst>
          </p:cNvPr>
          <p:cNvSpPr txBox="1"/>
          <p:nvPr/>
        </p:nvSpPr>
        <p:spPr>
          <a:xfrm>
            <a:off x="4308259" y="3013501"/>
            <a:ext cx="3575482" cy="830997"/>
          </a:xfrm>
          <a:prstGeom prst="rect">
            <a:avLst/>
          </a:prstGeom>
          <a:noFill/>
        </p:spPr>
        <p:txBody>
          <a:bodyPr wrap="square">
            <a:spAutoFit/>
          </a:bodyPr>
          <a:lstStyle/>
          <a:p>
            <a:pPr algn="ctr"/>
            <a:r>
              <a:rPr lang="en-US" sz="2400" spc="50" dirty="0">
                <a:solidFill>
                  <a:schemeClr val="bg1"/>
                </a:solidFill>
                <a:latin typeface="Helvetica Neue Medium" charset="0"/>
                <a:ea typeface="Helvetica Neue Medium" charset="0"/>
                <a:cs typeface="Helvetica Neue Medium" charset="0"/>
              </a:rPr>
              <a:t>EXPANDING THE RELATIONSHIP</a:t>
            </a:r>
            <a:endParaRPr lang="en-CA" sz="2400" spc="50" dirty="0">
              <a:solidFill>
                <a:schemeClr val="bg1"/>
              </a:solidFill>
              <a:latin typeface="Helvetica Neue Medium" charset="0"/>
              <a:ea typeface="Helvetica Neue Medium" charset="0"/>
              <a:cs typeface="Helvetica Neue Medium" charset="0"/>
            </a:endParaRPr>
          </a:p>
        </p:txBody>
      </p:sp>
    </p:spTree>
    <p:extLst>
      <p:ext uri="{BB962C8B-B14F-4D97-AF65-F5344CB8AC3E}">
        <p14:creationId xmlns:p14="http://schemas.microsoft.com/office/powerpoint/2010/main" val="284629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1925-D9D8-D760-A14F-F0FC62EE9F4C}"/>
              </a:ext>
            </a:extLst>
          </p:cNvPr>
          <p:cNvSpPr>
            <a:spLocks noGrp="1"/>
          </p:cNvSpPr>
          <p:nvPr>
            <p:ph type="title"/>
          </p:nvPr>
        </p:nvSpPr>
        <p:spPr/>
        <p:txBody>
          <a:bodyPr/>
          <a:lstStyle/>
          <a:p>
            <a:r>
              <a:rPr lang="en-CA" dirty="0"/>
              <a:t>Expand and Deliver! </a:t>
            </a:r>
          </a:p>
        </p:txBody>
      </p:sp>
      <p:sp>
        <p:nvSpPr>
          <p:cNvPr id="3" name="Content Placeholder 2">
            <a:extLst>
              <a:ext uri="{FF2B5EF4-FFF2-40B4-BE49-F238E27FC236}">
                <a16:creationId xmlns:a16="http://schemas.microsoft.com/office/drawing/2014/main" id="{2326B91E-2921-FA80-D7D1-CE41CE3AC650}"/>
              </a:ext>
            </a:extLst>
          </p:cNvPr>
          <p:cNvSpPr>
            <a:spLocks noGrp="1"/>
          </p:cNvSpPr>
          <p:nvPr>
            <p:ph idx="1"/>
          </p:nvPr>
        </p:nvSpPr>
        <p:spPr/>
        <p:txBody>
          <a:bodyPr/>
          <a:lstStyle/>
          <a:p>
            <a:r>
              <a:rPr lang="en-CA" dirty="0"/>
              <a:t>You can be a useful resource for new businesses in your region/community</a:t>
            </a:r>
          </a:p>
          <a:p>
            <a:r>
              <a:rPr lang="en-CA" dirty="0"/>
              <a:t>Use events to your advantage</a:t>
            </a:r>
          </a:p>
          <a:p>
            <a:pPr lvl="1"/>
            <a:r>
              <a:rPr lang="en-CA" dirty="0"/>
              <a:t>For example, Halifax Partnership and Mass tech layoffs </a:t>
            </a:r>
          </a:p>
          <a:p>
            <a:r>
              <a:rPr lang="en-CA" dirty="0"/>
              <a:t>Increase the depth of engagement</a:t>
            </a:r>
          </a:p>
          <a:p>
            <a:pPr lvl="1"/>
            <a:r>
              <a:rPr lang="en-CA" dirty="0"/>
              <a:t>Organize an annual check-in with the partner to discuss opportunities, weaknesses, and ways to expand</a:t>
            </a:r>
          </a:p>
          <a:p>
            <a:pPr lvl="2"/>
            <a:r>
              <a:rPr lang="en-CA" dirty="0"/>
              <a:t>If it’s just you – bring in your whole organization, and see how you can deepen the relationship, and include the Connector Program</a:t>
            </a:r>
          </a:p>
        </p:txBody>
      </p:sp>
      <p:pic>
        <p:nvPicPr>
          <p:cNvPr id="4" name="Picture 3" descr="A black background with white text&#10;&#10;Description automatically generated">
            <a:extLst>
              <a:ext uri="{FF2B5EF4-FFF2-40B4-BE49-F238E27FC236}">
                <a16:creationId xmlns:a16="http://schemas.microsoft.com/office/drawing/2014/main" id="{C2C2D4D1-EDAC-16EB-5336-349718A72F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205257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103C-A764-6C69-6B29-81B5508C5E03}"/>
              </a:ext>
            </a:extLst>
          </p:cNvPr>
          <p:cNvSpPr>
            <a:spLocks noGrp="1"/>
          </p:cNvSpPr>
          <p:nvPr>
            <p:ph type="title"/>
          </p:nvPr>
        </p:nvSpPr>
        <p:spPr/>
        <p:txBody>
          <a:bodyPr/>
          <a:lstStyle/>
          <a:p>
            <a:r>
              <a:rPr lang="en-CA" dirty="0"/>
              <a:t>Relationship Intentionality </a:t>
            </a:r>
          </a:p>
        </p:txBody>
      </p:sp>
      <p:sp>
        <p:nvSpPr>
          <p:cNvPr id="3" name="Content Placeholder 2">
            <a:extLst>
              <a:ext uri="{FF2B5EF4-FFF2-40B4-BE49-F238E27FC236}">
                <a16:creationId xmlns:a16="http://schemas.microsoft.com/office/drawing/2014/main" id="{EDA32787-877C-2477-90D9-AFBE663F953F}"/>
              </a:ext>
            </a:extLst>
          </p:cNvPr>
          <p:cNvSpPr>
            <a:spLocks noGrp="1"/>
          </p:cNvSpPr>
          <p:nvPr>
            <p:ph idx="1"/>
          </p:nvPr>
        </p:nvSpPr>
        <p:spPr/>
        <p:txBody>
          <a:bodyPr/>
          <a:lstStyle/>
          <a:p>
            <a:r>
              <a:rPr lang="en-CA" dirty="0"/>
              <a:t>Always have a plan</a:t>
            </a:r>
          </a:p>
          <a:p>
            <a:pPr lvl="1"/>
            <a:r>
              <a:rPr lang="en-CA" dirty="0"/>
              <a:t>What are the intentions of the relationship? </a:t>
            </a:r>
          </a:p>
          <a:p>
            <a:pPr lvl="1"/>
            <a:r>
              <a:rPr lang="en-CA" dirty="0"/>
              <a:t>Why are you pursuing the relationship? Why are they? </a:t>
            </a:r>
          </a:p>
          <a:p>
            <a:pPr lvl="2"/>
            <a:r>
              <a:rPr lang="en-CA" dirty="0"/>
              <a:t>For example:</a:t>
            </a:r>
          </a:p>
          <a:p>
            <a:pPr lvl="3"/>
            <a:r>
              <a:rPr lang="en-CA" dirty="0"/>
              <a:t>A sponsorship is great – but what is your commitment and is it worth the gains? </a:t>
            </a:r>
          </a:p>
          <a:p>
            <a:pPr lvl="3"/>
            <a:r>
              <a:rPr lang="en-CA" dirty="0"/>
              <a:t>Are the objectives realistic? What is the return for you? </a:t>
            </a:r>
          </a:p>
          <a:p>
            <a:r>
              <a:rPr lang="en-CA" dirty="0"/>
              <a:t>Be Strategic as well</a:t>
            </a:r>
          </a:p>
          <a:p>
            <a:pPr lvl="1"/>
            <a:r>
              <a:rPr lang="en-CA" dirty="0"/>
              <a:t>For example, Post Secondary Institutions</a:t>
            </a:r>
          </a:p>
          <a:p>
            <a:pPr lvl="2"/>
            <a:r>
              <a:rPr lang="en-CA" dirty="0"/>
              <a:t>Know who to talk to, and what part to engage for what purpose </a:t>
            </a:r>
          </a:p>
          <a:p>
            <a:pPr lvl="3"/>
            <a:r>
              <a:rPr lang="en-CA" dirty="0"/>
              <a:t>Halifax Partnership and MTEI program </a:t>
            </a:r>
          </a:p>
          <a:p>
            <a:endParaRPr lang="en-CA" dirty="0"/>
          </a:p>
        </p:txBody>
      </p:sp>
      <p:pic>
        <p:nvPicPr>
          <p:cNvPr id="4" name="Picture 3" descr="A black background with white text&#10;&#10;Description automatically generated">
            <a:extLst>
              <a:ext uri="{FF2B5EF4-FFF2-40B4-BE49-F238E27FC236}">
                <a16:creationId xmlns:a16="http://schemas.microsoft.com/office/drawing/2014/main" id="{288B3056-8281-2D58-66CF-0E826E3FA9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595552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E5133-7E96-4433-337F-C4EBE2E5081B}"/>
              </a:ext>
            </a:extLst>
          </p:cNvPr>
          <p:cNvSpPr>
            <a:spLocks noGrp="1"/>
          </p:cNvSpPr>
          <p:nvPr>
            <p:ph type="title"/>
          </p:nvPr>
        </p:nvSpPr>
        <p:spPr/>
        <p:txBody>
          <a:bodyPr/>
          <a:lstStyle/>
          <a:p>
            <a:r>
              <a:rPr lang="en-CA" dirty="0"/>
              <a:t>Relationship Strategic Plan </a:t>
            </a:r>
          </a:p>
        </p:txBody>
      </p:sp>
      <p:pic>
        <p:nvPicPr>
          <p:cNvPr id="1026" name="Picture 2" descr="Supply positioning matrix diagram procurement">
            <a:extLst>
              <a:ext uri="{FF2B5EF4-FFF2-40B4-BE49-F238E27FC236}">
                <a16:creationId xmlns:a16="http://schemas.microsoft.com/office/drawing/2014/main" id="{1A4336E8-0A51-DD46-C6BE-4E41367D786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119404" y="1719263"/>
            <a:ext cx="6932639"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a:extLst>
              <a:ext uri="{FF2B5EF4-FFF2-40B4-BE49-F238E27FC236}">
                <a16:creationId xmlns:a16="http://schemas.microsoft.com/office/drawing/2014/main" id="{5F09C7D6-15DE-9924-8EC8-F3BC76F95749}"/>
              </a:ext>
            </a:extLst>
          </p:cNvPr>
          <p:cNvSpPr txBox="1">
            <a:spLocks/>
          </p:cNvSpPr>
          <p:nvPr/>
        </p:nvSpPr>
        <p:spPr>
          <a:xfrm>
            <a:off x="838200" y="1825624"/>
            <a:ext cx="4281204" cy="47466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Think about all the relationships you have – the Big picture</a:t>
            </a:r>
          </a:p>
          <a:p>
            <a:r>
              <a:rPr lang="en-CA" dirty="0"/>
              <a:t>Who are your strategic partners? Where do you want to grow? </a:t>
            </a:r>
          </a:p>
          <a:p>
            <a:r>
              <a:rPr lang="en-CA" dirty="0"/>
              <a:t>Show up in different ways for High value strategic </a:t>
            </a:r>
          </a:p>
          <a:p>
            <a:pPr lvl="1"/>
            <a:r>
              <a:rPr lang="en-CA" dirty="0"/>
              <a:t>i.e. Sit on a board, volunteer at an organization etc.)</a:t>
            </a:r>
          </a:p>
          <a:p>
            <a:endParaRPr lang="en-CA" dirty="0"/>
          </a:p>
        </p:txBody>
      </p:sp>
      <p:pic>
        <p:nvPicPr>
          <p:cNvPr id="5" name="Picture 4" descr="A black background with white text&#10;&#10;Description automatically generated">
            <a:extLst>
              <a:ext uri="{FF2B5EF4-FFF2-40B4-BE49-F238E27FC236}">
                <a16:creationId xmlns:a16="http://schemas.microsoft.com/office/drawing/2014/main" id="{D791CBEE-91E3-530E-5E53-03085F46AE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64116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9261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57DCA-DC91-456A-5EFA-8D75CE3214B5}"/>
              </a:ext>
            </a:extLst>
          </p:cNvPr>
          <p:cNvSpPr>
            <a:spLocks noGrp="1"/>
          </p:cNvSpPr>
          <p:nvPr>
            <p:ph type="title"/>
          </p:nvPr>
        </p:nvSpPr>
        <p:spPr/>
        <p:txBody>
          <a:bodyPr/>
          <a:lstStyle/>
          <a:p>
            <a:r>
              <a:rPr lang="en-CA" dirty="0"/>
              <a:t>Outline </a:t>
            </a:r>
          </a:p>
        </p:txBody>
      </p:sp>
      <p:sp>
        <p:nvSpPr>
          <p:cNvPr id="3" name="Content Placeholder 2">
            <a:extLst>
              <a:ext uri="{FF2B5EF4-FFF2-40B4-BE49-F238E27FC236}">
                <a16:creationId xmlns:a16="http://schemas.microsoft.com/office/drawing/2014/main" id="{098FBA82-628D-AB16-2451-F062DF2633BB}"/>
              </a:ext>
            </a:extLst>
          </p:cNvPr>
          <p:cNvSpPr>
            <a:spLocks noGrp="1"/>
          </p:cNvSpPr>
          <p:nvPr>
            <p:ph idx="1"/>
          </p:nvPr>
        </p:nvSpPr>
        <p:spPr/>
        <p:txBody>
          <a:bodyPr/>
          <a:lstStyle/>
          <a:p>
            <a:r>
              <a:rPr lang="en-CA" dirty="0"/>
              <a:t>What do we mean by Partners? </a:t>
            </a:r>
          </a:p>
          <a:p>
            <a:r>
              <a:rPr lang="en-CA" dirty="0"/>
              <a:t>Relationship Benefits</a:t>
            </a:r>
          </a:p>
          <a:p>
            <a:r>
              <a:rPr lang="en-CA" dirty="0"/>
              <a:t>Communication</a:t>
            </a:r>
          </a:p>
          <a:p>
            <a:r>
              <a:rPr lang="en-CA" dirty="0"/>
              <a:t>Investment into and Benefits from the Relationship</a:t>
            </a:r>
          </a:p>
          <a:p>
            <a:r>
              <a:rPr lang="en-CA" dirty="0"/>
              <a:t>Expansion of the Relationship</a:t>
            </a:r>
          </a:p>
          <a:p>
            <a:r>
              <a:rPr lang="en-CA" dirty="0"/>
              <a:t>Being Strategic </a:t>
            </a:r>
          </a:p>
        </p:txBody>
      </p:sp>
      <p:pic>
        <p:nvPicPr>
          <p:cNvPr id="5" name="Picture 4" descr="A black background with white text&#10;&#10;Description automatically generated">
            <a:extLst>
              <a:ext uri="{FF2B5EF4-FFF2-40B4-BE49-F238E27FC236}">
                <a16:creationId xmlns:a16="http://schemas.microsoft.com/office/drawing/2014/main" id="{634C76E9-1347-EA52-BFC8-16C4960D10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49035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51867" y="3310297"/>
            <a:ext cx="3488267" cy="2374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pc="50" dirty="0">
                <a:solidFill>
                  <a:schemeClr val="bg1"/>
                </a:solidFill>
                <a:latin typeface="Helvetica Neue Medium" charset="0"/>
                <a:ea typeface="Helvetica Neue Medium" charset="0"/>
                <a:cs typeface="Helvetica Neue Medium" charset="0"/>
              </a:rPr>
              <a:t>PARTNERS </a:t>
            </a:r>
            <a:endParaRPr lang="en-CA" sz="2400" spc="50" dirty="0">
              <a:solidFill>
                <a:schemeClr val="bg1"/>
              </a:solidFill>
              <a:latin typeface="Helvetica Neue Medium" charset="0"/>
              <a:ea typeface="Helvetica Neue Medium" charset="0"/>
              <a:cs typeface="Helvetica Neue Medium" charset="0"/>
            </a:endParaRPr>
          </a:p>
        </p:txBody>
      </p:sp>
    </p:spTree>
    <p:extLst>
      <p:ext uri="{BB962C8B-B14F-4D97-AF65-F5344CB8AC3E}">
        <p14:creationId xmlns:p14="http://schemas.microsoft.com/office/powerpoint/2010/main" val="163758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Partners means….</a:t>
            </a:r>
          </a:p>
        </p:txBody>
      </p:sp>
      <p:sp>
        <p:nvSpPr>
          <p:cNvPr id="3" name="Content Placeholder 2"/>
          <p:cNvSpPr>
            <a:spLocks noGrp="1"/>
          </p:cNvSpPr>
          <p:nvPr>
            <p:ph idx="1"/>
          </p:nvPr>
        </p:nvSpPr>
        <p:spPr/>
        <p:txBody>
          <a:bodyPr/>
          <a:lstStyle/>
          <a:p>
            <a:r>
              <a:rPr lang="en-US" dirty="0"/>
              <a:t>Local Immigration Partnerships, </a:t>
            </a:r>
          </a:p>
          <a:p>
            <a:r>
              <a:rPr lang="en-US" dirty="0"/>
              <a:t>Service Provider Organizations, </a:t>
            </a:r>
          </a:p>
          <a:p>
            <a:r>
              <a:rPr lang="en-US" dirty="0"/>
              <a:t>Funders, </a:t>
            </a:r>
          </a:p>
          <a:p>
            <a:r>
              <a:rPr lang="en-US" dirty="0"/>
              <a:t>Sponsors, </a:t>
            </a:r>
          </a:p>
          <a:p>
            <a:r>
              <a:rPr lang="en-US" dirty="0"/>
              <a:t>Higher education institutions, </a:t>
            </a:r>
          </a:p>
          <a:p>
            <a:r>
              <a:rPr lang="en-US" dirty="0"/>
              <a:t>Businesses, </a:t>
            </a:r>
          </a:p>
          <a:p>
            <a:r>
              <a:rPr lang="en-US" dirty="0"/>
              <a:t>Connector Organizations, </a:t>
            </a:r>
          </a:p>
          <a:p>
            <a:r>
              <a:rPr lang="en-US" dirty="0"/>
              <a:t>Collaborative organizations</a:t>
            </a:r>
          </a:p>
        </p:txBody>
      </p:sp>
      <p:sp>
        <p:nvSpPr>
          <p:cNvPr id="4" name="Slide Number Placeholder 3"/>
          <p:cNvSpPr>
            <a:spLocks noGrp="1"/>
          </p:cNvSpPr>
          <p:nvPr>
            <p:ph type="sldNum" sz="quarter" idx="12"/>
          </p:nvPr>
        </p:nvSpPr>
        <p:spPr>
          <a:xfrm>
            <a:off x="9273372" y="6562543"/>
            <a:ext cx="323475" cy="365125"/>
          </a:xfrm>
          <a:prstGeom prst="rect">
            <a:avLst/>
          </a:prstGeom>
        </p:spPr>
        <p:txBody>
          <a:bodyPr/>
          <a:lstStyle/>
          <a:p>
            <a:fld id="{0353FE60-4475-8E45-89D0-956C8D107389}" type="slidenum">
              <a:rPr lang="en-CA" smtClean="0"/>
              <a:pPr/>
              <a:t>4</a:t>
            </a:fld>
            <a:endParaRPr lang="en-CA" dirty="0"/>
          </a:p>
        </p:txBody>
      </p:sp>
      <p:pic>
        <p:nvPicPr>
          <p:cNvPr id="5" name="Picture 4" descr="A black background with white text&#10;&#10;Description automatically generated">
            <a:extLst>
              <a:ext uri="{FF2B5EF4-FFF2-40B4-BE49-F238E27FC236}">
                <a16:creationId xmlns:a16="http://schemas.microsoft.com/office/drawing/2014/main" id="{EF9E1635-E5C6-809B-ADA8-0FFA20C83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450959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51867" y="3310297"/>
            <a:ext cx="3488267" cy="2374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pc="50" dirty="0">
                <a:solidFill>
                  <a:schemeClr val="bg1"/>
                </a:solidFill>
                <a:latin typeface="Helvetica Neue Medium" charset="0"/>
                <a:ea typeface="Helvetica Neue Medium" charset="0"/>
                <a:cs typeface="Helvetica Neue Medium" charset="0"/>
              </a:rPr>
              <a:t>RELATIONSHIP BENEFITS</a:t>
            </a:r>
            <a:endParaRPr lang="en-CA" sz="2400" spc="50" dirty="0">
              <a:solidFill>
                <a:schemeClr val="bg1"/>
              </a:solidFill>
              <a:latin typeface="Helvetica Neue Medium" charset="0"/>
              <a:ea typeface="Helvetica Neue Medium" charset="0"/>
              <a:cs typeface="Helvetica Neue Medium" charset="0"/>
            </a:endParaRPr>
          </a:p>
        </p:txBody>
      </p:sp>
    </p:spTree>
    <p:extLst>
      <p:ext uri="{BB962C8B-B14F-4D97-AF65-F5344CB8AC3E}">
        <p14:creationId xmlns:p14="http://schemas.microsoft.com/office/powerpoint/2010/main" val="70567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What’s in it for them? For us? </a:t>
            </a:r>
          </a:p>
        </p:txBody>
      </p:sp>
      <p:sp>
        <p:nvSpPr>
          <p:cNvPr id="3" name="Content Placeholder 2"/>
          <p:cNvSpPr>
            <a:spLocks noGrp="1"/>
          </p:cNvSpPr>
          <p:nvPr>
            <p:ph idx="1"/>
          </p:nvPr>
        </p:nvSpPr>
        <p:spPr/>
        <p:txBody>
          <a:bodyPr/>
          <a:lstStyle/>
          <a:p>
            <a:r>
              <a:rPr lang="en-US" dirty="0"/>
              <a:t>Everyone should benefit from a relationship – that’s why they are in it to start!</a:t>
            </a:r>
          </a:p>
          <a:p>
            <a:r>
              <a:rPr lang="en-US" dirty="0"/>
              <a:t>Always determine what your benefits are, and what their benefits are. </a:t>
            </a:r>
          </a:p>
          <a:p>
            <a:pPr lvl="1"/>
            <a:r>
              <a:rPr lang="en-US" dirty="0"/>
              <a:t>ISANS</a:t>
            </a:r>
          </a:p>
          <a:p>
            <a:pPr lvl="2"/>
            <a:r>
              <a:rPr lang="en-US" dirty="0"/>
              <a:t>Quarterly reports</a:t>
            </a:r>
          </a:p>
          <a:p>
            <a:pPr lvl="2"/>
            <a:r>
              <a:rPr lang="en-US" dirty="0"/>
              <a:t>Sector </a:t>
            </a:r>
            <a:r>
              <a:rPr lang="en-US" dirty="0" err="1"/>
              <a:t>Focii</a:t>
            </a:r>
            <a:endParaRPr lang="en-US" dirty="0"/>
          </a:p>
          <a:p>
            <a:pPr lvl="2"/>
            <a:r>
              <a:rPr lang="en-US" dirty="0"/>
              <a:t>Employer job referrals</a:t>
            </a:r>
          </a:p>
          <a:p>
            <a:r>
              <a:rPr lang="en-US" dirty="0"/>
              <a:t>Determine your reasons, and their reasons for engaging – it helps steer where the relationship should go</a:t>
            </a:r>
          </a:p>
        </p:txBody>
      </p:sp>
      <p:sp>
        <p:nvSpPr>
          <p:cNvPr id="4" name="Slide Number Placeholder 3"/>
          <p:cNvSpPr>
            <a:spLocks noGrp="1"/>
          </p:cNvSpPr>
          <p:nvPr>
            <p:ph type="sldNum" sz="quarter" idx="12"/>
          </p:nvPr>
        </p:nvSpPr>
        <p:spPr>
          <a:xfrm>
            <a:off x="9273372" y="6562543"/>
            <a:ext cx="323475" cy="365125"/>
          </a:xfrm>
          <a:prstGeom prst="rect">
            <a:avLst/>
          </a:prstGeom>
        </p:spPr>
        <p:txBody>
          <a:bodyPr/>
          <a:lstStyle/>
          <a:p>
            <a:fld id="{0353FE60-4475-8E45-89D0-956C8D107389}" type="slidenum">
              <a:rPr lang="en-CA" smtClean="0"/>
              <a:pPr/>
              <a:t>6</a:t>
            </a:fld>
            <a:endParaRPr lang="en-CA" dirty="0"/>
          </a:p>
        </p:txBody>
      </p:sp>
      <p:pic>
        <p:nvPicPr>
          <p:cNvPr id="5" name="Picture 4" descr="A black background with white text&#10;&#10;Description automatically generated">
            <a:extLst>
              <a:ext uri="{FF2B5EF4-FFF2-40B4-BE49-F238E27FC236}">
                <a16:creationId xmlns:a16="http://schemas.microsoft.com/office/drawing/2014/main" id="{9D2AE5D0-A5EC-2DD6-750E-976C78F0E1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153524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810F-54F3-BE57-2CEB-4C065CCFA692}"/>
              </a:ext>
            </a:extLst>
          </p:cNvPr>
          <p:cNvSpPr>
            <a:spLocks noGrp="1"/>
          </p:cNvSpPr>
          <p:nvPr>
            <p:ph type="title"/>
          </p:nvPr>
        </p:nvSpPr>
        <p:spPr>
          <a:xfrm>
            <a:off x="838200" y="635947"/>
            <a:ext cx="10515600" cy="1325563"/>
          </a:xfrm>
        </p:spPr>
        <p:txBody>
          <a:bodyPr/>
          <a:lstStyle/>
          <a:p>
            <a:r>
              <a:rPr lang="en-CA" dirty="0"/>
              <a:t>Professional Development and Relationships</a:t>
            </a:r>
          </a:p>
        </p:txBody>
      </p:sp>
      <p:sp>
        <p:nvSpPr>
          <p:cNvPr id="3" name="Content Placeholder 2">
            <a:extLst>
              <a:ext uri="{FF2B5EF4-FFF2-40B4-BE49-F238E27FC236}">
                <a16:creationId xmlns:a16="http://schemas.microsoft.com/office/drawing/2014/main" id="{6708BA7F-8C32-51DF-2F82-0A99AB4264EC}"/>
              </a:ext>
            </a:extLst>
          </p:cNvPr>
          <p:cNvSpPr>
            <a:spLocks noGrp="1"/>
          </p:cNvSpPr>
          <p:nvPr>
            <p:ph idx="1"/>
          </p:nvPr>
        </p:nvSpPr>
        <p:spPr>
          <a:xfrm>
            <a:off x="838200" y="2141537"/>
            <a:ext cx="10515600" cy="4351338"/>
          </a:xfrm>
        </p:spPr>
        <p:txBody>
          <a:bodyPr/>
          <a:lstStyle/>
          <a:p>
            <a:r>
              <a:rPr lang="en-CA" dirty="0"/>
              <a:t>Corporate Social Responsibility, Professional Development, and other examples of community engagement within an organization can benefit the Connector Program and deepen the relationship</a:t>
            </a:r>
          </a:p>
          <a:p>
            <a:pPr lvl="1"/>
            <a:r>
              <a:rPr lang="en-CA" dirty="0"/>
              <a:t>For Example - RBC</a:t>
            </a:r>
          </a:p>
        </p:txBody>
      </p:sp>
      <p:pic>
        <p:nvPicPr>
          <p:cNvPr id="4" name="Picture 3" descr="A black background with white text&#10;&#10;Description automatically generated">
            <a:extLst>
              <a:ext uri="{FF2B5EF4-FFF2-40B4-BE49-F238E27FC236}">
                <a16:creationId xmlns:a16="http://schemas.microsoft.com/office/drawing/2014/main" id="{22B17F94-6F23-6DAA-FF09-4B505C7369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357832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51867" y="3310297"/>
            <a:ext cx="3488267" cy="2374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pc="50" dirty="0">
                <a:solidFill>
                  <a:schemeClr val="bg1"/>
                </a:solidFill>
                <a:latin typeface="Helvetica Neue Medium" charset="0"/>
                <a:ea typeface="Helvetica Neue Medium" charset="0"/>
                <a:cs typeface="Helvetica Neue Medium" charset="0"/>
              </a:rPr>
              <a:t>COMMUNICATION</a:t>
            </a:r>
            <a:endParaRPr lang="en-CA" sz="2400" spc="50" dirty="0">
              <a:solidFill>
                <a:schemeClr val="bg1"/>
              </a:solidFill>
              <a:latin typeface="Helvetica Neue Medium" charset="0"/>
              <a:ea typeface="Helvetica Neue Medium" charset="0"/>
              <a:cs typeface="Helvetica Neue Medium" charset="0"/>
            </a:endParaRPr>
          </a:p>
        </p:txBody>
      </p:sp>
    </p:spTree>
    <p:extLst>
      <p:ext uri="{BB962C8B-B14F-4D97-AF65-F5344CB8AC3E}">
        <p14:creationId xmlns:p14="http://schemas.microsoft.com/office/powerpoint/2010/main" val="191995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231"/>
            <a:ext cx="10515600" cy="1325563"/>
          </a:xfrm>
        </p:spPr>
        <p:txBody>
          <a:bodyPr/>
          <a:lstStyle/>
          <a:p>
            <a:r>
              <a:rPr lang="en-CA" dirty="0"/>
              <a:t>Communication Matters</a:t>
            </a:r>
          </a:p>
        </p:txBody>
      </p:sp>
      <p:sp>
        <p:nvSpPr>
          <p:cNvPr id="3" name="Content Placeholder 2"/>
          <p:cNvSpPr>
            <a:spLocks noGrp="1"/>
          </p:cNvSpPr>
          <p:nvPr>
            <p:ph idx="1"/>
          </p:nvPr>
        </p:nvSpPr>
        <p:spPr>
          <a:xfrm>
            <a:off x="838200" y="1470227"/>
            <a:ext cx="10515600" cy="5015883"/>
          </a:xfrm>
        </p:spPr>
        <p:txBody>
          <a:bodyPr>
            <a:normAutofit fontScale="92500" lnSpcReduction="10000"/>
          </a:bodyPr>
          <a:lstStyle/>
          <a:p>
            <a:r>
              <a:rPr lang="en-US" dirty="0"/>
              <a:t>For your major relationships</a:t>
            </a:r>
          </a:p>
          <a:p>
            <a:pPr lvl="1"/>
            <a:r>
              <a:rPr lang="en-US" dirty="0"/>
              <a:t>Have a quarterly check-in booked into your calendar</a:t>
            </a:r>
          </a:p>
          <a:p>
            <a:pPr lvl="1"/>
            <a:r>
              <a:rPr lang="en-US" dirty="0"/>
              <a:t>Face to face if you can!</a:t>
            </a:r>
          </a:p>
          <a:p>
            <a:r>
              <a:rPr lang="en-US" dirty="0"/>
              <a:t>Social Media</a:t>
            </a:r>
          </a:p>
          <a:p>
            <a:pPr lvl="1"/>
            <a:r>
              <a:rPr lang="en-US" dirty="0"/>
              <a:t>Follow and support them, and have them do the same</a:t>
            </a:r>
          </a:p>
          <a:p>
            <a:pPr lvl="1"/>
            <a:r>
              <a:rPr lang="en-US" dirty="0"/>
              <a:t>Promote their opportunities, posts </a:t>
            </a:r>
            <a:r>
              <a:rPr lang="en-US" dirty="0" err="1"/>
              <a:t>etc</a:t>
            </a:r>
            <a:r>
              <a:rPr lang="en-US" dirty="0"/>
              <a:t> it shows they are top of mind, and you consider it a partnership </a:t>
            </a:r>
          </a:p>
          <a:p>
            <a:r>
              <a:rPr lang="en-US" dirty="0"/>
              <a:t>Maintain Information</a:t>
            </a:r>
          </a:p>
          <a:p>
            <a:pPr lvl="1"/>
            <a:r>
              <a:rPr lang="en-US" dirty="0"/>
              <a:t>Keep your contacts up to date so you always have a line into the organization</a:t>
            </a:r>
          </a:p>
          <a:p>
            <a:pPr lvl="1"/>
            <a:r>
              <a:rPr lang="en-US" dirty="0"/>
              <a:t>Say thank you to those who leave, welcome new people and establish the relationship right away </a:t>
            </a:r>
          </a:p>
          <a:p>
            <a:r>
              <a:rPr lang="en-US" dirty="0"/>
              <a:t>Continual Contact </a:t>
            </a:r>
          </a:p>
          <a:p>
            <a:pPr lvl="1"/>
            <a:r>
              <a:rPr lang="en-US" dirty="0"/>
              <a:t>If they aren’t major relationships, work to establish continual contact – send them great Connectees, invite them to events, and receive their job postings.</a:t>
            </a:r>
          </a:p>
          <a:p>
            <a:endParaRPr lang="en-US" dirty="0"/>
          </a:p>
        </p:txBody>
      </p:sp>
      <p:sp>
        <p:nvSpPr>
          <p:cNvPr id="4" name="Slide Number Placeholder 3"/>
          <p:cNvSpPr>
            <a:spLocks noGrp="1"/>
          </p:cNvSpPr>
          <p:nvPr>
            <p:ph type="sldNum" sz="quarter" idx="12"/>
          </p:nvPr>
        </p:nvSpPr>
        <p:spPr>
          <a:xfrm>
            <a:off x="9273372" y="6562543"/>
            <a:ext cx="323475" cy="365125"/>
          </a:xfrm>
          <a:prstGeom prst="rect">
            <a:avLst/>
          </a:prstGeom>
        </p:spPr>
        <p:txBody>
          <a:bodyPr/>
          <a:lstStyle/>
          <a:p>
            <a:fld id="{0353FE60-4475-8E45-89D0-956C8D107389}" type="slidenum">
              <a:rPr lang="en-CA" smtClean="0"/>
              <a:pPr/>
              <a:t>9</a:t>
            </a:fld>
            <a:endParaRPr lang="en-CA" dirty="0"/>
          </a:p>
        </p:txBody>
      </p:sp>
      <p:pic>
        <p:nvPicPr>
          <p:cNvPr id="5" name="Picture 4" descr="A black background with white text&#10;&#10;Description automatically generated">
            <a:extLst>
              <a:ext uri="{FF2B5EF4-FFF2-40B4-BE49-F238E27FC236}">
                <a16:creationId xmlns:a16="http://schemas.microsoft.com/office/drawing/2014/main" id="{20D7F5D3-788B-3301-3361-5E417F053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125" y="365125"/>
            <a:ext cx="3561600" cy="522595"/>
          </a:xfrm>
          <a:prstGeom prst="rect">
            <a:avLst/>
          </a:prstGeom>
        </p:spPr>
      </p:pic>
    </p:spTree>
    <p:extLst>
      <p:ext uri="{BB962C8B-B14F-4D97-AF65-F5344CB8AC3E}">
        <p14:creationId xmlns:p14="http://schemas.microsoft.com/office/powerpoint/2010/main" val="1445773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C6C67FE0C7BF49BE16B90901AA9E47" ma:contentTypeVersion="28" ma:contentTypeDescription="Create a new document." ma:contentTypeScope="" ma:versionID="3410d8d1e22527ec2444a54d1de9ace5">
  <xsd:schema xmlns:xsd="http://www.w3.org/2001/XMLSchema" xmlns:xs="http://www.w3.org/2001/XMLSchema" xmlns:p="http://schemas.microsoft.com/office/2006/metadata/properties" xmlns:ns1="http://schemas.microsoft.com/sharepoint/v3" xmlns:ns2="d113813f-4cba-4c3d-bc86-98a7a117fa6b" xmlns:ns3="8306420e-6888-4e91-84c3-6dad519d6657" targetNamespace="http://schemas.microsoft.com/office/2006/metadata/properties" ma:root="true" ma:fieldsID="2ee3b4ebf62d606c99806d424e8ec39f" ns1:_="" ns2:_="" ns3:_="">
    <xsd:import namespace="http://schemas.microsoft.com/sharepoint/v3"/>
    <xsd:import namespace="d113813f-4cba-4c3d-bc86-98a7a117fa6b"/>
    <xsd:import namespace="8306420e-6888-4e91-84c3-6dad519d6657"/>
    <xsd:element name="properties">
      <xsd:complexType>
        <xsd:sequence>
          <xsd:element name="documentManagement">
            <xsd:complexType>
              <xsd:all>
                <xsd:element ref="ns1:PublishingStartDate" minOccurs="0"/>
                <xsd:element ref="ns1:PublishingExpirationDate" minOccurs="0"/>
                <xsd:element ref="ns2:kc447becdeab475dba3226ef6214300e" minOccurs="0"/>
                <xsd:element ref="ns3:TaxCatchAll" minOccurs="0"/>
                <xsd:element ref="ns3:SharedWithUsers" minOccurs="0"/>
                <xsd:element ref="ns3:SharingHintHash" minOccurs="0"/>
                <xsd:element ref="ns3:SharedWithDetails" minOccurs="0"/>
                <xsd:element ref="ns3:LastSharedByUser" minOccurs="0"/>
                <xsd:element ref="ns3:LastSharedByTime"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ma:readOnly="fals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13813f-4cba-4c3d-bc86-98a7a117fa6b" elementFormDefault="qualified">
    <xsd:import namespace="http://schemas.microsoft.com/office/2006/documentManagement/types"/>
    <xsd:import namespace="http://schemas.microsoft.com/office/infopath/2007/PartnerControls"/>
    <xsd:element name="kc447becdeab475dba3226ef6214300e" ma:index="11" nillable="true" ma:taxonomy="true" ma:internalName="kc447becdeab475dba3226ef6214300e" ma:taxonomyFieldName="DocumentTags" ma:displayName="Document Tags" ma:readOnly="false" ma:default="" ma:fieldId="{4c447bec-deab-475d-ba32-26ef6214300e}" ma:taxonomyMulti="true" ma:sspId="b9de39a2-3847-45f3-ae59-863d4d5ebcbf" ma:termSetId="f048b9ed-8a0c-4bca-ab82-3877f8838c43" ma:anchorId="00000000-0000-0000-0000-000000000000" ma:open="false" ma:isKeyword="false">
      <xsd:complexType>
        <xsd:sequence>
          <xsd:element ref="pc:Terms" minOccurs="0" maxOccurs="1"/>
        </xsd:sequence>
      </xsd:complexType>
    </xsd:element>
    <xsd:element name="MediaServiceMetadata" ma:index="18" nillable="true" ma:displayName="MediaServiceMetadata" ma:description="" ma:hidden="true" ma:internalName="MediaServiceMetadata" ma:readOnly="true">
      <xsd:simpleType>
        <xsd:restriction base="dms:Note"/>
      </xsd:simpleType>
    </xsd:element>
    <xsd:element name="MediaServiceFastMetadata" ma:index="19" nillable="true" ma:displayName="MediaServiceFastMetadata" ma:description="" ma:hidden="true" ma:internalName="MediaServiceFastMetadata" ma:readOnly="true">
      <xsd:simpleType>
        <xsd:restriction base="dms:Note"/>
      </xsd:simpleType>
    </xsd:element>
    <xsd:element name="MediaServiceDateTaken" ma:index="20" nillable="true" ma:displayName="MediaServiceDateTaken" ma:description="" ma:hidden="true" ma:internalName="MediaServiceDateTaken" ma:readOnly="true">
      <xsd:simpleType>
        <xsd:restriction base="dms:Text"/>
      </xsd:simpleType>
    </xsd:element>
    <xsd:element name="MediaServiceAutoTags" ma:index="21" nillable="true" ma:displayName="MediaServiceAutoTags" ma:internalName="MediaServiceAutoTags"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Location" ma:index="25" nillable="true" ma:displayName="Location" ma:internalName="MediaServiceLocation" ma:readOnly="true">
      <xsd:simpleType>
        <xsd:restriction base="dms:Text"/>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b9de39a2-3847-45f3-ae59-863d4d5ebcb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06420e-6888-4e91-84c3-6dad519d665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60d1e3b-cfce-4c72-b3ba-d1756ea3fa8f}" ma:internalName="TaxCatchAll" ma:showField="CatchAllData" ma:web="8306420e-6888-4e91-84c3-6dad519d6657">
      <xsd:complexType>
        <xsd:complexContent>
          <xsd:extension base="dms:MultiChoiceLookup">
            <xsd:sequence>
              <xsd:element name="Value" type="dms:Lookup" maxOccurs="unbounded" minOccurs="0" nillable="true"/>
            </xsd:sequence>
          </xsd:extension>
        </xsd:complexContent>
      </xsd:complex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4" nillable="true" ma:displayName="Sharing Hint Hash" ma:internalName="SharingHintHash" ma:readOnly="true">
      <xsd:simpleType>
        <xsd:restriction base="dms:Text"/>
      </xsd:simpleType>
    </xsd:element>
    <xsd:element name="SharedWithDetails" ma:index="15" nillable="true" ma:displayName="Shared With Details" ma:internalName="SharedWithDetails" ma:readOnly="true">
      <xsd:simpleType>
        <xsd:restriction base="dms:Note">
          <xsd:maxLength value="255"/>
        </xsd:restriction>
      </xsd:simpleType>
    </xsd:element>
    <xsd:element name="LastSharedByUser" ma:index="16" nillable="true" ma:displayName="Last Shared By User" ma:description="" ma:internalName="LastSharedByUser" ma:readOnly="true">
      <xsd:simpleType>
        <xsd:restriction base="dms:Note">
          <xsd:maxLength value="255"/>
        </xsd:restriction>
      </xsd:simpleType>
    </xsd:element>
    <xsd:element name="LastSharedByTime" ma:index="17"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c447becdeab475dba3226ef6214300e xmlns="d113813f-4cba-4c3d-bc86-98a7a117fa6b">
      <Terms xmlns="http://schemas.microsoft.com/office/infopath/2007/PartnerControls"/>
    </kc447becdeab475dba3226ef6214300e>
    <TaxCatchAll xmlns="8306420e-6888-4e91-84c3-6dad519d6657" xsi:nil="true"/>
    <PublishingExpirationDate xmlns="http://schemas.microsoft.com/sharepoint/v3" xsi:nil="true"/>
    <PublishingStartDate xmlns="http://schemas.microsoft.com/sharepoint/v3" xsi:nil="true"/>
    <lcf76f155ced4ddcb4097134ff3c332f xmlns="d113813f-4cba-4c3d-bc86-98a7a117fa6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E8D994-F354-4B4A-8FDD-A71770D08F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113813f-4cba-4c3d-bc86-98a7a117fa6b"/>
    <ds:schemaRef ds:uri="8306420e-6888-4e91-84c3-6dad519d66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ADD9F6-ABB2-4BB1-959F-E3CEBC460486}">
  <ds:schemaRefs>
    <ds:schemaRef ds:uri="http://schemas.microsoft.com/sharepoint/v3/contenttype/forms"/>
  </ds:schemaRefs>
</ds:datastoreItem>
</file>

<file path=customXml/itemProps3.xml><?xml version="1.0" encoding="utf-8"?>
<ds:datastoreItem xmlns:ds="http://schemas.openxmlformats.org/officeDocument/2006/customXml" ds:itemID="{0A25EAE4-B319-4A04-AF42-7FB38036F668}">
  <ds:schemaRefs>
    <ds:schemaRef ds:uri="8306420e-6888-4e91-84c3-6dad519d6657"/>
    <ds:schemaRef ds:uri="http://schemas.openxmlformats.org/package/2006/metadata/core-properties"/>
    <ds:schemaRef ds:uri="d113813f-4cba-4c3d-bc86-98a7a117fa6b"/>
    <ds:schemaRef ds:uri="http://schemas.microsoft.com/office/2006/documentManagement/types"/>
    <ds:schemaRef ds:uri="http://purl.org/dc/dcmitype/"/>
    <ds:schemaRef ds:uri="http://www.w3.org/XML/1998/namespace"/>
    <ds:schemaRef ds:uri="http://schemas.microsoft.com/office/2006/metadata/properties"/>
    <ds:schemaRef ds:uri="http://purl.org/dc/terms/"/>
    <ds:schemaRef ds:uri="http://purl.org/dc/elements/1.1/"/>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2284</TotalTime>
  <Words>1901</Words>
  <Application>Microsoft Office PowerPoint</Application>
  <PresentationFormat>Widescreen</PresentationFormat>
  <Paragraphs>174</Paragraphs>
  <Slides>18</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Helvetica Neue Medium</vt:lpstr>
      <vt:lpstr>Office Theme</vt:lpstr>
      <vt:lpstr>Relationship Management </vt:lpstr>
      <vt:lpstr>Outline </vt:lpstr>
      <vt:lpstr>PowerPoint Presentation</vt:lpstr>
      <vt:lpstr>Partners means….</vt:lpstr>
      <vt:lpstr>PowerPoint Presentation</vt:lpstr>
      <vt:lpstr>What’s in it for them? For us? </vt:lpstr>
      <vt:lpstr>Professional Development and Relationships</vt:lpstr>
      <vt:lpstr>PowerPoint Presentation</vt:lpstr>
      <vt:lpstr>Communication Matters</vt:lpstr>
      <vt:lpstr>Know Your Organizations </vt:lpstr>
      <vt:lpstr>PowerPoint Presentation</vt:lpstr>
      <vt:lpstr>Everything is a Give and Take…</vt:lpstr>
      <vt:lpstr>Thought Leadership </vt:lpstr>
      <vt:lpstr>PowerPoint Presentation</vt:lpstr>
      <vt:lpstr>Expand and Deliver! </vt:lpstr>
      <vt:lpstr>Relationship Intentionality </vt:lpstr>
      <vt:lpstr>Relationship Strategic Plan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Alida Campbell</dc:creator>
  <cp:lastModifiedBy>Alida Campbell</cp:lastModifiedBy>
  <cp:revision>2</cp:revision>
  <dcterms:created xsi:type="dcterms:W3CDTF">2022-02-25T18:54:03Z</dcterms:created>
  <dcterms:modified xsi:type="dcterms:W3CDTF">2023-09-13T00:03:35Z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0x0101000EC6C67FE0C7BF49BE16B90901AA9E47</vt:lpwstr>
  </property>
  <property fmtid="{D5CDD505-2E9C-101B-9397-08002B2CF9AE}" pid="3" name="MediaServiceImageTags">
    <vt:lpwstr/>
  </property>
  <property fmtid="{D5CDD505-2E9C-101B-9397-08002B2CF9AE}" pid="4" name="DocumentTags">
    <vt:lpwstr/>
  </property>
</Properties>
</file>