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713" r:id="rId8"/>
    <p:sldMasterId id="2147483749" r:id="rId9"/>
    <p:sldMasterId id="2147483767" r:id="rId10"/>
  </p:sldMasterIdLst>
  <p:notesMasterIdLst>
    <p:notesMasterId r:id="rId44"/>
  </p:notesMasterIdLst>
  <p:handoutMasterIdLst>
    <p:handoutMasterId r:id="rId45"/>
  </p:handoutMasterIdLst>
  <p:sldIdLst>
    <p:sldId id="306" r:id="rId11"/>
    <p:sldId id="831" r:id="rId12"/>
    <p:sldId id="841" r:id="rId13"/>
    <p:sldId id="309" r:id="rId14"/>
    <p:sldId id="256" r:id="rId15"/>
    <p:sldId id="287" r:id="rId16"/>
    <p:sldId id="288" r:id="rId17"/>
    <p:sldId id="308" r:id="rId18"/>
    <p:sldId id="808" r:id="rId19"/>
    <p:sldId id="272" r:id="rId20"/>
    <p:sldId id="310" r:id="rId21"/>
    <p:sldId id="311" r:id="rId22"/>
    <p:sldId id="285" r:id="rId23"/>
    <p:sldId id="312" r:id="rId24"/>
    <p:sldId id="279" r:id="rId25"/>
    <p:sldId id="313" r:id="rId26"/>
    <p:sldId id="314" r:id="rId27"/>
    <p:sldId id="316" r:id="rId28"/>
    <p:sldId id="317" r:id="rId29"/>
    <p:sldId id="315" r:id="rId30"/>
    <p:sldId id="318" r:id="rId31"/>
    <p:sldId id="278" r:id="rId32"/>
    <p:sldId id="319" r:id="rId33"/>
    <p:sldId id="320" r:id="rId34"/>
    <p:sldId id="274" r:id="rId35"/>
    <p:sldId id="840" r:id="rId36"/>
    <p:sldId id="839" r:id="rId37"/>
    <p:sldId id="810" r:id="rId38"/>
    <p:sldId id="811" r:id="rId39"/>
    <p:sldId id="838" r:id="rId40"/>
    <p:sldId id="258" r:id="rId41"/>
    <p:sldId id="842" r:id="rId42"/>
    <p:sldId id="80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ny Warren" initials="B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1E"/>
    <a:srgbClr val="59595C"/>
    <a:srgbClr val="004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68" autoAdjust="0"/>
    <p:restoredTop sz="94249" autoAdjust="0"/>
  </p:normalViewPr>
  <p:slideViewPr>
    <p:cSldViewPr snapToGrid="0">
      <p:cViewPr varScale="1">
        <p:scale>
          <a:sx n="114" d="100"/>
          <a:sy n="114" d="100"/>
        </p:scale>
        <p:origin x="704"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4DFDD6-0658-425C-9F1C-1EDF682245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BC61A9AF-93D6-43F1-8ADA-5CAC47F4F6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97049B-102D-4D5F-9FD9-FE1DBF86B0C0}" type="datetimeFigureOut">
              <a:rPr lang="en-CA" smtClean="0"/>
              <a:t>2021-11-30</a:t>
            </a:fld>
            <a:endParaRPr lang="en-CA"/>
          </a:p>
        </p:txBody>
      </p:sp>
      <p:sp>
        <p:nvSpPr>
          <p:cNvPr id="4" name="Footer Placeholder 3">
            <a:extLst>
              <a:ext uri="{FF2B5EF4-FFF2-40B4-BE49-F238E27FC236}">
                <a16:creationId xmlns:a16="http://schemas.microsoft.com/office/drawing/2014/main" id="{98D99289-CA92-492B-B797-F384DDA863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A3992FC8-C924-4D39-BD0E-18318E980C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672F6-2D76-4817-9A24-E7C0D882647B}" type="slidenum">
              <a:rPr lang="en-CA" smtClean="0"/>
              <a:t>‹#›</a:t>
            </a:fld>
            <a:endParaRPr lang="en-CA"/>
          </a:p>
        </p:txBody>
      </p:sp>
    </p:spTree>
    <p:extLst>
      <p:ext uri="{BB962C8B-B14F-4D97-AF65-F5344CB8AC3E}">
        <p14:creationId xmlns:p14="http://schemas.microsoft.com/office/powerpoint/2010/main" val="3373442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1DF88C-06B7-4A30-9CEF-F05792395432}" type="datetimeFigureOut">
              <a:rPr lang="en-US" smtClean="0"/>
              <a:t>11/30/21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BB5762-5B54-414C-B81F-D88AA3CDC71F}" type="slidenum">
              <a:rPr lang="en-US" smtClean="0"/>
              <a:t>‹#›</a:t>
            </a:fld>
            <a:endParaRPr lang="en-US"/>
          </a:p>
        </p:txBody>
      </p:sp>
    </p:spTree>
    <p:extLst>
      <p:ext uri="{BB962C8B-B14F-4D97-AF65-F5344CB8AC3E}">
        <p14:creationId xmlns:p14="http://schemas.microsoft.com/office/powerpoint/2010/main" val="93115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Thank you, for the introduction.</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Hello everyone. I’m Matthew Berrigan, the Regional Manager of the Northern Nova Scotia Connector Program, a collaborate initiative of the Cumberland Business Connector, Truro/Colchester Partnership, and Pictou County REN, in partnership with the National Connector Program. I’m thrilled to be here today to meet with you all to celebrate small business week..</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Previously employed with the Eastern-Strait Connector Program, I will be joining the Cumberland Business Connector to help newcomers and skilled professionals connect with community and business leaders in our region.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165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indent="-571500">
              <a:buFont typeface="Arial" panose="020B0604020202020204" pitchFamily="34" charset="0"/>
              <a:buChar char="•"/>
            </a:pPr>
            <a:r>
              <a:rPr lang="en-US" sz="3600" b="1" dirty="0"/>
              <a:t>Discover opportunities</a:t>
            </a:r>
          </a:p>
          <a:p>
            <a:pPr marL="1485900" lvl="2" indent="-571500">
              <a:buFont typeface="Arial" panose="020B0604020202020204" pitchFamily="34" charset="0"/>
              <a:buChar char="•"/>
            </a:pPr>
            <a:r>
              <a:rPr lang="en-US" sz="2400" dirty="0"/>
              <a:t>Upcoming short-term projects, volunteer opportunities,  conferences, etc.</a:t>
            </a:r>
            <a:endParaRPr lang="en-US" sz="1200" b="1" dirty="0"/>
          </a:p>
          <a:p>
            <a:pPr marL="1028700" lvl="1" indent="-571500">
              <a:buFont typeface="Arial" panose="020B0604020202020204" pitchFamily="34" charset="0"/>
              <a:buChar char="•"/>
            </a:pPr>
            <a:r>
              <a:rPr lang="en-US" sz="3600" b="1" dirty="0"/>
              <a:t>Tap into the hidden job market</a:t>
            </a:r>
          </a:p>
          <a:p>
            <a:pPr marL="1485900" lvl="2" indent="-571500">
              <a:buFont typeface="Arial" panose="020B0604020202020204" pitchFamily="34" charset="0"/>
              <a:buChar char="•"/>
            </a:pPr>
            <a:r>
              <a:rPr lang="en-US" sz="2400" dirty="0"/>
              <a:t>A significant number of jobs are never posted, but rather filled through people leveraging their personal networks</a:t>
            </a:r>
            <a:endParaRPr lang="en-US" sz="1200" b="1" dirty="0"/>
          </a:p>
          <a:p>
            <a:pPr marL="1028700" lvl="1" indent="-571500">
              <a:buFont typeface="Arial" panose="020B0604020202020204" pitchFamily="34" charset="0"/>
              <a:buChar char="•"/>
            </a:pPr>
            <a:r>
              <a:rPr lang="en-US" sz="3600" b="1" dirty="0"/>
              <a:t>Grow your professional network</a:t>
            </a:r>
            <a:endParaRPr lang="en-US" sz="2000" b="1" dirty="0"/>
          </a:p>
          <a:p>
            <a:pPr marL="1485900" lvl="2" indent="-571500">
              <a:buFont typeface="Arial" panose="020B0604020202020204" pitchFamily="34" charset="0"/>
              <a:buChar char="•"/>
            </a:pPr>
            <a:r>
              <a:rPr lang="en-US" sz="2400" dirty="0"/>
              <a:t>Recruiters typically spend about 10 seconds browsing your resume, and having a connection at a given company can help move your resume to the “interview” stack</a:t>
            </a:r>
            <a:endParaRPr lang="en-CA" sz="2400" dirty="0"/>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53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quote is attributed to Roman philosopher Seneca aka Seneca the Younger, reminding us that we own our own luck. Luck isn’t just about being at the right place at the right time, it’s also about being open to and ready for new opportunities.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798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Personal Brand: It is important to always keep your audience in mind when using your </a:t>
            </a:r>
            <a:r>
              <a:rPr lang="en-CA" dirty="0" err="1"/>
              <a:t>Linkedin</a:t>
            </a:r>
            <a:r>
              <a:rPr lang="en-CA" dirty="0"/>
              <a:t>. The way your profile is set up, the things you post and share are all factors that play a role in the way you will be viewed by your audience. </a:t>
            </a:r>
          </a:p>
          <a:p>
            <a:r>
              <a:rPr lang="en-CA" dirty="0"/>
              <a:t>Customizing URL: Cut the letters and numbers on the link to make your profile URL a cleaner look.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830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indent="-571500">
              <a:buFont typeface="Arial" panose="020B0604020202020204" pitchFamily="34" charset="0"/>
              <a:buChar char="•"/>
            </a:pPr>
            <a:r>
              <a:rPr lang="en-US" sz="3600" b="1" dirty="0"/>
              <a:t>Discover opportunities</a:t>
            </a:r>
          </a:p>
          <a:p>
            <a:pPr marL="1485900" lvl="2" indent="-571500">
              <a:buFont typeface="Arial" panose="020B0604020202020204" pitchFamily="34" charset="0"/>
              <a:buChar char="•"/>
            </a:pPr>
            <a:r>
              <a:rPr lang="en-US" sz="2400" dirty="0"/>
              <a:t>Upcoming short-term projects, volunteer opportunities,  conferences, etc.</a:t>
            </a:r>
            <a:endParaRPr lang="en-US" sz="1200" b="1" dirty="0"/>
          </a:p>
          <a:p>
            <a:pPr marL="1028700" lvl="1" indent="-571500">
              <a:buFont typeface="Arial" panose="020B0604020202020204" pitchFamily="34" charset="0"/>
              <a:buChar char="•"/>
            </a:pPr>
            <a:r>
              <a:rPr lang="en-US" sz="3600" b="1" dirty="0"/>
              <a:t>Tap into the hidden job market</a:t>
            </a:r>
          </a:p>
          <a:p>
            <a:pPr marL="1485900" lvl="2" indent="-571500">
              <a:buFont typeface="Arial" panose="020B0604020202020204" pitchFamily="34" charset="0"/>
              <a:buChar char="•"/>
            </a:pPr>
            <a:r>
              <a:rPr lang="en-US" sz="2400" dirty="0"/>
              <a:t>A significant number of jobs are never posted, but rather filled through people leveraging their personal networks</a:t>
            </a:r>
            <a:endParaRPr lang="en-US" sz="1200" b="1" dirty="0"/>
          </a:p>
          <a:p>
            <a:pPr marL="1028700" lvl="1" indent="-571500">
              <a:buFont typeface="Arial" panose="020B0604020202020204" pitchFamily="34" charset="0"/>
              <a:buChar char="•"/>
            </a:pPr>
            <a:r>
              <a:rPr lang="en-US" sz="3600" b="1" dirty="0"/>
              <a:t>Grow your professional network</a:t>
            </a:r>
            <a:endParaRPr lang="en-US" sz="2000" b="1" dirty="0"/>
          </a:p>
          <a:p>
            <a:pPr marL="1485900" lvl="2" indent="-571500">
              <a:buFont typeface="Arial" panose="020B0604020202020204" pitchFamily="34" charset="0"/>
              <a:buChar char="•"/>
            </a:pPr>
            <a:r>
              <a:rPr lang="en-US" sz="2400" dirty="0"/>
              <a:t>Recruiters typically spend about 10 seconds browsing your resume, and having a connection at a given company can help move your resume to the “interview” stack</a:t>
            </a:r>
            <a:endParaRPr lang="en-CA" sz="2400" dirty="0"/>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49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022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indent="-571500">
              <a:buFont typeface="Arial" panose="020B0604020202020204" pitchFamily="34" charset="0"/>
              <a:buChar char="•"/>
            </a:pPr>
            <a:r>
              <a:rPr lang="en-US" sz="3600" b="1" dirty="0"/>
              <a:t>Discover opportunities</a:t>
            </a:r>
          </a:p>
          <a:p>
            <a:pPr marL="1485900" lvl="2" indent="-571500">
              <a:buFont typeface="Arial" panose="020B0604020202020204" pitchFamily="34" charset="0"/>
              <a:buChar char="•"/>
            </a:pPr>
            <a:r>
              <a:rPr lang="en-US" sz="2400" dirty="0"/>
              <a:t>Upcoming short-term projects, volunteer opportunities,  conferences, etc.</a:t>
            </a:r>
            <a:endParaRPr lang="en-US" sz="1200" b="1" dirty="0"/>
          </a:p>
          <a:p>
            <a:pPr marL="1028700" lvl="1" indent="-571500">
              <a:buFont typeface="Arial" panose="020B0604020202020204" pitchFamily="34" charset="0"/>
              <a:buChar char="•"/>
            </a:pPr>
            <a:r>
              <a:rPr lang="en-US" sz="3600" b="1" dirty="0"/>
              <a:t>Tap into the hidden job market</a:t>
            </a:r>
          </a:p>
          <a:p>
            <a:pPr marL="1485900" lvl="2" indent="-571500">
              <a:buFont typeface="Arial" panose="020B0604020202020204" pitchFamily="34" charset="0"/>
              <a:buChar char="•"/>
            </a:pPr>
            <a:r>
              <a:rPr lang="en-US" sz="2400" dirty="0"/>
              <a:t>A significant number of jobs are never posted, but rather filled through people leveraging their personal networks</a:t>
            </a:r>
            <a:endParaRPr lang="en-US" sz="1200" b="1" dirty="0"/>
          </a:p>
          <a:p>
            <a:pPr marL="1028700" lvl="1" indent="-571500">
              <a:buFont typeface="Arial" panose="020B0604020202020204" pitchFamily="34" charset="0"/>
              <a:buChar char="•"/>
            </a:pPr>
            <a:r>
              <a:rPr lang="en-US" sz="3600" b="1" dirty="0"/>
              <a:t>Grow your professional network</a:t>
            </a:r>
            <a:endParaRPr lang="en-US" sz="2000" b="1" dirty="0"/>
          </a:p>
          <a:p>
            <a:pPr marL="1485900" lvl="2" indent="-571500">
              <a:buFont typeface="Arial" panose="020B0604020202020204" pitchFamily="34" charset="0"/>
              <a:buChar char="•"/>
            </a:pPr>
            <a:r>
              <a:rPr lang="en-US" sz="2400" dirty="0"/>
              <a:t>Recruiters typically spend about 10 seconds browsing your resume, and having a connection at a given company can help move your resume to the “interview” stack</a:t>
            </a:r>
            <a:endParaRPr lang="en-CA" sz="2400" dirty="0"/>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11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073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indent="-571500">
              <a:buFont typeface="Arial" panose="020B0604020202020204" pitchFamily="34" charset="0"/>
              <a:buChar char="•"/>
            </a:pPr>
            <a:r>
              <a:rPr lang="en-US" sz="3600" b="1" dirty="0"/>
              <a:t>Discover opportunities</a:t>
            </a:r>
          </a:p>
          <a:p>
            <a:pPr marL="1485900" lvl="2" indent="-571500">
              <a:buFont typeface="Arial" panose="020B0604020202020204" pitchFamily="34" charset="0"/>
              <a:buChar char="•"/>
            </a:pPr>
            <a:r>
              <a:rPr lang="en-US" sz="2400" dirty="0"/>
              <a:t>Increase your chances to find out about job openings that are otherwise not advertised</a:t>
            </a:r>
          </a:p>
          <a:p>
            <a:pPr marL="1485900" lvl="2" indent="-571500">
              <a:buFont typeface="Arial" panose="020B0604020202020204" pitchFamily="34" charset="0"/>
              <a:buChar char="•"/>
            </a:pPr>
            <a:r>
              <a:rPr lang="en-US" sz="2400" dirty="0"/>
              <a:t>Upcoming short-term projects, volunteer opportunities, conferences, etc.</a:t>
            </a:r>
          </a:p>
          <a:p>
            <a:pPr marL="1485900" lvl="2" indent="-571500">
              <a:buFont typeface="Arial" panose="020B0604020202020204" pitchFamily="34" charset="0"/>
              <a:buChar char="•"/>
            </a:pPr>
            <a:r>
              <a:rPr lang="en-US" sz="2400" b="0" dirty="0"/>
              <a:t>Discovering opportunities outside your industry. For example if you’re in PR and only look at events involving PR agencies or targeting a PR crowd, you may lose opportunities that could arise in IT or Finance related events. Many IT companies and financial institutes have a PR/marketing department, so there could be a missed opportunity there. </a:t>
            </a:r>
            <a:endParaRPr lang="en-US" sz="1200" b="0" dirty="0"/>
          </a:p>
          <a:p>
            <a:pPr marL="1028700" lvl="1" indent="-571500">
              <a:buFont typeface="Arial" panose="020B0604020202020204" pitchFamily="34" charset="0"/>
              <a:buChar char="•"/>
            </a:pPr>
            <a:r>
              <a:rPr lang="en-US" sz="3600" b="1" dirty="0"/>
              <a:t>Tap into the hidden job market</a:t>
            </a:r>
          </a:p>
          <a:p>
            <a:pPr marL="1485900" lvl="2" indent="-571500">
              <a:buFont typeface="Arial" panose="020B0604020202020204" pitchFamily="34" charset="0"/>
              <a:buChar char="•"/>
            </a:pPr>
            <a:r>
              <a:rPr lang="en-US" sz="2400" dirty="0"/>
              <a:t>A significant number of jobs are never posted, but rather filled through people leveraging their personal networks</a:t>
            </a:r>
            <a:endParaRPr lang="en-US" sz="1200" b="1" dirty="0"/>
          </a:p>
          <a:p>
            <a:pPr marL="1028700" lvl="1" indent="-571500">
              <a:buFont typeface="Arial" panose="020B0604020202020204" pitchFamily="34" charset="0"/>
              <a:buChar char="•"/>
            </a:pPr>
            <a:r>
              <a:rPr lang="en-US" sz="3600" b="1" dirty="0"/>
              <a:t>Grow your professional network</a:t>
            </a:r>
            <a:endParaRPr lang="en-US" sz="2000" b="1" dirty="0"/>
          </a:p>
          <a:p>
            <a:pPr marL="1485900" lvl="2" indent="-571500">
              <a:buFont typeface="Arial" panose="020B0604020202020204" pitchFamily="34" charset="0"/>
              <a:buChar char="•"/>
            </a:pPr>
            <a:r>
              <a:rPr lang="en-US" sz="2400" dirty="0"/>
              <a:t>Provides you with invaluable opportunity to best prepare you for your career goals</a:t>
            </a:r>
          </a:p>
          <a:p>
            <a:pPr marL="1485900" lvl="2" indent="-571500">
              <a:buFont typeface="Arial" panose="020B0604020202020204" pitchFamily="34" charset="0"/>
              <a:buChar char="•"/>
            </a:pPr>
            <a:r>
              <a:rPr lang="en-US" sz="2400" dirty="0"/>
              <a:t>Gathering information about your field or industry</a:t>
            </a:r>
          </a:p>
          <a:p>
            <a:pPr marL="1485900" lvl="2" indent="-571500">
              <a:buFont typeface="Arial" panose="020B0604020202020204" pitchFamily="34" charset="0"/>
              <a:buChar char="•"/>
            </a:pPr>
            <a:r>
              <a:rPr lang="en-US" sz="2400" dirty="0"/>
              <a:t>Networking is a mutual process – you never know when your skills and resources can prove to be beneficial to others in your network</a:t>
            </a:r>
          </a:p>
          <a:p>
            <a:pPr marL="1485900" lvl="2" indent="-571500">
              <a:buFont typeface="Arial" panose="020B0604020202020204" pitchFamily="34" charset="0"/>
              <a:buChar char="•"/>
            </a:pPr>
            <a:r>
              <a:rPr lang="en-US" sz="2400" dirty="0"/>
              <a:t>Recruiters typically spend about 10 seconds browsing your resume, and having a connection at a given company can help move your resume to the “interview” stack</a:t>
            </a:r>
          </a:p>
          <a:p>
            <a:pPr marL="1485900" lvl="2" indent="-571500">
              <a:buFont typeface="Arial" panose="020B0604020202020204" pitchFamily="34" charset="0"/>
              <a:buChar char="•"/>
            </a:pPr>
            <a:r>
              <a:rPr lang="en-US" sz="2400" dirty="0"/>
              <a:t>Networking should also be approached as an ongoing process that takes time and nurturing, and </a:t>
            </a:r>
            <a:r>
              <a:rPr lang="en-US" sz="2400" b="1" dirty="0"/>
              <a:t>not </a:t>
            </a:r>
            <a:r>
              <a:rPr lang="en-US" sz="2400" b="0" dirty="0"/>
              <a:t>something you do just when you are looking for a job. </a:t>
            </a:r>
          </a:p>
          <a:p>
            <a:pPr marL="914400" lvl="2" indent="0">
              <a:buFont typeface="Arial" panose="020B0604020202020204" pitchFamily="34" charset="0"/>
              <a:buNone/>
            </a:pPr>
            <a:endParaRPr lang="en-CA" sz="2400" dirty="0"/>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003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indent="-571500">
              <a:buFont typeface="Arial" panose="020B0604020202020204" pitchFamily="34" charset="0"/>
              <a:buChar char="•"/>
            </a:pPr>
            <a:r>
              <a:rPr lang="en-US" sz="3600" b="1" dirty="0"/>
              <a:t>Discover opportunities</a:t>
            </a:r>
          </a:p>
          <a:p>
            <a:pPr marL="1485900" lvl="2" indent="-571500">
              <a:buFont typeface="Arial" panose="020B0604020202020204" pitchFamily="34" charset="0"/>
              <a:buChar char="•"/>
            </a:pPr>
            <a:r>
              <a:rPr lang="en-US" sz="2400" dirty="0"/>
              <a:t>Increase your chances to find out about job openings that are otherwise not advertised</a:t>
            </a:r>
          </a:p>
          <a:p>
            <a:pPr marL="1485900" lvl="2" indent="-571500">
              <a:buFont typeface="Arial" panose="020B0604020202020204" pitchFamily="34" charset="0"/>
              <a:buChar char="•"/>
            </a:pPr>
            <a:r>
              <a:rPr lang="en-US" sz="2400" dirty="0"/>
              <a:t>Upcoming short-term projects, volunteer opportunities, conferences, etc.</a:t>
            </a:r>
          </a:p>
          <a:p>
            <a:pPr marL="1485900" lvl="2" indent="-571500">
              <a:buFont typeface="Arial" panose="020B0604020202020204" pitchFamily="34" charset="0"/>
              <a:buChar char="•"/>
            </a:pPr>
            <a:r>
              <a:rPr lang="en-US" sz="2400" b="0" dirty="0"/>
              <a:t>Discovering opportunities outside your industry. For example if you’re in PR and only look at events involving PR agencies or targeting a PR crowd, you may lose opportunities that could arise in IT or Finance related events. Many IT companies and financial institutes have a PR/marketing department, so there could be a missed opportunity there. </a:t>
            </a:r>
            <a:endParaRPr lang="en-US" sz="1200" b="0" dirty="0"/>
          </a:p>
          <a:p>
            <a:pPr marL="1028700" lvl="1" indent="-571500">
              <a:buFont typeface="Arial" panose="020B0604020202020204" pitchFamily="34" charset="0"/>
              <a:buChar char="•"/>
            </a:pPr>
            <a:r>
              <a:rPr lang="en-US" sz="3600" b="1" dirty="0"/>
              <a:t>Tap into the hidden job market</a:t>
            </a:r>
          </a:p>
          <a:p>
            <a:pPr marL="1485900" lvl="2" indent="-571500">
              <a:buFont typeface="Arial" panose="020B0604020202020204" pitchFamily="34" charset="0"/>
              <a:buChar char="•"/>
            </a:pPr>
            <a:r>
              <a:rPr lang="en-US" sz="2400" dirty="0"/>
              <a:t>A significant number of jobs are never posted, but rather filled through people leveraging their personal networks</a:t>
            </a:r>
            <a:endParaRPr lang="en-US" sz="1200" b="1" dirty="0"/>
          </a:p>
          <a:p>
            <a:pPr marL="1028700" lvl="1" indent="-571500">
              <a:buFont typeface="Arial" panose="020B0604020202020204" pitchFamily="34" charset="0"/>
              <a:buChar char="•"/>
            </a:pPr>
            <a:r>
              <a:rPr lang="en-US" sz="3600" b="1" dirty="0"/>
              <a:t>Grow your professional network</a:t>
            </a:r>
            <a:endParaRPr lang="en-US" sz="2000" b="1" dirty="0"/>
          </a:p>
          <a:p>
            <a:pPr marL="1485900" lvl="2" indent="-571500">
              <a:buFont typeface="Arial" panose="020B0604020202020204" pitchFamily="34" charset="0"/>
              <a:buChar char="•"/>
            </a:pPr>
            <a:r>
              <a:rPr lang="en-US" sz="2400" dirty="0"/>
              <a:t>Provides you with invaluable opportunity to best prepare you for your career goals</a:t>
            </a:r>
          </a:p>
          <a:p>
            <a:pPr marL="1485900" lvl="2" indent="-571500">
              <a:buFont typeface="Arial" panose="020B0604020202020204" pitchFamily="34" charset="0"/>
              <a:buChar char="•"/>
            </a:pPr>
            <a:r>
              <a:rPr lang="en-US" sz="2400" dirty="0"/>
              <a:t>Gathering information about your field or industry</a:t>
            </a:r>
          </a:p>
          <a:p>
            <a:pPr marL="1485900" lvl="2" indent="-571500">
              <a:buFont typeface="Arial" panose="020B0604020202020204" pitchFamily="34" charset="0"/>
              <a:buChar char="•"/>
            </a:pPr>
            <a:r>
              <a:rPr lang="en-US" sz="2400" dirty="0"/>
              <a:t>Networking is a mutual process – you never know when your skills and resources can prove to be beneficial to others in your network</a:t>
            </a:r>
          </a:p>
          <a:p>
            <a:pPr marL="1485900" lvl="2" indent="-571500">
              <a:buFont typeface="Arial" panose="020B0604020202020204" pitchFamily="34" charset="0"/>
              <a:buChar char="•"/>
            </a:pPr>
            <a:r>
              <a:rPr lang="en-US" sz="2400" dirty="0"/>
              <a:t>Recruiters typically spend about 10 seconds browsing your resume, and having a connection at a given company can help move your resume to the “interview” stack</a:t>
            </a:r>
          </a:p>
          <a:p>
            <a:pPr marL="1485900" lvl="2" indent="-571500">
              <a:buFont typeface="Arial" panose="020B0604020202020204" pitchFamily="34" charset="0"/>
              <a:buChar char="•"/>
            </a:pPr>
            <a:r>
              <a:rPr lang="en-US" sz="2400" dirty="0"/>
              <a:t>Networking should also be approached as an ongoing process that takes time and nurturing, and </a:t>
            </a:r>
            <a:r>
              <a:rPr lang="en-US" sz="2400" b="1" dirty="0"/>
              <a:t>not </a:t>
            </a:r>
            <a:r>
              <a:rPr lang="en-US" sz="2400" b="0" dirty="0"/>
              <a:t>something you do just when you are looking for a job. </a:t>
            </a:r>
          </a:p>
          <a:p>
            <a:pPr marL="914400" lvl="2" indent="0">
              <a:buFont typeface="Arial" panose="020B0604020202020204" pitchFamily="34" charset="0"/>
              <a:buNone/>
            </a:pPr>
            <a:endParaRPr lang="en-CA" sz="2400" dirty="0"/>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268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From a couple different resources, but they </a:t>
            </a:r>
            <a:r>
              <a:rPr lang="en-CA"/>
              <a:t>are Canadian Stats. </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99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BB5762-5B54-414C-B81F-D88AA3CDC71F}" type="slidenum">
              <a:rPr lang="en-US" smtClean="0"/>
              <a:t>9</a:t>
            </a:fld>
            <a:endParaRPr lang="en-US"/>
          </a:p>
        </p:txBody>
      </p:sp>
    </p:spTree>
    <p:extLst>
      <p:ext uri="{BB962C8B-B14F-4D97-AF65-F5344CB8AC3E}">
        <p14:creationId xmlns:p14="http://schemas.microsoft.com/office/powerpoint/2010/main" val="3471359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Recap</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LinkedIn has revolutionized networking and recruiting.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840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Headshot: important to keep in mind that employers, Business leaders, recruiters, etc. will be seeing this photo when they view your profile. </a:t>
            </a:r>
          </a:p>
          <a:p>
            <a:r>
              <a:rPr lang="en-CA" dirty="0"/>
              <a:t>Information: receiving a new position, promotion or new job are all things that should be reflective on your profile. It’s important all your information is updated with recent changes. </a:t>
            </a:r>
          </a:p>
          <a:p>
            <a:r>
              <a:rPr lang="en-CA" dirty="0"/>
              <a:t>Groups: it’s important to choose your groups carefully, you want to pick the ones most relevant to your interests and passion. Ultimately, the groups you choose can be seen as a reflection of the type of person you are.  </a:t>
            </a:r>
          </a:p>
          <a:p>
            <a:r>
              <a:rPr lang="en-CA" dirty="0"/>
              <a:t>Summary: the LinkedIn summary is a good place to briefly share your story, however it should not be confused with the experience section. The complete narrative should give reflection of your values, passions and strengths. It should give people a good understanding of who you are. </a:t>
            </a:r>
          </a:p>
          <a:p>
            <a:r>
              <a:rPr lang="en-CA" dirty="0"/>
              <a:t>Experience: different from your summary, your experience should give more facts and tell the audience exactly what you do or have done in the past.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Clean URL </a:t>
            </a:r>
            <a:r>
              <a:rPr lang="en-US" sz="1200" b="0" dirty="0">
                <a:solidFill>
                  <a:schemeClr val="tx1"/>
                </a:solidFill>
              </a:rPr>
              <a:t>(www.linkedin.com/in/firstnamelastname)</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553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Personal Brand: It is important to always keep your audience in mind when using your </a:t>
            </a:r>
            <a:r>
              <a:rPr lang="en-CA" dirty="0" err="1"/>
              <a:t>Linkedin</a:t>
            </a:r>
            <a:r>
              <a:rPr lang="en-CA" dirty="0"/>
              <a:t>. The way your profile is set up, the things you post and share are all factors that play a role in the way you will be viewed by your audience. </a:t>
            </a:r>
          </a:p>
          <a:p>
            <a:r>
              <a:rPr lang="en-CA" dirty="0"/>
              <a:t>Customizing URL: Cut the letters and numbers on the link to make your profile URL a cleaner look.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82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Personal Brand: It is important to always keep your audience in mind when using your </a:t>
            </a:r>
            <a:r>
              <a:rPr lang="en-CA" dirty="0" err="1"/>
              <a:t>Linkedin</a:t>
            </a:r>
            <a:r>
              <a:rPr lang="en-CA" dirty="0"/>
              <a:t>. The way your profile is set up, the things you post and share are all factors that play a role in the way you will be viewed by your audience. </a:t>
            </a:r>
          </a:p>
          <a:p>
            <a:r>
              <a:rPr lang="en-CA" dirty="0"/>
              <a:t>Customizing URL: Cut the letters and numbers on the link to make your profile URL a cleaner look.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76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853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6483" y="2257391"/>
            <a:ext cx="8390021" cy="1707464"/>
          </a:xfrm>
        </p:spPr>
        <p:txBody>
          <a:bodyPr anchor="t" anchorCtr="0">
            <a:noAutofit/>
          </a:bodyPr>
          <a:lstStyle>
            <a:lvl1pPr algn="l">
              <a:lnSpc>
                <a:spcPts val="7000"/>
              </a:lnSpc>
              <a:defRPr sz="7000" b="0" baseline="0">
                <a:solidFill>
                  <a:schemeClr val="bg1"/>
                </a:solidFill>
                <a:latin typeface="Franklin Gothic Book" charset="0"/>
                <a:ea typeface="Franklin Gothic Book" charset="0"/>
                <a:cs typeface="Franklin Gothic Book" charset="0"/>
              </a:defRPr>
            </a:lvl1pPr>
          </a:lstStyle>
          <a:p>
            <a:r>
              <a:rPr lang="en-US" dirty="0"/>
              <a:t>CLICK TO EDIT MASTER TITLE STYLE</a:t>
            </a:r>
          </a:p>
        </p:txBody>
      </p:sp>
      <p:sp>
        <p:nvSpPr>
          <p:cNvPr id="3" name="Subtitle 2"/>
          <p:cNvSpPr>
            <a:spLocks noGrp="1"/>
          </p:cNvSpPr>
          <p:nvPr>
            <p:ph type="subTitle" idx="1"/>
          </p:nvPr>
        </p:nvSpPr>
        <p:spPr>
          <a:xfrm>
            <a:off x="946484" y="4095606"/>
            <a:ext cx="6571916" cy="844693"/>
          </a:xfrm>
        </p:spPr>
        <p:txBody>
          <a:bodyPr lIns="0" tIns="0" rIns="0" bIns="0">
            <a:noAutofit/>
          </a:bodyPr>
          <a:lstStyle>
            <a:lvl1pPr marL="0" indent="0" algn="l">
              <a:lnSpc>
                <a:spcPts val="218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484" y="293571"/>
            <a:ext cx="2782824" cy="448056"/>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806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997387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75450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6483" y="2257391"/>
            <a:ext cx="8390021" cy="1707464"/>
          </a:xfrm>
        </p:spPr>
        <p:txBody>
          <a:bodyPr anchor="t" anchorCtr="0">
            <a:noAutofit/>
          </a:bodyPr>
          <a:lstStyle>
            <a:lvl1pPr algn="l">
              <a:lnSpc>
                <a:spcPts val="7000"/>
              </a:lnSpc>
              <a:defRPr sz="7000" b="0" baseline="0">
                <a:solidFill>
                  <a:schemeClr val="bg1"/>
                </a:solidFill>
                <a:latin typeface="Franklin Gothic Book" charset="0"/>
                <a:ea typeface="Franklin Gothic Book" charset="0"/>
                <a:cs typeface="Franklin Gothic Book" charset="0"/>
              </a:defRPr>
            </a:lvl1pPr>
          </a:lstStyle>
          <a:p>
            <a:r>
              <a:rPr lang="en-US" dirty="0"/>
              <a:t>CLICK TO EDIT MASTER TITLE STYLE</a:t>
            </a:r>
          </a:p>
        </p:txBody>
      </p:sp>
      <p:sp>
        <p:nvSpPr>
          <p:cNvPr id="3" name="Subtitle 2"/>
          <p:cNvSpPr>
            <a:spLocks noGrp="1"/>
          </p:cNvSpPr>
          <p:nvPr>
            <p:ph type="subTitle" idx="1"/>
          </p:nvPr>
        </p:nvSpPr>
        <p:spPr>
          <a:xfrm>
            <a:off x="946484" y="4095606"/>
            <a:ext cx="6571916" cy="844693"/>
          </a:xfrm>
        </p:spPr>
        <p:txBody>
          <a:bodyPr lIns="0" tIns="0" rIns="0" bIns="0">
            <a:noAutofit/>
          </a:bodyPr>
          <a:lstStyle>
            <a:lvl1pPr marL="0" indent="0" algn="l">
              <a:lnSpc>
                <a:spcPts val="218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484" y="293571"/>
            <a:ext cx="2782824" cy="448056"/>
          </a:xfrm>
          <a:prstGeom prst="rect">
            <a:avLst/>
          </a:prstGeom>
        </p:spPr>
      </p:pic>
    </p:spTree>
    <p:extLst>
      <p:ext uri="{BB962C8B-B14F-4D97-AF65-F5344CB8AC3E}">
        <p14:creationId xmlns:p14="http://schemas.microsoft.com/office/powerpoint/2010/main" val="3143277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3275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626607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655350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11/30/21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060325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11/30/21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3016239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11/30/21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901438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21696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3128937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791945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432474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211000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2682252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2389825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1501266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483EC8-3C1C-49FF-BC3F-B1073E47ECEB}" type="datetimeFigureOut">
              <a:rPr lang="en-CA" smtClean="0"/>
              <a:t>2021-11-30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4087775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483EC8-3C1C-49FF-BC3F-B1073E47ECEB}" type="datetimeFigureOut">
              <a:rPr lang="en-CA" smtClean="0"/>
              <a:t>2021-11-30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937449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483EC8-3C1C-49FF-BC3F-B1073E47ECEB}" type="datetimeFigureOut">
              <a:rPr lang="en-CA" smtClean="0"/>
              <a:t>2021-11-30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3669273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83EC8-3C1C-49FF-BC3F-B1073E47ECEB}" type="datetimeFigureOut">
              <a:rPr lang="en-CA" smtClean="0"/>
              <a:t>2021-11-30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2870877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8416151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83EC8-3C1C-49FF-BC3F-B1073E47ECEB}" type="datetimeFigureOut">
              <a:rPr lang="en-CA" smtClean="0"/>
              <a:t>2021-11-30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3158785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83EC8-3C1C-49FF-BC3F-B1073E47ECEB}" type="datetimeFigureOut">
              <a:rPr lang="en-CA" smtClean="0"/>
              <a:t>2021-11-30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2876384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1243595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1099284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3007385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611054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2806236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483EC8-3C1C-49FF-BC3F-B1073E47ECEB}" type="datetimeFigureOut">
              <a:rPr lang="en-CA" smtClean="0"/>
              <a:t>2021-11-30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3493683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483EC8-3C1C-49FF-BC3F-B1073E47ECEB}" type="datetimeFigureOut">
              <a:rPr lang="en-CA" smtClean="0"/>
              <a:t>2021-11-30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932607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483EC8-3C1C-49FF-BC3F-B1073E47ECEB}" type="datetimeFigureOut">
              <a:rPr lang="en-CA" smtClean="0"/>
              <a:t>2021-11-30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507044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3874739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83EC8-3C1C-49FF-BC3F-B1073E47ECEB}" type="datetimeFigureOut">
              <a:rPr lang="en-CA" smtClean="0"/>
              <a:t>2021-11-30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2071170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83EC8-3C1C-49FF-BC3F-B1073E47ECEB}" type="datetimeFigureOut">
              <a:rPr lang="en-CA" smtClean="0"/>
              <a:t>2021-11-30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4113016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83EC8-3C1C-49FF-BC3F-B1073E47ECEB}" type="datetimeFigureOut">
              <a:rPr lang="en-CA" smtClean="0"/>
              <a:t>2021-11-30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1318790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1480013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18127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753618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5977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3469057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3043240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83EC8-3C1C-49FF-BC3F-B1073E47ECEB}" type="datetimeFigureOut">
              <a:rPr lang="en-CA" smtClean="0"/>
              <a:t>2021-11-30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3384A8C-DF64-4525-944A-63535F06FD0C}" type="slidenum">
              <a:rPr lang="en-CA" smtClean="0"/>
              <a:t>‹#›</a:t>
            </a:fld>
            <a:endParaRPr lang="en-CA"/>
          </a:p>
        </p:txBody>
      </p:sp>
    </p:spTree>
    <p:extLst>
      <p:ext uri="{BB962C8B-B14F-4D97-AF65-F5344CB8AC3E}">
        <p14:creationId xmlns:p14="http://schemas.microsoft.com/office/powerpoint/2010/main" val="2281582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4C37ED-673A-6842-B816-FAF5C9874435}" type="datetimeFigureOut">
              <a:rPr lang="en-US" smtClean="0"/>
              <a:t>11/30/21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839543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F524F6AA-A95D-4DD7-A99A-F8A432834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484" y="293571"/>
            <a:ext cx="2782824" cy="448056"/>
          </a:xfrm>
          <a:prstGeom prst="rect">
            <a:avLst/>
          </a:prstGeom>
        </p:spPr>
      </p:pic>
    </p:spTree>
    <p:extLst>
      <p:ext uri="{BB962C8B-B14F-4D97-AF65-F5344CB8AC3E}">
        <p14:creationId xmlns:p14="http://schemas.microsoft.com/office/powerpoint/2010/main" val="4038500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9478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209628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3856594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4C37ED-673A-6842-B816-FAF5C9874435}" type="datetimeFigureOut">
              <a:rPr lang="en-US" smtClean="0"/>
              <a:t>11/30/21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3412100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4C37ED-673A-6842-B816-FAF5C9874435}" type="datetimeFigureOut">
              <a:rPr lang="en-US" smtClean="0"/>
              <a:t>11/30/21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573586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C37ED-673A-6842-B816-FAF5C9874435}" type="datetimeFigureOut">
              <a:rPr lang="en-US" smtClean="0"/>
              <a:t>11/30/21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453407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103339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40784861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11/30/21</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96844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4C37ED-673A-6842-B816-FAF5C9874435}" type="datetimeFigureOut">
              <a:rPr lang="en-US" smtClean="0"/>
              <a:t>11/30/21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37366447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0777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128526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134429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695694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314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000363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4185084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11/30/21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pic>
        <p:nvPicPr>
          <p:cNvPr id="9" name="Picture 8">
            <a:extLst>
              <a:ext uri="{FF2B5EF4-FFF2-40B4-BE49-F238E27FC236}">
                <a16:creationId xmlns:a16="http://schemas.microsoft.com/office/drawing/2014/main" id="{F5BFEE10-57B7-4E2C-A77A-AC256C008D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484" y="293571"/>
            <a:ext cx="2782824" cy="448056"/>
          </a:xfrm>
          <a:prstGeom prst="rect">
            <a:avLst/>
          </a:prstGeom>
        </p:spPr>
      </p:pic>
    </p:spTree>
    <p:extLst>
      <p:ext uri="{BB962C8B-B14F-4D97-AF65-F5344CB8AC3E}">
        <p14:creationId xmlns:p14="http://schemas.microsoft.com/office/powerpoint/2010/main" val="23390427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71106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4026295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C37ED-673A-6842-B816-FAF5C9874435}" type="datetimeFigureOut">
              <a:rPr lang="en-US" smtClean="0"/>
              <a:t>11/30/21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5667280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572705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4C37ED-673A-6842-B816-FAF5C9874435}" type="datetimeFigureOut">
              <a:rPr lang="en-US" smtClean="0"/>
              <a:t>11/30/21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40976536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4C37ED-673A-6842-B816-FAF5C9874435}" type="datetimeFigureOut">
              <a:rPr lang="en-US" smtClean="0"/>
              <a:t>11/30/21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47069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C37ED-673A-6842-B816-FAF5C9874435}" type="datetimeFigureOut">
              <a:rPr lang="en-US" smtClean="0"/>
              <a:t>11/30/21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4028025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32358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166174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11/30/21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94221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11/30/21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9684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11/30/21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318913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11/30/21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8584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977107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11/30/21</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5396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11/30/21</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5012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40487101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3150927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11/30/21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DE94A4D9-4D08-4ADC-BB76-0C3B1C92D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484" y="293571"/>
            <a:ext cx="2782824" cy="448056"/>
          </a:xfrm>
          <a:prstGeom prst="rect">
            <a:avLst/>
          </a:prstGeom>
        </p:spPr>
      </p:pic>
      <p:pic>
        <p:nvPicPr>
          <p:cNvPr id="10" name="Picture 9">
            <a:extLst>
              <a:ext uri="{FF2B5EF4-FFF2-40B4-BE49-F238E27FC236}">
                <a16:creationId xmlns:a16="http://schemas.microsoft.com/office/drawing/2014/main" id="{8903A3D7-6A10-4031-9442-53AA8FD04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89727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7252716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0A045A6D-CDC5-C842-A83C-2FA14971A600}"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738943526"/>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666429260"/>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4C37ED-673A-6842-B816-FAF5C9874435}" type="datetimeFigureOut">
              <a:rPr lang="en-US" smtClean="0"/>
              <a:t>11/30/21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10130809"/>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4C37ED-673A-6842-B816-FAF5C9874435}" type="datetimeFigureOut">
              <a:rPr lang="en-US" smtClean="0"/>
              <a:t>11/30/21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3163641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9893756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C37ED-673A-6842-B816-FAF5C9874435}" type="datetimeFigureOut">
              <a:rPr lang="en-US" smtClean="0"/>
              <a:t>11/30/21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7413234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0A045A6D-CDC5-C842-A83C-2FA14971A600}"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3431652"/>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844C37ED-673A-6842-B816-FAF5C9874435}" type="datetimeFigureOut">
              <a:rPr lang="en-US" smtClean="0"/>
              <a:t>11/30/21</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819162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3600952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4C37ED-673A-6842-B816-FAF5C9874435}"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743746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image" Target="../media/image1.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image" Target="../media/image1.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image" Target="../media/image3.pn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58140"/>
            <a:ext cx="10515600" cy="510639"/>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838200" y="1552493"/>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C37ED-673A-6842-B816-FAF5C9874435}" type="datetimeFigureOut">
              <a:rPr lang="en-US" smtClean="0"/>
              <a:t>11/30/21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45A6D-CDC5-C842-A83C-2FA14971A600}" type="slidenum">
              <a:rPr lang="en-US" smtClean="0"/>
              <a:t>‹#›</a:t>
            </a:fld>
            <a:endParaRPr lang="en-US"/>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63199" y="6459780"/>
            <a:ext cx="1551767" cy="249846"/>
          </a:xfrm>
          <a:prstGeom prst="rect">
            <a:avLst/>
          </a:prstGeom>
        </p:spPr>
      </p:pic>
    </p:spTree>
    <p:extLst>
      <p:ext uri="{BB962C8B-B14F-4D97-AF65-F5344CB8AC3E}">
        <p14:creationId xmlns:p14="http://schemas.microsoft.com/office/powerpoint/2010/main" val="261748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rgbClr val="004E7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58140"/>
            <a:ext cx="10515600" cy="510639"/>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838200" y="1552493"/>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63199" y="6459780"/>
            <a:ext cx="1551767" cy="249846"/>
          </a:xfrm>
          <a:prstGeom prst="rect">
            <a:avLst/>
          </a:prstGeom>
        </p:spPr>
      </p:pic>
    </p:spTree>
    <p:extLst>
      <p:ext uri="{BB962C8B-B14F-4D97-AF65-F5344CB8AC3E}">
        <p14:creationId xmlns:p14="http://schemas.microsoft.com/office/powerpoint/2010/main" val="318244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000" b="1" kern="1200">
          <a:solidFill>
            <a:srgbClr val="004E7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83EC8-3C1C-49FF-BC3F-B1073E47ECEB}" type="datetimeFigureOut">
              <a:rPr lang="en-CA" smtClean="0"/>
              <a:t>2021-11-30</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84A8C-DF64-4525-944A-63535F06FD0C}" type="slidenum">
              <a:rPr lang="en-CA" smtClean="0"/>
              <a:t>‹#›</a:t>
            </a:fld>
            <a:endParaRPr lang="en-CA"/>
          </a:p>
        </p:txBody>
      </p:sp>
    </p:spTree>
    <p:extLst>
      <p:ext uri="{BB962C8B-B14F-4D97-AF65-F5344CB8AC3E}">
        <p14:creationId xmlns:p14="http://schemas.microsoft.com/office/powerpoint/2010/main" val="31083840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483EC8-3C1C-49FF-BC3F-B1073E47ECEB}" type="datetimeFigureOut">
              <a:rPr lang="en-CA" smtClean="0"/>
              <a:t>2021-11-30</a:t>
            </a:fld>
            <a:endParaRPr lang="en-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3384A8C-DF64-4525-944A-63535F06FD0C}" type="slidenum">
              <a:rPr lang="en-CA" smtClean="0"/>
              <a:t>‹#›</a:t>
            </a:fld>
            <a:endParaRPr lang="en-CA"/>
          </a:p>
        </p:txBody>
      </p:sp>
    </p:spTree>
    <p:extLst>
      <p:ext uri="{BB962C8B-B14F-4D97-AF65-F5344CB8AC3E}">
        <p14:creationId xmlns:p14="http://schemas.microsoft.com/office/powerpoint/2010/main" val="42826389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44C37ED-673A-6842-B816-FAF5C9874435}" type="datetimeFigureOut">
              <a:rPr lang="en-US" smtClean="0"/>
              <a:t>11/30/21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A045A6D-CDC5-C842-A83C-2FA14971A600}" type="slidenum">
              <a:rPr lang="en-US" smtClean="0"/>
              <a:t>‹#›</a:t>
            </a:fld>
            <a:endParaRPr lang="en-US"/>
          </a:p>
        </p:txBody>
      </p:sp>
      <p:pic>
        <p:nvPicPr>
          <p:cNvPr id="13" name="Picture 12">
            <a:extLst>
              <a:ext uri="{FF2B5EF4-FFF2-40B4-BE49-F238E27FC236}">
                <a16:creationId xmlns:a16="http://schemas.microsoft.com/office/drawing/2014/main" id="{8DC4C6FA-8B7C-4731-84B2-4696B1BE222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363199" y="6459780"/>
            <a:ext cx="1551767" cy="249846"/>
          </a:xfrm>
          <a:prstGeom prst="rect">
            <a:avLst/>
          </a:prstGeom>
        </p:spPr>
      </p:pic>
    </p:spTree>
    <p:extLst>
      <p:ext uri="{BB962C8B-B14F-4D97-AF65-F5344CB8AC3E}">
        <p14:creationId xmlns:p14="http://schemas.microsoft.com/office/powerpoint/2010/main" val="101037466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44C37ED-673A-6842-B816-FAF5C9874435}" type="datetimeFigureOut">
              <a:rPr lang="en-US" smtClean="0"/>
              <a:t>11/30/21</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A045A6D-CDC5-C842-A83C-2FA14971A600}" type="slidenum">
              <a:rPr lang="en-US" smtClean="0"/>
              <a:t>‹#›</a:t>
            </a:fld>
            <a:endParaRPr lang="en-US"/>
          </a:p>
        </p:txBody>
      </p:sp>
      <p:pic>
        <p:nvPicPr>
          <p:cNvPr id="9" name="Picture 8">
            <a:extLst>
              <a:ext uri="{FF2B5EF4-FFF2-40B4-BE49-F238E27FC236}">
                <a16:creationId xmlns:a16="http://schemas.microsoft.com/office/drawing/2014/main" id="{C75BD93B-8FD1-46F5-8ACB-20114BBCFA64}"/>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363199" y="6459780"/>
            <a:ext cx="1551767" cy="249846"/>
          </a:xfrm>
          <a:prstGeom prst="rect">
            <a:avLst/>
          </a:prstGeom>
        </p:spPr>
      </p:pic>
    </p:spTree>
    <p:extLst>
      <p:ext uri="{BB962C8B-B14F-4D97-AF65-F5344CB8AC3E}">
        <p14:creationId xmlns:p14="http://schemas.microsoft.com/office/powerpoint/2010/main" val="158290530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44C37ED-673A-6842-B816-FAF5C9874435}" type="datetimeFigureOut">
              <a:rPr lang="en-US" smtClean="0"/>
              <a:t>11/30/21</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0A045A6D-CDC5-C842-A83C-2FA14971A600}"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915C5C52-9420-4A3D-A4EE-8FC4BE13B7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63199" y="6459780"/>
            <a:ext cx="1551767" cy="249846"/>
          </a:xfrm>
          <a:prstGeom prst="rect">
            <a:avLst/>
          </a:prstGeom>
        </p:spPr>
      </p:pic>
    </p:spTree>
    <p:extLst>
      <p:ext uri="{BB962C8B-B14F-4D97-AF65-F5344CB8AC3E}">
        <p14:creationId xmlns:p14="http://schemas.microsoft.com/office/powerpoint/2010/main" val="401062739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 Id="rId9" Type="http://schemas.openxmlformats.org/officeDocument/2006/relationships/image" Target="../media/image11.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2.xml"/><Relationship Id="rId5" Type="http://schemas.openxmlformats.org/officeDocument/2006/relationships/hyperlink" Target="https://www.linkedin.com/in/nada-halaweh"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9.xml"/><Relationship Id="rId5" Type="http://schemas.openxmlformats.org/officeDocument/2006/relationships/image" Target="../media/image18.png"/><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1767" y="2774540"/>
            <a:ext cx="8117576" cy="909878"/>
          </a:xfrm>
        </p:spPr>
        <p:txBody>
          <a:bodyPr>
            <a:normAutofit/>
          </a:bodyPr>
          <a:lstStyle/>
          <a:p>
            <a:r>
              <a:rPr lang="en-US" sz="8000" b="1" dirty="0">
                <a:latin typeface="+mn-lt"/>
              </a:rPr>
              <a:t>Networking 101</a:t>
            </a:r>
          </a:p>
        </p:txBody>
      </p:sp>
      <p:sp>
        <p:nvSpPr>
          <p:cNvPr id="5" name="Subtitle 2"/>
          <p:cNvSpPr txBox="1">
            <a:spLocks/>
          </p:cNvSpPr>
          <p:nvPr/>
        </p:nvSpPr>
        <p:spPr>
          <a:xfrm>
            <a:off x="2812432" y="5765058"/>
            <a:ext cx="6571916" cy="909878"/>
          </a:xfrm>
          <a:prstGeom prst="rect">
            <a:avLst/>
          </a:prstGeom>
        </p:spPr>
        <p:txBody>
          <a:bodyPr vert="horz" lIns="0" tIns="0" rIns="0" bIns="0" rtlCol="0">
            <a:normAutofit/>
          </a:bodyPr>
          <a:lstStyle>
            <a:lvl1pPr marL="0" indent="0" algn="l" defTabSz="914400" rtl="0" eaLnBrk="1" latinLnBrk="0" hangingPunct="1">
              <a:lnSpc>
                <a:spcPts val="2180"/>
              </a:lnSpc>
              <a:spcBef>
                <a:spcPts val="1000"/>
              </a:spcBef>
              <a:buFont typeface="Arial"/>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Presented by:</a:t>
            </a:r>
          </a:p>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Nathan Laird, Program Manager, Halifax Connector Program</a:t>
            </a:r>
          </a:p>
        </p:txBody>
      </p:sp>
      <p:pic>
        <p:nvPicPr>
          <p:cNvPr id="7" name="Picture 6">
            <a:extLst>
              <a:ext uri="{FF2B5EF4-FFF2-40B4-BE49-F238E27FC236}">
                <a16:creationId xmlns:a16="http://schemas.microsoft.com/office/drawing/2014/main" id="{1A2860C9-28E4-4F60-A792-62F6AEDDE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662" y="5834042"/>
            <a:ext cx="1934817" cy="846708"/>
          </a:xfrm>
          <a:prstGeom prst="rect">
            <a:avLst/>
          </a:prstGeom>
        </p:spPr>
      </p:pic>
      <p:pic>
        <p:nvPicPr>
          <p:cNvPr id="4" name="Picture 3">
            <a:extLst>
              <a:ext uri="{FF2B5EF4-FFF2-40B4-BE49-F238E27FC236}">
                <a16:creationId xmlns:a16="http://schemas.microsoft.com/office/drawing/2014/main" id="{4BA02630-A5F9-4989-9198-C94BAE667D56}"/>
              </a:ext>
            </a:extLst>
          </p:cNvPr>
          <p:cNvPicPr>
            <a:picLocks noChangeAspect="1"/>
          </p:cNvPicPr>
          <p:nvPr/>
        </p:nvPicPr>
        <p:blipFill rotWithShape="1">
          <a:blip r:embed="rId4"/>
          <a:srcRect b="23698"/>
          <a:stretch/>
        </p:blipFill>
        <p:spPr>
          <a:xfrm>
            <a:off x="284117" y="5450930"/>
            <a:ext cx="2455744" cy="12298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p:nvSpPr>
        <p:spPr>
          <a:xfrm>
            <a:off x="1" y="0"/>
            <a:ext cx="12191999" cy="6858000"/>
          </a:xfrm>
          <a:prstGeom prst="rect">
            <a:avLst/>
          </a:prstGeom>
          <a:solidFill>
            <a:srgbClr val="59595C">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D35"/>
              </a:solidFill>
              <a:effectLst/>
              <a:uLnTx/>
              <a:uFillTx/>
              <a:latin typeface="Franklin Gothic Book" panose="020B0503020102020204"/>
              <a:ea typeface="+mn-ea"/>
              <a:cs typeface="+mn-cs"/>
            </a:endParaRPr>
          </a:p>
        </p:txBody>
      </p:sp>
      <p:sp>
        <p:nvSpPr>
          <p:cNvPr id="11" name="Title 1"/>
          <p:cNvSpPr txBox="1">
            <a:spLocks/>
          </p:cNvSpPr>
          <p:nvPr/>
        </p:nvSpPr>
        <p:spPr>
          <a:xfrm>
            <a:off x="-269293" y="868151"/>
            <a:ext cx="12192000" cy="923810"/>
          </a:xfrm>
          <a:prstGeom prst="rect">
            <a:avLst/>
          </a:prstGeom>
        </p:spPr>
        <p:txBody>
          <a:bodyPr vert="horz" lIns="0" tIns="0" rIns="0" bIns="0" rtlCol="0" anchor="t" anchorCtr="0">
            <a:noAutofit/>
          </a:bodyPr>
          <a:lstStyle>
            <a:lvl1pPr algn="l" defTabSz="914400" rtl="0" eaLnBrk="1" latinLnBrk="0" hangingPunct="1">
              <a:lnSpc>
                <a:spcPts val="7000"/>
              </a:lnSpc>
              <a:spcBef>
                <a:spcPct val="0"/>
              </a:spcBef>
              <a:buNone/>
              <a:defRPr sz="7000" b="0" kern="1200" baseline="0">
                <a:solidFill>
                  <a:schemeClr val="bg1"/>
                </a:solidFill>
                <a:latin typeface="Franklin Gothic Book" charset="0"/>
                <a:ea typeface="Franklin Gothic Book" charset="0"/>
                <a:cs typeface="Franklin Gothic Book" charset="0"/>
              </a:defRPr>
            </a:lvl1pPr>
          </a:lstStyle>
          <a:p>
            <a:pPr lvl="0" algn="ctr">
              <a:defRPr/>
            </a:pPr>
            <a:r>
              <a:rPr lang="en-CA" sz="8000" dirty="0">
                <a:solidFill>
                  <a:srgbClr val="FF931E"/>
                </a:solidFill>
                <a:ea typeface="Arial Black" charset="0"/>
                <a:cs typeface="Arial Black" charset="0"/>
              </a:rPr>
              <a:t>Turn </a:t>
            </a:r>
            <a:r>
              <a:rPr lang="en-CA" sz="8000" b="1" i="1" dirty="0">
                <a:solidFill>
                  <a:srgbClr val="FF931E"/>
                </a:solidFill>
                <a:ea typeface="Arial Black" charset="0"/>
                <a:cs typeface="Arial Black" charset="0"/>
              </a:rPr>
              <a:t>Network</a:t>
            </a:r>
            <a:r>
              <a:rPr lang="en-CA" sz="8000" dirty="0">
                <a:solidFill>
                  <a:srgbClr val="FF931E"/>
                </a:solidFill>
                <a:ea typeface="Arial Black" charset="0"/>
                <a:cs typeface="Arial Black" charset="0"/>
              </a:rPr>
              <a:t> Into </a:t>
            </a:r>
          </a:p>
          <a:p>
            <a:pPr lvl="0" algn="ctr">
              <a:defRPr/>
            </a:pPr>
            <a:r>
              <a:rPr lang="en-CA" sz="8000" b="1" i="1" dirty="0">
                <a:solidFill>
                  <a:srgbClr val="FF931E"/>
                </a:solidFill>
                <a:ea typeface="Arial Black" charset="0"/>
                <a:cs typeface="Arial Black" charset="0"/>
              </a:rPr>
              <a:t>Net-Worth</a:t>
            </a:r>
            <a:endParaRPr lang="en-US" sz="8000" b="1" i="1" dirty="0">
              <a:solidFill>
                <a:srgbClr val="FF931E"/>
              </a:solidFill>
              <a:ea typeface="Arial Black" charset="0"/>
              <a:cs typeface="Arial Black" charset="0"/>
            </a:endParaRPr>
          </a:p>
        </p:txBody>
      </p:sp>
      <p:sp>
        <p:nvSpPr>
          <p:cNvPr id="23" name="Rectangle 22"/>
          <p:cNvSpPr/>
          <p:nvPr/>
        </p:nvSpPr>
        <p:spPr>
          <a:xfrm>
            <a:off x="0" y="6204857"/>
            <a:ext cx="12192000" cy="653143"/>
          </a:xfrm>
          <a:prstGeom prst="rect">
            <a:avLst/>
          </a:prstGeom>
          <a:solidFill>
            <a:srgbClr val="FF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8" name="Straight Connector 17"/>
          <p:cNvCxnSpPr/>
          <p:nvPr/>
        </p:nvCxnSpPr>
        <p:spPr>
          <a:xfrm>
            <a:off x="680529" y="3239643"/>
            <a:ext cx="10771588" cy="0"/>
          </a:xfrm>
          <a:prstGeom prst="line">
            <a:avLst/>
          </a:prstGeom>
          <a:ln>
            <a:solidFill>
              <a:srgbClr val="FF931E"/>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0CA83CB-D275-495D-983D-37E1E3F529EE}"/>
              </a:ext>
            </a:extLst>
          </p:cNvPr>
          <p:cNvSpPr/>
          <p:nvPr/>
        </p:nvSpPr>
        <p:spPr>
          <a:xfrm>
            <a:off x="1941674" y="3343793"/>
            <a:ext cx="8308651" cy="830997"/>
          </a:xfrm>
          <a:prstGeom prst="rect">
            <a:avLst/>
          </a:prstGeom>
        </p:spPr>
        <p:txBody>
          <a:bodyPr wrap="square">
            <a:spAutoFit/>
          </a:bodyPr>
          <a:lstStyle/>
          <a:p>
            <a:pPr lvl="0" algn="ctr">
              <a:defRPr/>
            </a:pPr>
            <a:r>
              <a:rPr lang="en-US" sz="4800" dirty="0">
                <a:solidFill>
                  <a:srgbClr val="FF931E"/>
                </a:solidFill>
                <a:latin typeface="Volte Medium" panose="00000600000000000000" pitchFamily="50" charset="0"/>
                <a:ea typeface="Calibri Light" charset="0"/>
                <a:cs typeface="Calibri Light" charset="0"/>
              </a:rPr>
              <a:t>Northern Connector Program </a:t>
            </a:r>
          </a:p>
        </p:txBody>
      </p:sp>
      <p:pic>
        <p:nvPicPr>
          <p:cNvPr id="9" name="Picture 8" descr="A close up of a sign&#10;&#10;Description automatically generated">
            <a:extLst>
              <a:ext uri="{FF2B5EF4-FFF2-40B4-BE49-F238E27FC236}">
                <a16:creationId xmlns:a16="http://schemas.microsoft.com/office/drawing/2014/main" id="{8B5EA6BC-2AD7-4C38-BBF4-DA5A870005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7722" y="6256804"/>
            <a:ext cx="2000161" cy="536867"/>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54AEA4D6-67EB-1247-8D49-91F1807032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31" y="6120888"/>
            <a:ext cx="2455745" cy="982298"/>
          </a:xfrm>
          <a:prstGeom prst="rect">
            <a:avLst/>
          </a:prstGeom>
        </p:spPr>
      </p:pic>
      <p:pic>
        <p:nvPicPr>
          <p:cNvPr id="16" name="Picture 15" descr="Text&#10;&#10;Description automatically generated">
            <a:extLst>
              <a:ext uri="{FF2B5EF4-FFF2-40B4-BE49-F238E27FC236}">
                <a16:creationId xmlns:a16="http://schemas.microsoft.com/office/drawing/2014/main" id="{051879C3-F7EE-A044-BEF1-B3E40773B3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2711" y="6242480"/>
            <a:ext cx="3201638" cy="555049"/>
          </a:xfrm>
          <a:prstGeom prst="rect">
            <a:avLst/>
          </a:prstGeom>
        </p:spPr>
      </p:pic>
      <p:pic>
        <p:nvPicPr>
          <p:cNvPr id="20" name="Picture 19">
            <a:extLst>
              <a:ext uri="{FF2B5EF4-FFF2-40B4-BE49-F238E27FC236}">
                <a16:creationId xmlns:a16="http://schemas.microsoft.com/office/drawing/2014/main" id="{349C83E4-ED87-2540-AE50-B9E5A36ABE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7718" y="5885845"/>
            <a:ext cx="2000161" cy="1194541"/>
          </a:xfrm>
          <a:prstGeom prst="rect">
            <a:avLst/>
          </a:prstGeom>
        </p:spPr>
      </p:pic>
    </p:spTree>
    <p:extLst>
      <p:ext uri="{BB962C8B-B14F-4D97-AF65-F5344CB8AC3E}">
        <p14:creationId xmlns:p14="http://schemas.microsoft.com/office/powerpoint/2010/main" val="3985408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911156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5497438"/>
            <a:ext cx="12192000" cy="635383"/>
          </a:xfrm>
          <a:prstGeom prst="rect">
            <a:avLst/>
          </a:prstGeom>
          <a:solidFill>
            <a:srgbClr val="595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68CF50B3-4B5B-4D01-9F24-270730490F6A}"/>
              </a:ext>
            </a:extLst>
          </p:cNvPr>
          <p:cNvSpPr>
            <a:spLocks noGrp="1"/>
          </p:cNvSpPr>
          <p:nvPr>
            <p:ph idx="1"/>
          </p:nvPr>
        </p:nvSpPr>
        <p:spPr>
          <a:xfrm>
            <a:off x="261470" y="2109333"/>
            <a:ext cx="3632479" cy="1152482"/>
          </a:xfrm>
        </p:spPr>
        <p:txBody>
          <a:bodyPr/>
          <a:lstStyle/>
          <a:p>
            <a:pPr lvl="1">
              <a:buFont typeface="Wingdings" charset="2"/>
              <a:buChar char="§"/>
            </a:pPr>
            <a:r>
              <a:rPr lang="en-US" sz="1800" dirty="0">
                <a:solidFill>
                  <a:srgbClr val="59595C"/>
                </a:solidFill>
                <a:latin typeface="Volte" panose="00000500000000000000" pitchFamily="50" charset="0"/>
                <a:ea typeface="Calibri Light" charset="0"/>
                <a:cs typeface="Calibri Light" charset="0"/>
              </a:rPr>
              <a:t>Job seekers can identify target organizations or individuals and contact them</a:t>
            </a:r>
          </a:p>
          <a:p>
            <a:pPr lvl="1">
              <a:buFont typeface="Wingdings" charset="2"/>
              <a:buChar char="§"/>
            </a:pPr>
            <a:endParaRPr lang="en-US" sz="1800" dirty="0">
              <a:solidFill>
                <a:srgbClr val="59595C"/>
              </a:solidFill>
              <a:latin typeface="Volte" panose="00000500000000000000" pitchFamily="50" charset="0"/>
              <a:ea typeface="Calibri Light" charset="0"/>
              <a:cs typeface="Calibri Light" charset="0"/>
            </a:endParaRPr>
          </a:p>
          <a:p>
            <a:pPr lvl="1">
              <a:buFont typeface="Wingdings" charset="2"/>
              <a:buChar char="§"/>
            </a:pPr>
            <a:r>
              <a:rPr lang="en-US" sz="1800" dirty="0">
                <a:solidFill>
                  <a:srgbClr val="59595C"/>
                </a:solidFill>
                <a:latin typeface="Volte" panose="00000500000000000000" pitchFamily="50" charset="0"/>
                <a:ea typeface="Calibri Light" charset="0"/>
                <a:cs typeface="Calibri Light" charset="0"/>
              </a:rPr>
              <a:t>Employers can headhunt specific skills/backgrounds</a:t>
            </a:r>
          </a:p>
          <a:p>
            <a:pPr lvl="1">
              <a:buFont typeface="Wingdings" charset="2"/>
              <a:buChar char="§"/>
            </a:pPr>
            <a:endParaRPr lang="en-US" sz="1800" dirty="0">
              <a:solidFill>
                <a:srgbClr val="59595C"/>
              </a:solidFill>
              <a:latin typeface="Volte Medium" panose="00000600000000000000" pitchFamily="50" charset="0"/>
              <a:ea typeface="Calibri Light" charset="0"/>
              <a:cs typeface="Calibri Light" charset="0"/>
            </a:endParaRPr>
          </a:p>
          <a:p>
            <a:pPr lvl="1">
              <a:buFont typeface="Wingdings" charset="2"/>
              <a:buChar char="§"/>
            </a:pPr>
            <a:r>
              <a:rPr lang="en-US" sz="1800" dirty="0">
                <a:solidFill>
                  <a:srgbClr val="59595C"/>
                </a:solidFill>
                <a:latin typeface="Volte" panose="00000500000000000000" pitchFamily="50" charset="0"/>
                <a:cs typeface="Calibri Light" charset="0"/>
              </a:rPr>
              <a:t>Having a strong LinkedIn profile can be a differentiator in a job interview</a:t>
            </a:r>
          </a:p>
          <a:p>
            <a:pPr lvl="1"/>
            <a:endParaRPr lang="en-US" sz="2400" dirty="0">
              <a:solidFill>
                <a:schemeClr val="tx1"/>
              </a:solidFill>
              <a:latin typeface="Calibri Light" charset="0"/>
              <a:ea typeface="Calibri Light" charset="0"/>
              <a:cs typeface="Calibri Light" charset="0"/>
            </a:endParaRPr>
          </a:p>
          <a:p>
            <a:pPr marL="342900" indent="-342900">
              <a:buFont typeface="Arial" panose="020B0604020202020204" pitchFamily="34" charset="0"/>
              <a:buChar char="•"/>
            </a:pPr>
            <a:endParaRPr lang="en-CA" sz="2400" dirty="0">
              <a:latin typeface="Calibri Light" charset="0"/>
              <a:ea typeface="Calibri Light" charset="0"/>
              <a:cs typeface="Calibri Light" charset="0"/>
            </a:endParaRPr>
          </a:p>
        </p:txBody>
      </p:sp>
      <p:pic>
        <p:nvPicPr>
          <p:cNvPr id="5" name="Picture 4">
            <a:extLst>
              <a:ext uri="{FF2B5EF4-FFF2-40B4-BE49-F238E27FC236}">
                <a16:creationId xmlns:a16="http://schemas.microsoft.com/office/drawing/2014/main" id="{429CDAD6-199E-43EA-B07F-9986D5784921}"/>
              </a:ext>
            </a:extLst>
          </p:cNvPr>
          <p:cNvPicPr>
            <a:picLocks noChangeAspect="1"/>
          </p:cNvPicPr>
          <p:nvPr/>
        </p:nvPicPr>
        <p:blipFill>
          <a:blip r:embed="rId3"/>
          <a:stretch>
            <a:fillRect/>
          </a:stretch>
        </p:blipFill>
        <p:spPr>
          <a:xfrm>
            <a:off x="724228" y="955669"/>
            <a:ext cx="3169721" cy="792430"/>
          </a:xfrm>
          <a:prstGeom prst="rect">
            <a:avLst/>
          </a:prstGeom>
        </p:spPr>
      </p:pic>
      <p:sp>
        <p:nvSpPr>
          <p:cNvPr id="7" name="Title 1"/>
          <p:cNvSpPr txBox="1">
            <a:spLocks/>
          </p:cNvSpPr>
          <p:nvPr/>
        </p:nvSpPr>
        <p:spPr>
          <a:xfrm>
            <a:off x="714396" y="524019"/>
            <a:ext cx="10348598" cy="3103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rgbClr val="004E7E"/>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1" i="0" u="none" strike="noStrike" kern="1200" cap="none" spc="0" normalizeH="0" baseline="0" noProof="0" dirty="0">
                <a:ln>
                  <a:noFill/>
                </a:ln>
                <a:solidFill>
                  <a:srgbClr val="59595C"/>
                </a:solidFill>
                <a:effectLst/>
                <a:uLnTx/>
                <a:uFillTx/>
                <a:latin typeface="+mn-lt"/>
                <a:ea typeface="Calibri Light" charset="0"/>
                <a:cs typeface="Calibri Light" charset="0"/>
              </a:rPr>
              <a:t>DIGITAL NETWORKING </a:t>
            </a:r>
            <a:br>
              <a:rPr kumimoji="0" lang="en-CA" sz="24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br>
            <a:r>
              <a:rPr kumimoji="0" lang="sk-SK" sz="2400" b="0" i="0" u="none" strike="noStrike" kern="1200" cap="none" spc="0" normalizeH="0" baseline="0" noProof="0" dirty="0">
                <a:ln>
                  <a:noFill/>
                </a:ln>
                <a:solidFill>
                  <a:srgbClr val="004E7E"/>
                </a:solidFill>
                <a:effectLst/>
                <a:uLnTx/>
                <a:uFillTx/>
                <a:latin typeface="Franklin Gothic Medium" panose="020B0603020102020204"/>
                <a:ea typeface="+mj-ea"/>
                <a:cs typeface="+mj-cs"/>
              </a:rPr>
              <a:t> </a:t>
            </a:r>
            <a:br>
              <a:rPr kumimoji="0" lang="en-CA" sz="24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br>
            <a:r>
              <a:rPr kumimoji="0" lang="sk-SK" sz="2400" b="0" i="0" u="none" strike="noStrike" kern="1200" cap="none" spc="0" normalizeH="0" baseline="0" noProof="0" dirty="0">
                <a:ln>
                  <a:noFill/>
                </a:ln>
                <a:solidFill>
                  <a:srgbClr val="004E7E"/>
                </a:solidFill>
                <a:effectLst/>
                <a:uLnTx/>
                <a:uFillTx/>
                <a:latin typeface="Franklin Gothic Medium" panose="020B0603020102020204"/>
                <a:ea typeface="+mj-ea"/>
                <a:cs typeface="+mj-cs"/>
              </a:rPr>
              <a:t> </a:t>
            </a:r>
            <a:r>
              <a:rPr kumimoji="0" lang="sk-SK" sz="24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 </a:t>
            </a:r>
            <a:endParaRPr kumimoji="0" lang="en-US" sz="24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endParaRPr>
          </a:p>
        </p:txBody>
      </p:sp>
      <p:sp>
        <p:nvSpPr>
          <p:cNvPr id="9" name="TextBox 8"/>
          <p:cNvSpPr txBox="1"/>
          <p:nvPr/>
        </p:nvSpPr>
        <p:spPr>
          <a:xfrm>
            <a:off x="261470" y="5409888"/>
            <a:ext cx="12192000" cy="98488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2"/>
                </a:solidFill>
                <a:effectLst/>
                <a:uLnTx/>
                <a:uFillTx/>
                <a:ea typeface="Calibri Light" charset="0"/>
                <a:cs typeface="Calibri Light" charset="0"/>
              </a:rPr>
              <a:t>What do you think makes a great LinkedIn profile?</a:t>
            </a:r>
            <a:endParaRPr kumimoji="0" lang="en-CA" sz="4000" b="1" i="0" u="none" strike="noStrike" kern="1200" cap="none" spc="0" normalizeH="0" baseline="0" noProof="0" dirty="0">
              <a:ln>
                <a:noFill/>
              </a:ln>
              <a:solidFill>
                <a:schemeClr val="bg2"/>
              </a:solidFill>
              <a:effectLst/>
              <a:uLnTx/>
              <a:uFillTx/>
              <a:ea typeface="Calibri Light" charset="0"/>
              <a:cs typeface="Calibri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88" r="9428"/>
          <a:stretch/>
        </p:blipFill>
        <p:spPr>
          <a:xfrm>
            <a:off x="4687949" y="589936"/>
            <a:ext cx="6769347" cy="4208206"/>
          </a:xfrm>
          <a:prstGeom prst="rect">
            <a:avLst/>
          </a:prstGeom>
        </p:spPr>
      </p:pic>
      <p:pic>
        <p:nvPicPr>
          <p:cNvPr id="8" name="Picture 7" descr="A picture containing game&#10;&#10;Description automatically generated">
            <a:extLst>
              <a:ext uri="{FF2B5EF4-FFF2-40B4-BE49-F238E27FC236}">
                <a16:creationId xmlns:a16="http://schemas.microsoft.com/office/drawing/2014/main" id="{995FC4E6-5A31-4D22-BDD9-7BEB4213CE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056206"/>
            <a:ext cx="1351129" cy="806924"/>
          </a:xfrm>
          <a:prstGeom prst="rect">
            <a:avLst/>
          </a:prstGeom>
        </p:spPr>
      </p:pic>
    </p:spTree>
    <p:extLst>
      <p:ext uri="{BB962C8B-B14F-4D97-AF65-F5344CB8AC3E}">
        <p14:creationId xmlns:p14="http://schemas.microsoft.com/office/powerpoint/2010/main" val="303593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50511" y="286161"/>
            <a:ext cx="10348598" cy="406420"/>
          </a:xfrm>
        </p:spPr>
        <p:txBody>
          <a:bodyPr>
            <a:noAutofit/>
          </a:bodyPr>
          <a:lstStyle/>
          <a:p>
            <a:br>
              <a:rPr lang="en-CA" sz="2400" b="0" dirty="0">
                <a:solidFill>
                  <a:schemeClr val="bg1"/>
                </a:solidFill>
                <a:latin typeface="Calibri Light" charset="0"/>
                <a:ea typeface="Calibri Light" charset="0"/>
                <a:cs typeface="Calibri Light" charset="0"/>
              </a:rPr>
            </a:br>
            <a:r>
              <a:rPr lang="sk-SK" sz="3600" b="0" dirty="0">
                <a:solidFill>
                  <a:srgbClr val="59595C"/>
                </a:solidFill>
                <a:latin typeface="Volte Medium" panose="00000600000000000000" pitchFamily="50" charset="0"/>
                <a:ea typeface="Calibri" charset="0"/>
                <a:cs typeface="Calibri" charset="0"/>
              </a:rPr>
              <a:t>TIPS</a:t>
            </a:r>
            <a:endParaRPr lang="en-US" sz="3600" b="0" dirty="0">
              <a:solidFill>
                <a:srgbClr val="59595C"/>
              </a:solidFill>
              <a:latin typeface="Jenkins v2.0" panose="00000400000000000000" pitchFamily="2" charset="0"/>
              <a:ea typeface="Calibri" charset="0"/>
              <a:cs typeface="Calibri" charset="0"/>
            </a:endParaRPr>
          </a:p>
        </p:txBody>
      </p:sp>
      <p:sp>
        <p:nvSpPr>
          <p:cNvPr id="3" name="Text Placeholder 2">
            <a:extLst>
              <a:ext uri="{FF2B5EF4-FFF2-40B4-BE49-F238E27FC236}">
                <a16:creationId xmlns:a16="http://schemas.microsoft.com/office/drawing/2014/main" id="{E9E1D85B-7400-40E8-8F1D-62C609ACA5A3}"/>
              </a:ext>
            </a:extLst>
          </p:cNvPr>
          <p:cNvSpPr>
            <a:spLocks noGrp="1"/>
          </p:cNvSpPr>
          <p:nvPr>
            <p:ph type="body" idx="1"/>
          </p:nvPr>
        </p:nvSpPr>
        <p:spPr>
          <a:xfrm>
            <a:off x="543845" y="1499555"/>
            <a:ext cx="4330262" cy="4115573"/>
          </a:xfrm>
        </p:spPr>
        <p:txBody>
          <a:bodyPr vert="horz" lIns="91440" tIns="45720" rIns="91440" bIns="45720" rtlCol="0">
            <a:normAutofit/>
          </a:bodyPr>
          <a:lstStyle/>
          <a:p>
            <a:pPr algn="ctr"/>
            <a:r>
              <a:rPr lang="en-US" sz="2000" dirty="0">
                <a:solidFill>
                  <a:schemeClr val="tx1"/>
                </a:solidFill>
              </a:rPr>
              <a:t> </a:t>
            </a:r>
          </a:p>
          <a:p>
            <a:pPr marL="342900" indent="-342900">
              <a:buFont typeface="Wingdings" charset="2"/>
              <a:buChar char="§"/>
            </a:pPr>
            <a:r>
              <a:rPr lang="en-US" dirty="0">
                <a:solidFill>
                  <a:srgbClr val="59595C"/>
                </a:solidFill>
                <a:latin typeface="Volte" panose="00000500000000000000" pitchFamily="50" charset="0"/>
                <a:ea typeface="Calibri Light" charset="0"/>
                <a:cs typeface="Calibri Light" charset="0"/>
              </a:rPr>
              <a:t>Professional headshot</a:t>
            </a:r>
          </a:p>
          <a:p>
            <a:pPr marL="342900" indent="-342900">
              <a:buFont typeface="Wingdings" charset="2"/>
              <a:buChar char="§"/>
            </a:pPr>
            <a:r>
              <a:rPr lang="en-US" dirty="0">
                <a:solidFill>
                  <a:srgbClr val="59595C"/>
                </a:solidFill>
                <a:latin typeface="Volte" panose="00000500000000000000" pitchFamily="50" charset="0"/>
                <a:ea typeface="Calibri Light" charset="0"/>
                <a:cs typeface="Calibri Light" charset="0"/>
              </a:rPr>
              <a:t>Complete and up-to-date information </a:t>
            </a:r>
          </a:p>
          <a:p>
            <a:pPr marL="342900" indent="-342900">
              <a:buFont typeface="Wingdings" charset="2"/>
              <a:buChar char="§"/>
            </a:pPr>
            <a:r>
              <a:rPr lang="en-US" dirty="0">
                <a:solidFill>
                  <a:srgbClr val="59595C"/>
                </a:solidFill>
                <a:latin typeface="Volte" panose="00000500000000000000" pitchFamily="50" charset="0"/>
                <a:ea typeface="Calibri Light" charset="0"/>
                <a:cs typeface="Calibri Light" charset="0"/>
              </a:rPr>
              <a:t>Carefully chosen groups</a:t>
            </a:r>
          </a:p>
          <a:p>
            <a:pPr marL="342900" indent="-342900">
              <a:buFont typeface="Wingdings" charset="2"/>
              <a:buChar char="§"/>
            </a:pPr>
            <a:r>
              <a:rPr lang="en-US" dirty="0">
                <a:solidFill>
                  <a:srgbClr val="59595C"/>
                </a:solidFill>
                <a:latin typeface="Volte" panose="00000500000000000000" pitchFamily="50" charset="0"/>
                <a:ea typeface="Calibri Light" charset="0"/>
                <a:cs typeface="Calibri Light" charset="0"/>
              </a:rPr>
              <a:t>Well written summary </a:t>
            </a:r>
          </a:p>
          <a:p>
            <a:pPr marL="342900" indent="-342900">
              <a:buFont typeface="Wingdings" charset="2"/>
              <a:buChar char="§"/>
            </a:pPr>
            <a:r>
              <a:rPr lang="en-US" dirty="0">
                <a:solidFill>
                  <a:srgbClr val="59595C"/>
                </a:solidFill>
                <a:latin typeface="Volte" panose="00000500000000000000" pitchFamily="50" charset="0"/>
                <a:ea typeface="Calibri Light" charset="0"/>
                <a:cs typeface="Calibri Light" charset="0"/>
              </a:rPr>
              <a:t>Professional experience and education </a:t>
            </a:r>
          </a:p>
          <a:p>
            <a:pPr marL="342900" indent="-342900">
              <a:buFont typeface="Wingdings" charset="2"/>
              <a:buChar char="§"/>
            </a:pPr>
            <a:r>
              <a:rPr lang="en-US" dirty="0">
                <a:solidFill>
                  <a:srgbClr val="59595C"/>
                </a:solidFill>
                <a:latin typeface="Volte" panose="00000500000000000000" pitchFamily="50" charset="0"/>
                <a:ea typeface="Calibri Light" charset="0"/>
                <a:cs typeface="Calibri Light" charset="0"/>
              </a:rPr>
              <a:t>Languages, certifications, and publications</a:t>
            </a:r>
          </a:p>
          <a:p>
            <a:pPr marL="342900" indent="-342900">
              <a:buFont typeface="Wingdings" charset="2"/>
              <a:buChar char="§"/>
            </a:pPr>
            <a:r>
              <a:rPr lang="en-US" dirty="0">
                <a:solidFill>
                  <a:srgbClr val="59595C"/>
                </a:solidFill>
                <a:latin typeface="Volte" panose="00000500000000000000" pitchFamily="50" charset="0"/>
                <a:ea typeface="Calibri Light" charset="0"/>
                <a:cs typeface="Calibri Light" charset="0"/>
              </a:rPr>
              <a:t>Clean URL</a:t>
            </a:r>
          </a:p>
          <a:p>
            <a:pPr marL="342900" indent="-342900">
              <a:buFont typeface="Arial" panose="020B0604020202020204" pitchFamily="34" charset="0"/>
              <a:buChar char="•"/>
            </a:pPr>
            <a:endParaRPr lang="en-US" sz="2000" dirty="0">
              <a:solidFill>
                <a:schemeClr val="bg1"/>
              </a:solidFill>
              <a:latin typeface="Calibri Light" charset="0"/>
              <a:ea typeface="Calibri Light" charset="0"/>
              <a:cs typeface="Calibri Light" charset="0"/>
            </a:endParaRPr>
          </a:p>
          <a:p>
            <a:pPr marL="342900" indent="-342900">
              <a:buFont typeface="Arial" panose="020B0604020202020204" pitchFamily="34" charset="0"/>
              <a:buChar char="•"/>
            </a:pPr>
            <a:endParaRPr lang="en-US" sz="2000" dirty="0">
              <a:solidFill>
                <a:schemeClr val="bg1"/>
              </a:solidFill>
              <a:latin typeface="Calibri Light" charset="0"/>
              <a:ea typeface="Calibri Light" charset="0"/>
              <a:cs typeface="Calibri Light" charset="0"/>
            </a:endParaRPr>
          </a:p>
        </p:txBody>
      </p:sp>
      <p:sp>
        <p:nvSpPr>
          <p:cNvPr id="9" name="Title 1">
            <a:extLst>
              <a:ext uri="{FF2B5EF4-FFF2-40B4-BE49-F238E27FC236}">
                <a16:creationId xmlns:a16="http://schemas.microsoft.com/office/drawing/2014/main" id="{5D46D781-69B3-4181-BD67-0347A816F91A}"/>
              </a:ext>
            </a:extLst>
          </p:cNvPr>
          <p:cNvSpPr txBox="1">
            <a:spLocks/>
          </p:cNvSpPr>
          <p:nvPr/>
        </p:nvSpPr>
        <p:spPr>
          <a:xfrm>
            <a:off x="838200" y="596424"/>
            <a:ext cx="10515600" cy="5106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kern="1200">
                <a:solidFill>
                  <a:srgbClr val="004E7E"/>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CA" sz="5400" b="0" i="1" u="none" strike="noStrike" kern="1200" cap="none" spc="0" normalizeH="0" baseline="0" noProof="0" dirty="0">
              <a:ln>
                <a:noFill/>
              </a:ln>
              <a:solidFill>
                <a:srgbClr val="004E7E"/>
              </a:solidFill>
              <a:effectLst/>
              <a:uLnTx/>
              <a:uFillTx/>
              <a:latin typeface="Franklin Gothic Medium" panose="020B0603020102020204"/>
              <a:ea typeface="+mj-ea"/>
              <a:cs typeface="+mj-cs"/>
            </a:endParaRPr>
          </a:p>
        </p:txBody>
      </p:sp>
      <p:pic>
        <p:nvPicPr>
          <p:cNvPr id="12" name="Picture 11">
            <a:extLst>
              <a:ext uri="{FF2B5EF4-FFF2-40B4-BE49-F238E27FC236}">
                <a16:creationId xmlns:a16="http://schemas.microsoft.com/office/drawing/2014/main" id="{429CDAD6-199E-43EA-B07F-9986D5784921}"/>
              </a:ext>
            </a:extLst>
          </p:cNvPr>
          <p:cNvPicPr>
            <a:picLocks noChangeAspect="1"/>
          </p:cNvPicPr>
          <p:nvPr/>
        </p:nvPicPr>
        <p:blipFill>
          <a:blip r:embed="rId3"/>
          <a:stretch>
            <a:fillRect/>
          </a:stretch>
        </p:blipFill>
        <p:spPr>
          <a:xfrm>
            <a:off x="424830" y="203932"/>
            <a:ext cx="1625681" cy="406420"/>
          </a:xfrm>
          <a:prstGeom prst="rect">
            <a:avLst/>
          </a:prstGeom>
        </p:spPr>
      </p:pic>
      <p:pic>
        <p:nvPicPr>
          <p:cNvPr id="2" name="Picture 1">
            <a:extLst>
              <a:ext uri="{FF2B5EF4-FFF2-40B4-BE49-F238E27FC236}">
                <a16:creationId xmlns:a16="http://schemas.microsoft.com/office/drawing/2014/main" id="{34DE6DD2-CE39-489C-B457-76EA4BB1165B}"/>
              </a:ext>
            </a:extLst>
          </p:cNvPr>
          <p:cNvPicPr>
            <a:picLocks noChangeAspect="1"/>
          </p:cNvPicPr>
          <p:nvPr/>
        </p:nvPicPr>
        <p:blipFill rotWithShape="1">
          <a:blip r:embed="rId4"/>
          <a:srcRect l="23068" t="12627" r="39737" b="61229"/>
          <a:stretch/>
        </p:blipFill>
        <p:spPr>
          <a:xfrm>
            <a:off x="4874107" y="1242872"/>
            <a:ext cx="6266746" cy="4239616"/>
          </a:xfrm>
          <a:prstGeom prst="rect">
            <a:avLst/>
          </a:prstGeom>
          <a:ln w="57150">
            <a:solidFill>
              <a:schemeClr val="bg1"/>
            </a:solidFill>
          </a:ln>
        </p:spPr>
      </p:pic>
      <p:sp>
        <p:nvSpPr>
          <p:cNvPr id="4" name="Rectangle 3">
            <a:extLst>
              <a:ext uri="{FF2B5EF4-FFF2-40B4-BE49-F238E27FC236}">
                <a16:creationId xmlns:a16="http://schemas.microsoft.com/office/drawing/2014/main" id="{708C9750-2338-4145-9DF7-A67818702BB0}"/>
              </a:ext>
            </a:extLst>
          </p:cNvPr>
          <p:cNvSpPr/>
          <p:nvPr/>
        </p:nvSpPr>
        <p:spPr>
          <a:xfrm>
            <a:off x="586914" y="6301137"/>
            <a:ext cx="64111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9595C"/>
                </a:solidFill>
                <a:effectLst/>
                <a:uLnTx/>
                <a:uFillTx/>
                <a:latin typeface="Volte Medium" panose="00000600000000000000" pitchFamily="50" charset="0"/>
                <a:hlinkClick r:id="rId5">
                  <a:extLst>
                    <a:ext uri="{A12FA001-AC4F-418D-AE19-62706E023703}">
                      <ahyp:hlinkClr xmlns:ahyp="http://schemas.microsoft.com/office/drawing/2018/hyperlinkcolor" val="tx"/>
                    </a:ext>
                  </a:extLst>
                </a:hlinkClick>
              </a:rPr>
              <a:t>https://www.linkedin.com/in/nada-halaweh</a:t>
            </a:r>
            <a:endParaRPr kumimoji="0" lang="en-US" sz="2400" b="0" i="0" u="none" strike="noStrike" kern="1200" cap="none" spc="0" normalizeH="0" baseline="0" noProof="0" dirty="0">
              <a:ln>
                <a:noFill/>
              </a:ln>
              <a:solidFill>
                <a:srgbClr val="59595C"/>
              </a:solidFill>
              <a:effectLst/>
              <a:uLnTx/>
              <a:uFillTx/>
              <a:latin typeface="Volte Medium" panose="00000600000000000000" pitchFamily="50" charset="0"/>
            </a:endParaRPr>
          </a:p>
        </p:txBody>
      </p:sp>
    </p:spTree>
    <p:extLst>
      <p:ext uri="{BB962C8B-B14F-4D97-AF65-F5344CB8AC3E}">
        <p14:creationId xmlns:p14="http://schemas.microsoft.com/office/powerpoint/2010/main" val="206443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additive="base">
                                        <p:cTn id="5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additive="base">
                                        <p:cTn id="6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calcmode="lin" valueType="num">
                                      <p:cBhvr additive="base">
                                        <p:cTn id="6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F5C66E4-561E-4EB3-9854-86FEDDCCDBDD}"/>
              </a:ext>
            </a:extLst>
          </p:cNvPr>
          <p:cNvSpPr txBox="1">
            <a:spLocks/>
          </p:cNvSpPr>
          <p:nvPr/>
        </p:nvSpPr>
        <p:spPr>
          <a:xfrm>
            <a:off x="914400" y="566895"/>
            <a:ext cx="10515600" cy="5106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kern="1200">
                <a:solidFill>
                  <a:srgbClr val="004E7E"/>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CA" sz="54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2" name="TextBox 1">
            <a:extLst>
              <a:ext uri="{FF2B5EF4-FFF2-40B4-BE49-F238E27FC236}">
                <a16:creationId xmlns:a16="http://schemas.microsoft.com/office/drawing/2014/main" id="{00F579D3-7B3C-4665-94E9-A5816AA9EBC0}"/>
              </a:ext>
            </a:extLst>
          </p:cNvPr>
          <p:cNvSpPr txBox="1"/>
          <p:nvPr/>
        </p:nvSpPr>
        <p:spPr>
          <a:xfrm>
            <a:off x="439460" y="1765784"/>
            <a:ext cx="536758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rPr>
              <a:t>Share</a:t>
            </a:r>
            <a:r>
              <a:rPr kumimoji="0" lang="en-US" b="0"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rPr>
              <a:t> and publish content regularly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rPr>
              <a:t>Establish</a:t>
            </a:r>
            <a:r>
              <a:rPr kumimoji="0" lang="en-US" b="0"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rPr>
              <a:t> “thought leadership” among your network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rPr>
              <a:t>Build</a:t>
            </a:r>
            <a:r>
              <a:rPr kumimoji="0" lang="en-US" b="0"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rPr>
              <a:t> and enhance your BRAND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rPr>
              <a:t>Connect</a:t>
            </a:r>
            <a:r>
              <a:rPr kumimoji="0" lang="en-US" b="0"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rPr>
              <a:t> with business leaders in your field</a:t>
            </a:r>
          </a:p>
        </p:txBody>
      </p:sp>
      <p:sp>
        <p:nvSpPr>
          <p:cNvPr id="7" name="TextBox 6">
            <a:extLst>
              <a:ext uri="{FF2B5EF4-FFF2-40B4-BE49-F238E27FC236}">
                <a16:creationId xmlns:a16="http://schemas.microsoft.com/office/drawing/2014/main" id="{C4124D35-0D55-4A59-84DA-F9A9F5A9FE5A}"/>
              </a:ext>
            </a:extLst>
          </p:cNvPr>
          <p:cNvSpPr txBox="1"/>
          <p:nvPr/>
        </p:nvSpPr>
        <p:spPr>
          <a:xfrm>
            <a:off x="6638373" y="2333537"/>
            <a:ext cx="53675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a:ln>
                  <a:noFill/>
                </a:ln>
                <a:solidFill>
                  <a:srgbClr val="FF0000"/>
                </a:solidFill>
                <a:effectLst/>
                <a:uLnTx/>
                <a:uFillTx/>
                <a:latin typeface="Volte" panose="00000500000000000000" pitchFamily="50" charset="0"/>
                <a:ea typeface="Calibri Light" charset="0"/>
                <a:cs typeface="Calibri Light" charset="0"/>
              </a:rPr>
              <a:t>Discuss </a:t>
            </a:r>
            <a:r>
              <a:rPr kumimoji="0" lang="en-US" b="0" i="0" u="none" strike="noStrike" kern="1200" cap="none" spc="0" normalizeH="0" baseline="0" noProof="0" dirty="0">
                <a:ln>
                  <a:noFill/>
                </a:ln>
                <a:solidFill>
                  <a:srgbClr val="FF0000"/>
                </a:solidFill>
                <a:effectLst/>
                <a:uLnTx/>
                <a:uFillTx/>
                <a:latin typeface="Volte" panose="00000500000000000000" pitchFamily="50" charset="0"/>
                <a:ea typeface="Calibri Light" charset="0"/>
                <a:cs typeface="Calibri Light" charset="0"/>
              </a:rPr>
              <a:t>politics, religion or potentially divisive topics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rgbClr val="FF0000"/>
              </a:solidFill>
              <a:effectLst/>
              <a:uLnTx/>
              <a:uFillTx/>
              <a:latin typeface="Volte" panose="00000500000000000000" pitchFamily="50" charset="0"/>
              <a:ea typeface="Calibri Light" charset="0"/>
              <a:cs typeface="Calibri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a:ln>
                  <a:noFill/>
                </a:ln>
                <a:solidFill>
                  <a:srgbClr val="FF0000"/>
                </a:solidFill>
                <a:effectLst/>
                <a:uLnTx/>
                <a:uFillTx/>
                <a:latin typeface="Volte" panose="00000500000000000000" pitchFamily="50" charset="0"/>
                <a:ea typeface="Calibri Light" charset="0"/>
                <a:cs typeface="Calibri Light" charset="0"/>
              </a:rPr>
              <a:t>Use</a:t>
            </a:r>
            <a:r>
              <a:rPr kumimoji="0" lang="en-US" b="0" i="0" u="none" strike="noStrike" kern="1200" cap="none" spc="0" normalizeH="0" baseline="0" noProof="0" dirty="0">
                <a:ln>
                  <a:noFill/>
                </a:ln>
                <a:solidFill>
                  <a:srgbClr val="FF0000"/>
                </a:solidFill>
                <a:effectLst/>
                <a:uLnTx/>
                <a:uFillTx/>
                <a:latin typeface="Volte" panose="00000500000000000000" pitchFamily="50" charset="0"/>
                <a:ea typeface="Calibri Light" charset="0"/>
                <a:cs typeface="Calibri Light" charset="0"/>
              </a:rPr>
              <a:t> LinkedIn as a dating site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rgbClr val="FF0000"/>
              </a:solidFill>
              <a:effectLst/>
              <a:uLnTx/>
              <a:uFillTx/>
              <a:latin typeface="Volte" panose="00000500000000000000" pitchFamily="50" charset="0"/>
              <a:ea typeface="Calibri Light" charset="0"/>
              <a:cs typeface="Calibri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a:ln>
                  <a:noFill/>
                </a:ln>
                <a:solidFill>
                  <a:srgbClr val="FF0000"/>
                </a:solidFill>
                <a:effectLst/>
                <a:uLnTx/>
                <a:uFillTx/>
                <a:latin typeface="Volte" panose="00000500000000000000" pitchFamily="50" charset="0"/>
                <a:ea typeface="Calibri Light" charset="0"/>
                <a:cs typeface="Calibri Light" charset="0"/>
              </a:rPr>
              <a:t>Use</a:t>
            </a:r>
            <a:r>
              <a:rPr kumimoji="0" lang="en-US" b="0" i="0" u="none" strike="noStrike" kern="1200" cap="none" spc="0" normalizeH="0" baseline="0" noProof="0" dirty="0">
                <a:ln>
                  <a:noFill/>
                </a:ln>
                <a:solidFill>
                  <a:srgbClr val="FF0000"/>
                </a:solidFill>
                <a:effectLst/>
                <a:uLnTx/>
                <a:uFillTx/>
                <a:latin typeface="Volte" panose="00000500000000000000" pitchFamily="50" charset="0"/>
                <a:ea typeface="Calibri Light" charset="0"/>
                <a:cs typeface="Calibri Light" charset="0"/>
              </a:rPr>
              <a:t> LinkedIn like Facebook – this is your professional network, not personal </a:t>
            </a:r>
          </a:p>
        </p:txBody>
      </p:sp>
      <p:cxnSp>
        <p:nvCxnSpPr>
          <p:cNvPr id="10" name="Straight Connector 9"/>
          <p:cNvCxnSpPr/>
          <p:nvPr/>
        </p:nvCxnSpPr>
        <p:spPr>
          <a:xfrm>
            <a:off x="714396" y="1225541"/>
            <a:ext cx="10771588" cy="0"/>
          </a:xfrm>
          <a:prstGeom prst="line">
            <a:avLst/>
          </a:prstGeom>
          <a:ln>
            <a:solidFill>
              <a:srgbClr val="59595C"/>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0" y="1273270"/>
            <a:ext cx="536757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931E"/>
                </a:solidFill>
                <a:effectLst/>
                <a:uLnTx/>
                <a:uFillTx/>
                <a:latin typeface="Arial Black" charset="0"/>
                <a:ea typeface="Arial Black" charset="0"/>
                <a:cs typeface="Arial Black" charset="0"/>
              </a:rPr>
              <a:t>DOs</a:t>
            </a:r>
          </a:p>
        </p:txBody>
      </p:sp>
      <p:sp>
        <p:nvSpPr>
          <p:cNvPr id="11" name="TextBox 10"/>
          <p:cNvSpPr txBox="1"/>
          <p:nvPr/>
        </p:nvSpPr>
        <p:spPr>
          <a:xfrm>
            <a:off x="6384960" y="1115596"/>
            <a:ext cx="536758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Black" charset="0"/>
                <a:ea typeface="Arial Black" charset="0"/>
                <a:cs typeface="Arial Black" charset="0"/>
              </a:rPr>
              <a:t>DON’Ts</a:t>
            </a:r>
          </a:p>
        </p:txBody>
      </p:sp>
      <p:pic>
        <p:nvPicPr>
          <p:cNvPr id="15" name="Picture 14">
            <a:extLst>
              <a:ext uri="{FF2B5EF4-FFF2-40B4-BE49-F238E27FC236}">
                <a16:creationId xmlns:a16="http://schemas.microsoft.com/office/drawing/2014/main" id="{429CDAD6-199E-43EA-B07F-9986D5784921}"/>
              </a:ext>
            </a:extLst>
          </p:cNvPr>
          <p:cNvPicPr>
            <a:picLocks noChangeAspect="1"/>
          </p:cNvPicPr>
          <p:nvPr/>
        </p:nvPicPr>
        <p:blipFill>
          <a:blip r:embed="rId3"/>
          <a:stretch>
            <a:fillRect/>
          </a:stretch>
        </p:blipFill>
        <p:spPr>
          <a:xfrm>
            <a:off x="714396" y="565412"/>
            <a:ext cx="1625681" cy="406420"/>
          </a:xfrm>
          <a:prstGeom prst="rect">
            <a:avLst/>
          </a:prstGeom>
        </p:spPr>
      </p:pic>
      <p:pic>
        <p:nvPicPr>
          <p:cNvPr id="16" name="Picture 15"/>
          <p:cNvPicPr>
            <a:picLocks noChangeAspect="1"/>
          </p:cNvPicPr>
          <p:nvPr/>
        </p:nvPicPr>
        <p:blipFill>
          <a:blip r:embed="rId4">
            <a:alphaModFix amt="80000"/>
            <a:extLst>
              <a:ext uri="{28A0092B-C50C-407E-A947-70E740481C1C}">
                <a14:useLocalDpi xmlns:a14="http://schemas.microsoft.com/office/drawing/2010/main" val="0"/>
              </a:ext>
            </a:extLst>
          </a:blip>
          <a:stretch>
            <a:fillRect/>
          </a:stretch>
        </p:blipFill>
        <p:spPr>
          <a:xfrm>
            <a:off x="675563" y="1385837"/>
            <a:ext cx="608819" cy="832052"/>
          </a:xfrm>
          <a:prstGeom prst="rect">
            <a:avLst/>
          </a:prstGeom>
        </p:spPr>
      </p:pic>
      <p:pic>
        <p:nvPicPr>
          <p:cNvPr id="17" name="Picture 16"/>
          <p:cNvPicPr>
            <a:picLocks noChangeAspect="1"/>
          </p:cNvPicPr>
          <p:nvPr/>
        </p:nvPicPr>
        <p:blipFill>
          <a:blip r:embed="rId4">
            <a:alphaModFix amt="80000"/>
            <a:extLst>
              <a:ext uri="{28A0092B-C50C-407E-A947-70E740481C1C}">
                <a14:useLocalDpi xmlns:a14="http://schemas.microsoft.com/office/drawing/2010/main" val="0"/>
              </a:ext>
            </a:extLst>
          </a:blip>
          <a:stretch>
            <a:fillRect/>
          </a:stretch>
        </p:blipFill>
        <p:spPr>
          <a:xfrm rot="10800000">
            <a:off x="6333964" y="1349758"/>
            <a:ext cx="608819" cy="832052"/>
          </a:xfrm>
          <a:prstGeom prst="rect">
            <a:avLst/>
          </a:prstGeom>
          <a:noFill/>
        </p:spPr>
      </p:pic>
      <p:sp>
        <p:nvSpPr>
          <p:cNvPr id="18" name="Rectangle 17"/>
          <p:cNvSpPr/>
          <p:nvPr/>
        </p:nvSpPr>
        <p:spPr>
          <a:xfrm>
            <a:off x="-1" y="-7654"/>
            <a:ext cx="12192001" cy="269187"/>
          </a:xfrm>
          <a:prstGeom prst="rect">
            <a:avLst/>
          </a:prstGeom>
          <a:solidFill>
            <a:srgbClr val="FF931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3" name="Picture 12" descr="A picture containing game&#10;&#10;Description automatically generated">
            <a:extLst>
              <a:ext uri="{FF2B5EF4-FFF2-40B4-BE49-F238E27FC236}">
                <a16:creationId xmlns:a16="http://schemas.microsoft.com/office/drawing/2014/main" id="{354A2CBA-C2ED-4FC1-B341-AF0C94263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056206"/>
            <a:ext cx="1351129" cy="806924"/>
          </a:xfrm>
          <a:prstGeom prst="rect">
            <a:avLst/>
          </a:prstGeom>
        </p:spPr>
      </p:pic>
      <p:sp>
        <p:nvSpPr>
          <p:cNvPr id="4" name="Title 3">
            <a:extLst>
              <a:ext uri="{FF2B5EF4-FFF2-40B4-BE49-F238E27FC236}">
                <a16:creationId xmlns:a16="http://schemas.microsoft.com/office/drawing/2014/main" id="{7CAD110F-7DE0-42C2-BC3C-45A18C76CC35}"/>
              </a:ext>
            </a:extLst>
          </p:cNvPr>
          <p:cNvSpPr>
            <a:spLocks noGrp="1"/>
          </p:cNvSpPr>
          <p:nvPr>
            <p:ph type="title"/>
          </p:nvPr>
        </p:nvSpPr>
        <p:spPr>
          <a:xfrm>
            <a:off x="685801" y="753534"/>
            <a:ext cx="2852530" cy="323985"/>
          </a:xfrm>
        </p:spPr>
        <p:txBody>
          <a:bodyPr>
            <a:normAutofit fontScale="90000"/>
          </a:bodyPr>
          <a:lstStyle/>
          <a:p>
            <a:r>
              <a:rPr lang="en-US" dirty="0"/>
              <a:t>tips</a:t>
            </a:r>
            <a:endParaRPr lang="en-CA" dirty="0"/>
          </a:p>
        </p:txBody>
      </p:sp>
    </p:spTree>
    <p:extLst>
      <p:ext uri="{BB962C8B-B14F-4D97-AF65-F5344CB8AC3E}">
        <p14:creationId xmlns:p14="http://schemas.microsoft.com/office/powerpoint/2010/main" val="26540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F5C66E4-561E-4EB3-9854-86FEDDCCDBDD}"/>
              </a:ext>
            </a:extLst>
          </p:cNvPr>
          <p:cNvSpPr txBox="1">
            <a:spLocks/>
          </p:cNvSpPr>
          <p:nvPr/>
        </p:nvSpPr>
        <p:spPr>
          <a:xfrm>
            <a:off x="914400" y="566895"/>
            <a:ext cx="10515600" cy="5106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kern="1200">
                <a:solidFill>
                  <a:srgbClr val="004E7E"/>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CA" sz="54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9" name="Title 1"/>
          <p:cNvSpPr>
            <a:spLocks noGrp="1"/>
          </p:cNvSpPr>
          <p:nvPr>
            <p:ph type="title"/>
          </p:nvPr>
        </p:nvSpPr>
        <p:spPr>
          <a:xfrm>
            <a:off x="714396" y="715608"/>
            <a:ext cx="10348598" cy="310303"/>
          </a:xfrm>
        </p:spPr>
        <p:txBody>
          <a:bodyPr>
            <a:noAutofit/>
          </a:bodyPr>
          <a:lstStyle/>
          <a:p>
            <a:br>
              <a:rPr lang="en-CA" sz="2400" b="0" dirty="0">
                <a:solidFill>
                  <a:schemeClr val="bg1"/>
                </a:solidFill>
                <a:latin typeface="Calibri Light" charset="0"/>
                <a:ea typeface="Calibri Light" charset="0"/>
                <a:cs typeface="Calibri Light" charset="0"/>
              </a:rPr>
            </a:br>
            <a:r>
              <a:rPr lang="sk-SK" sz="2400" b="0" dirty="0"/>
              <a:t> </a:t>
            </a:r>
            <a:br>
              <a:rPr lang="en-CA" sz="2400" b="0" dirty="0">
                <a:solidFill>
                  <a:schemeClr val="bg1"/>
                </a:solidFill>
                <a:latin typeface="Calibri Light" charset="0"/>
                <a:ea typeface="Calibri Light" charset="0"/>
                <a:cs typeface="Calibri Light" charset="0"/>
              </a:rPr>
            </a:br>
            <a:r>
              <a:rPr lang="sk-SK" sz="2800" b="0" dirty="0">
                <a:latin typeface="Calibri Light" charset="0"/>
                <a:ea typeface="Calibri Light" charset="0"/>
                <a:cs typeface="Calibri Light" charset="0"/>
              </a:rPr>
              <a:t>LINKEDIN T </a:t>
            </a:r>
            <a:r>
              <a:rPr lang="sk-SK" sz="2800" b="0" dirty="0">
                <a:solidFill>
                  <a:srgbClr val="59595C"/>
                </a:solidFill>
                <a:latin typeface="Volte Medium" panose="00000600000000000000" pitchFamily="50" charset="0"/>
                <a:ea typeface="Calibri Light" charset="0"/>
                <a:cs typeface="Calibri Light" charset="0"/>
              </a:rPr>
              <a:t> </a:t>
            </a:r>
            <a:r>
              <a:rPr lang="sk-SK" sz="3600" dirty="0">
                <a:solidFill>
                  <a:srgbClr val="59595C"/>
                </a:solidFill>
                <a:latin typeface="Volte Medium" panose="00000600000000000000" pitchFamily="50" charset="0"/>
                <a:ea typeface="Calibri" charset="0"/>
                <a:cs typeface="Calibri" charset="0"/>
              </a:rPr>
              <a:t>TIPS</a:t>
            </a:r>
            <a:r>
              <a:rPr lang="sk-SK" sz="3600" b="0" dirty="0">
                <a:solidFill>
                  <a:srgbClr val="59595C"/>
                </a:solidFill>
                <a:latin typeface="Volte Medium" panose="00000600000000000000" pitchFamily="50" charset="0"/>
                <a:ea typeface="Calibri Light" charset="0"/>
                <a:cs typeface="Calibri Light" charset="0"/>
              </a:rPr>
              <a:t> </a:t>
            </a:r>
            <a:endParaRPr lang="en-US" sz="3600" b="0" dirty="0">
              <a:solidFill>
                <a:srgbClr val="59595C"/>
              </a:solidFill>
              <a:latin typeface="Volte Medium" panose="00000600000000000000" pitchFamily="50" charset="0"/>
              <a:ea typeface="Calibri Light" charset="0"/>
              <a:cs typeface="Calibri Light" charset="0"/>
            </a:endParaRPr>
          </a:p>
        </p:txBody>
      </p:sp>
      <p:cxnSp>
        <p:nvCxnSpPr>
          <p:cNvPr id="10" name="Straight Connector 9"/>
          <p:cNvCxnSpPr/>
          <p:nvPr/>
        </p:nvCxnSpPr>
        <p:spPr>
          <a:xfrm>
            <a:off x="714396" y="1225541"/>
            <a:ext cx="10771588" cy="0"/>
          </a:xfrm>
          <a:prstGeom prst="line">
            <a:avLst/>
          </a:prstGeom>
          <a:ln>
            <a:solidFill>
              <a:srgbClr val="59595C"/>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29CDAD6-199E-43EA-B07F-9986D5784921}"/>
              </a:ext>
            </a:extLst>
          </p:cNvPr>
          <p:cNvPicPr>
            <a:picLocks noChangeAspect="1"/>
          </p:cNvPicPr>
          <p:nvPr/>
        </p:nvPicPr>
        <p:blipFill>
          <a:blip r:embed="rId3"/>
          <a:stretch>
            <a:fillRect/>
          </a:stretch>
        </p:blipFill>
        <p:spPr>
          <a:xfrm>
            <a:off x="714396" y="565412"/>
            <a:ext cx="1625681" cy="406420"/>
          </a:xfrm>
          <a:prstGeom prst="rect">
            <a:avLst/>
          </a:prstGeom>
        </p:spPr>
      </p:pic>
      <p:sp>
        <p:nvSpPr>
          <p:cNvPr id="18" name="Rectangle 17"/>
          <p:cNvSpPr/>
          <p:nvPr/>
        </p:nvSpPr>
        <p:spPr>
          <a:xfrm>
            <a:off x="-1" y="-7654"/>
            <a:ext cx="12192001" cy="269187"/>
          </a:xfrm>
          <a:prstGeom prst="rect">
            <a:avLst/>
          </a:prstGeom>
          <a:solidFill>
            <a:srgbClr val="FF931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Rectangle 2">
            <a:extLst>
              <a:ext uri="{FF2B5EF4-FFF2-40B4-BE49-F238E27FC236}">
                <a16:creationId xmlns:a16="http://schemas.microsoft.com/office/drawing/2014/main" id="{6162BF52-4CC5-4622-AD91-83F660875FAA}"/>
              </a:ext>
            </a:extLst>
          </p:cNvPr>
          <p:cNvSpPr/>
          <p:nvPr/>
        </p:nvSpPr>
        <p:spPr>
          <a:xfrm>
            <a:off x="3893715" y="445456"/>
            <a:ext cx="5615640" cy="923330"/>
          </a:xfrm>
          <a:prstGeom prst="rect">
            <a:avLst/>
          </a:prstGeom>
        </p:spPr>
        <p:txBody>
          <a:bodyPr wrap="none">
            <a:spAutoFit/>
          </a:bodyPr>
          <a:lstStyle/>
          <a:p>
            <a:r>
              <a:rPr lang="en-CA" sz="5400" dirty="0">
                <a:solidFill>
                  <a:srgbClr val="FF931E"/>
                </a:solidFill>
                <a:latin typeface="Jenkins v2.0" panose="00000400000000000000" pitchFamily="2" charset="0"/>
                <a:ea typeface="Calibri Light" charset="0"/>
                <a:cs typeface="Calibri Light" charset="0"/>
              </a:rPr>
              <a:t>PROFESSIONAL HEADSHOT</a:t>
            </a:r>
            <a:endParaRPr lang="en-US" sz="5400" dirty="0">
              <a:solidFill>
                <a:srgbClr val="FF931E"/>
              </a:solidFill>
              <a:latin typeface="Jenkins v2.0" panose="00000400000000000000" pitchFamily="2" charset="0"/>
            </a:endParaRPr>
          </a:p>
        </p:txBody>
      </p:sp>
      <p:pic>
        <p:nvPicPr>
          <p:cNvPr id="14" name="Picture 13">
            <a:extLst>
              <a:ext uri="{FF2B5EF4-FFF2-40B4-BE49-F238E27FC236}">
                <a16:creationId xmlns:a16="http://schemas.microsoft.com/office/drawing/2014/main" id="{ACBCA15A-1CD5-4148-B511-EE96D9AD2D3E}"/>
              </a:ext>
            </a:extLst>
          </p:cNvPr>
          <p:cNvPicPr>
            <a:picLocks noChangeAspect="1"/>
          </p:cNvPicPr>
          <p:nvPr/>
        </p:nvPicPr>
        <p:blipFill rotWithShape="1">
          <a:blip r:embed="rId4"/>
          <a:srcRect r="27837" b="18182"/>
          <a:stretch/>
        </p:blipFill>
        <p:spPr>
          <a:xfrm>
            <a:off x="714396" y="1425172"/>
            <a:ext cx="4625841" cy="2540592"/>
          </a:xfrm>
          <a:prstGeom prst="rect">
            <a:avLst/>
          </a:prstGeom>
          <a:ln w="76200">
            <a:solidFill>
              <a:schemeClr val="tx1"/>
            </a:solidFill>
          </a:ln>
        </p:spPr>
      </p:pic>
      <p:pic>
        <p:nvPicPr>
          <p:cNvPr id="19" name="Picture 18">
            <a:extLst>
              <a:ext uri="{FF2B5EF4-FFF2-40B4-BE49-F238E27FC236}">
                <a16:creationId xmlns:a16="http://schemas.microsoft.com/office/drawing/2014/main" id="{BDB89431-1CFD-4AF4-AEA0-F2AED905E1AE}"/>
              </a:ext>
            </a:extLst>
          </p:cNvPr>
          <p:cNvPicPr>
            <a:picLocks noChangeAspect="1"/>
          </p:cNvPicPr>
          <p:nvPr/>
        </p:nvPicPr>
        <p:blipFill rotWithShape="1">
          <a:blip r:embed="rId5"/>
          <a:srcRect r="21411"/>
          <a:stretch/>
        </p:blipFill>
        <p:spPr>
          <a:xfrm>
            <a:off x="6032203" y="1425172"/>
            <a:ext cx="5453781" cy="2540592"/>
          </a:xfrm>
          <a:prstGeom prst="rect">
            <a:avLst/>
          </a:prstGeom>
          <a:ln w="76200">
            <a:solidFill>
              <a:schemeClr val="tx1"/>
            </a:solidFill>
          </a:ln>
        </p:spPr>
      </p:pic>
      <p:pic>
        <p:nvPicPr>
          <p:cNvPr id="20" name="Picture 19">
            <a:extLst>
              <a:ext uri="{FF2B5EF4-FFF2-40B4-BE49-F238E27FC236}">
                <a16:creationId xmlns:a16="http://schemas.microsoft.com/office/drawing/2014/main" id="{0F42F97D-283F-46CC-A64B-54120E5D3F88}"/>
              </a:ext>
            </a:extLst>
          </p:cNvPr>
          <p:cNvPicPr>
            <a:picLocks noChangeAspect="1"/>
          </p:cNvPicPr>
          <p:nvPr/>
        </p:nvPicPr>
        <p:blipFill>
          <a:blip r:embed="rId6"/>
          <a:stretch>
            <a:fillRect/>
          </a:stretch>
        </p:blipFill>
        <p:spPr>
          <a:xfrm>
            <a:off x="3144522" y="4279115"/>
            <a:ext cx="5028798" cy="2133429"/>
          </a:xfrm>
          <a:prstGeom prst="rect">
            <a:avLst/>
          </a:prstGeom>
          <a:ln w="76200">
            <a:solidFill>
              <a:schemeClr val="tx1"/>
            </a:solidFill>
          </a:ln>
        </p:spPr>
      </p:pic>
      <p:pic>
        <p:nvPicPr>
          <p:cNvPr id="11" name="Picture 10" descr="A picture containing game&#10;&#10;Description automatically generated">
            <a:extLst>
              <a:ext uri="{FF2B5EF4-FFF2-40B4-BE49-F238E27FC236}">
                <a16:creationId xmlns:a16="http://schemas.microsoft.com/office/drawing/2014/main" id="{44F34B11-2E5A-4954-944A-AC0D870647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056206"/>
            <a:ext cx="1351129" cy="806924"/>
          </a:xfrm>
          <a:prstGeom prst="rect">
            <a:avLst/>
          </a:prstGeom>
        </p:spPr>
      </p:pic>
      <p:pic>
        <p:nvPicPr>
          <p:cNvPr id="12" name="Content Placeholder 5">
            <a:extLst>
              <a:ext uri="{FF2B5EF4-FFF2-40B4-BE49-F238E27FC236}">
                <a16:creationId xmlns:a16="http://schemas.microsoft.com/office/drawing/2014/main" id="{80AA9DC4-3760-6A4D-BEE3-44461CCE61A9}"/>
              </a:ext>
            </a:extLst>
          </p:cNvPr>
          <p:cNvPicPr>
            <a:picLocks noChangeAspect="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105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0"/>
            <a:ext cx="12261273" cy="6896966"/>
          </a:xfrm>
        </p:spPr>
      </p:pic>
    </p:spTree>
    <p:extLst>
      <p:ext uri="{BB962C8B-B14F-4D97-AF65-F5344CB8AC3E}">
        <p14:creationId xmlns:p14="http://schemas.microsoft.com/office/powerpoint/2010/main" val="20990641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4400" dirty="0">
                <a:solidFill>
                  <a:srgbClr val="FF931E"/>
                </a:solidFill>
                <a:latin typeface="+mn-lt"/>
                <a:ea typeface="Calibri Light" charset="0"/>
                <a:cs typeface="Calibri Light" charset="0"/>
              </a:rPr>
              <a:t>IN-PERSON NETWORKING EVENTS</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714396" y="2812355"/>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59595C"/>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FF931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25EEA23B-0E7E-4C01-AB03-64173A93FD59}"/>
              </a:ext>
            </a:extLst>
          </p:cNvPr>
          <p:cNvSpPr/>
          <p:nvPr/>
        </p:nvSpPr>
        <p:spPr>
          <a:xfrm>
            <a:off x="714396" y="1480386"/>
            <a:ext cx="9641306" cy="2677656"/>
          </a:xfrm>
          <a:prstGeom prst="rect">
            <a:avLst/>
          </a:prstGeom>
        </p:spPr>
        <p:txBody>
          <a:bodyPr wrap="square">
            <a:spAutoFit/>
          </a:bodyPr>
          <a:lstStyle/>
          <a:p>
            <a:pPr lvl="2"/>
            <a:r>
              <a:rPr lang="en-US" sz="2400" dirty="0">
                <a:solidFill>
                  <a:srgbClr val="59595C"/>
                </a:solidFill>
                <a:latin typeface="Volte" panose="00000500000000000000" pitchFamily="50" charset="0"/>
              </a:rPr>
              <a:t>In-Person networking is by far the most effective.  Whether it involves meeting for a coffee or attending a networking event, making a personal connection is critical to networking effectively.</a:t>
            </a:r>
          </a:p>
          <a:p>
            <a:pPr lvl="2"/>
            <a:endParaRPr lang="en-US" sz="2400" dirty="0">
              <a:solidFill>
                <a:srgbClr val="59595C"/>
              </a:solidFill>
              <a:latin typeface="Volte" panose="00000500000000000000" pitchFamily="50" charset="0"/>
            </a:endParaRPr>
          </a:p>
          <a:p>
            <a:pPr lvl="2"/>
            <a:r>
              <a:rPr lang="en-US" sz="2400" b="1" dirty="0">
                <a:solidFill>
                  <a:srgbClr val="59595C"/>
                </a:solidFill>
                <a:latin typeface="Volte" panose="00000500000000000000" pitchFamily="50" charset="0"/>
              </a:rPr>
              <a:t>How can you identify potential networking events of interest?</a:t>
            </a:r>
            <a:endParaRPr lang="en-CA" sz="2400" b="1" dirty="0">
              <a:solidFill>
                <a:srgbClr val="59595C"/>
              </a:solidFill>
              <a:latin typeface="Volte" panose="00000500000000000000" pitchFamily="50" charset="0"/>
            </a:endParaRPr>
          </a:p>
        </p:txBody>
      </p:sp>
      <p:pic>
        <p:nvPicPr>
          <p:cNvPr id="25" name="Picture 24">
            <a:extLst>
              <a:ext uri="{FF2B5EF4-FFF2-40B4-BE49-F238E27FC236}">
                <a16:creationId xmlns:a16="http://schemas.microsoft.com/office/drawing/2014/main" id="{ACD9B7E7-F39D-463F-85DA-65923370C932}"/>
              </a:ext>
            </a:extLst>
          </p:cNvPr>
          <p:cNvPicPr>
            <a:picLocks noChangeAspect="1"/>
          </p:cNvPicPr>
          <p:nvPr/>
        </p:nvPicPr>
        <p:blipFill rotWithShape="1">
          <a:blip r:embed="rId3"/>
          <a:srcRect l="41696" t="16254" r="18210" b="12774"/>
          <a:stretch/>
        </p:blipFill>
        <p:spPr>
          <a:xfrm>
            <a:off x="1131377" y="4355024"/>
            <a:ext cx="2881065" cy="1676176"/>
          </a:xfrm>
          <a:prstGeom prst="rect">
            <a:avLst/>
          </a:prstGeom>
          <a:solidFill>
            <a:srgbClr val="FF931E"/>
          </a:solidFill>
          <a:ln w="76200">
            <a:solidFill>
              <a:srgbClr val="FF931E"/>
            </a:solidFill>
          </a:ln>
        </p:spPr>
      </p:pic>
      <p:pic>
        <p:nvPicPr>
          <p:cNvPr id="26" name="Picture 25">
            <a:extLst>
              <a:ext uri="{FF2B5EF4-FFF2-40B4-BE49-F238E27FC236}">
                <a16:creationId xmlns:a16="http://schemas.microsoft.com/office/drawing/2014/main" id="{CF797BBB-CC6B-45B2-82A6-48E377546B3D}"/>
              </a:ext>
            </a:extLst>
          </p:cNvPr>
          <p:cNvPicPr>
            <a:picLocks noChangeAspect="1"/>
          </p:cNvPicPr>
          <p:nvPr/>
        </p:nvPicPr>
        <p:blipFill rotWithShape="1">
          <a:blip r:embed="rId4"/>
          <a:srcRect l="56641" t="12483" r="13582" b="10236"/>
          <a:stretch/>
        </p:blipFill>
        <p:spPr>
          <a:xfrm>
            <a:off x="4767246" y="4355022"/>
            <a:ext cx="2585485" cy="1676177"/>
          </a:xfrm>
          <a:prstGeom prst="rect">
            <a:avLst/>
          </a:prstGeom>
          <a:ln w="76200">
            <a:solidFill>
              <a:srgbClr val="FF931E"/>
            </a:solidFill>
          </a:ln>
        </p:spPr>
      </p:pic>
      <p:pic>
        <p:nvPicPr>
          <p:cNvPr id="27" name="Picture 26">
            <a:extLst>
              <a:ext uri="{FF2B5EF4-FFF2-40B4-BE49-F238E27FC236}">
                <a16:creationId xmlns:a16="http://schemas.microsoft.com/office/drawing/2014/main" id="{32CBE35B-40E3-4595-BDFE-22B6BD8CA777}"/>
              </a:ext>
            </a:extLst>
          </p:cNvPr>
          <p:cNvPicPr>
            <a:picLocks noChangeAspect="1"/>
          </p:cNvPicPr>
          <p:nvPr/>
        </p:nvPicPr>
        <p:blipFill rotWithShape="1">
          <a:blip r:embed="rId5"/>
          <a:srcRect l="52164" t="12484" r="11231" b="10236"/>
          <a:stretch/>
        </p:blipFill>
        <p:spPr>
          <a:xfrm>
            <a:off x="8305428" y="4355024"/>
            <a:ext cx="2585485" cy="1676176"/>
          </a:xfrm>
          <a:prstGeom prst="rect">
            <a:avLst/>
          </a:prstGeom>
          <a:ln w="76200">
            <a:solidFill>
              <a:srgbClr val="FF931E"/>
            </a:solidFill>
          </a:ln>
        </p:spPr>
      </p:pic>
      <p:pic>
        <p:nvPicPr>
          <p:cNvPr id="18" name="Picture 17" descr="A picture containing game&#10;&#10;Description automatically generated">
            <a:extLst>
              <a:ext uri="{FF2B5EF4-FFF2-40B4-BE49-F238E27FC236}">
                <a16:creationId xmlns:a16="http://schemas.microsoft.com/office/drawing/2014/main" id="{3BDB21E2-997A-42A5-BB8F-844634A157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6056206"/>
            <a:ext cx="1351129" cy="806924"/>
          </a:xfrm>
          <a:prstGeom prst="rect">
            <a:avLst/>
          </a:prstGeom>
        </p:spPr>
      </p:pic>
    </p:spTree>
    <p:extLst>
      <p:ext uri="{BB962C8B-B14F-4D97-AF65-F5344CB8AC3E}">
        <p14:creationId xmlns:p14="http://schemas.microsoft.com/office/powerpoint/2010/main" val="348148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 r="-99" b="14904"/>
          <a:stretch/>
        </p:blipFill>
        <p:spPr>
          <a:xfrm>
            <a:off x="0" y="9000"/>
            <a:ext cx="12198220" cy="6849000"/>
          </a:xfrm>
          <a:prstGeom prst="rect">
            <a:avLst/>
          </a:prstGeom>
        </p:spPr>
      </p:pic>
      <p:sp>
        <p:nvSpPr>
          <p:cNvPr id="8" name="Rectangle 7"/>
          <p:cNvSpPr/>
          <p:nvPr/>
        </p:nvSpPr>
        <p:spPr>
          <a:xfrm>
            <a:off x="-21808" y="-18000"/>
            <a:ext cx="12191999" cy="6876000"/>
          </a:xfrm>
          <a:prstGeom prst="rect">
            <a:avLst/>
          </a:prstGeom>
          <a:solidFill>
            <a:srgbClr val="59595C">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037DF48C-2D9A-42EF-8B3C-517AA4E2D473}"/>
              </a:ext>
            </a:extLst>
          </p:cNvPr>
          <p:cNvSpPr/>
          <p:nvPr/>
        </p:nvSpPr>
        <p:spPr>
          <a:xfrm>
            <a:off x="-310566" y="3087108"/>
            <a:ext cx="12191999" cy="1323439"/>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931E"/>
                </a:solidFill>
                <a:effectLst/>
                <a:uLnTx/>
                <a:uFillTx/>
                <a:latin typeface="Volte Medium" panose="00000600000000000000" pitchFamily="50" charset="0"/>
                <a:ea typeface="Arial Black" charset="0"/>
                <a:cs typeface="Arial Black" charset="0"/>
              </a:rPr>
              <a:t>Before The Event</a:t>
            </a:r>
            <a:endParaRPr kumimoji="0" lang="en-US" sz="4000" b="0" i="0" u="none" strike="noStrike" kern="1200" cap="none" spc="0" normalizeH="0" baseline="0" noProof="0" dirty="0">
              <a:ln>
                <a:noFill/>
              </a:ln>
              <a:solidFill>
                <a:srgbClr val="FF931E"/>
              </a:solidFill>
              <a:effectLst/>
              <a:uLnTx/>
              <a:uFillTx/>
              <a:latin typeface="Volte Medium" panose="00000600000000000000" pitchFamily="50" charset="0"/>
              <a:ea typeface="Calibri Light" charset="0"/>
              <a:cs typeface="Calibri Light" charset="0"/>
            </a:endParaRPr>
          </a:p>
          <a:p>
            <a:pPr marL="914400" marR="0" lvl="2"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Title 1"/>
          <p:cNvSpPr>
            <a:spLocks noGrp="1"/>
          </p:cNvSpPr>
          <p:nvPr>
            <p:ph type="title"/>
          </p:nvPr>
        </p:nvSpPr>
        <p:spPr>
          <a:xfrm>
            <a:off x="714396" y="759994"/>
            <a:ext cx="10348598" cy="310303"/>
          </a:xfrm>
        </p:spPr>
        <p:txBody>
          <a:bodyPr>
            <a:noAutofit/>
          </a:bodyPr>
          <a:lstStyle/>
          <a:p>
            <a:r>
              <a:rPr lang="en-CA" sz="4400" dirty="0">
                <a:solidFill>
                  <a:srgbClr val="FF931E"/>
                </a:solidFill>
                <a:latin typeface="+mn-lt"/>
                <a:ea typeface="Calibri Light" charset="0"/>
                <a:cs typeface="Calibri Light" charset="0"/>
              </a:rPr>
              <a:t>IN-PERSON NETWORKING</a:t>
            </a:r>
            <a:br>
              <a:rPr lang="en-CA" sz="2400" b="0" dirty="0">
                <a:solidFill>
                  <a:schemeClr val="bg1"/>
                </a:solidFill>
                <a:latin typeface="Calibri Light" charset="0"/>
                <a:ea typeface="Calibri Light" charset="0"/>
                <a:cs typeface="Calibri Light" charset="0"/>
              </a:rPr>
            </a:br>
            <a:r>
              <a:rPr lang="sk-SK" sz="2400" b="0" dirty="0"/>
              <a:t> </a:t>
            </a:r>
            <a:br>
              <a:rPr lang="en-CA" sz="2400" b="0" dirty="0">
                <a:solidFill>
                  <a:schemeClr val="bg1"/>
                </a:solidFill>
                <a:latin typeface="Calibri Light" charset="0"/>
                <a:ea typeface="Calibri Light" charset="0"/>
                <a:cs typeface="Calibri Light" charset="0"/>
              </a:rPr>
            </a:br>
            <a:r>
              <a:rPr lang="sk-SK" sz="2400" b="0" dirty="0"/>
              <a:t> </a:t>
            </a:r>
            <a:r>
              <a:rPr lang="sk-SK" sz="2400" b="0" dirty="0">
                <a:solidFill>
                  <a:schemeClr val="bg1"/>
                </a:solidFill>
                <a:latin typeface="Calibri Light" charset="0"/>
                <a:ea typeface="Calibri Light" charset="0"/>
                <a:cs typeface="Calibri Light" charset="0"/>
              </a:rPr>
              <a:t> </a:t>
            </a:r>
            <a:endParaRPr lang="en-US" sz="2400" b="0" dirty="0">
              <a:solidFill>
                <a:schemeClr val="bg1"/>
              </a:solidFill>
              <a:latin typeface="Calibri Light" charset="0"/>
              <a:ea typeface="Calibri Light" charset="0"/>
              <a:cs typeface="Calibri Light" charset="0"/>
            </a:endParaRPr>
          </a:p>
        </p:txBody>
      </p:sp>
      <p:cxnSp>
        <p:nvCxnSpPr>
          <p:cNvPr id="15" name="Straight Connector 14"/>
          <p:cNvCxnSpPr/>
          <p:nvPr/>
        </p:nvCxnSpPr>
        <p:spPr>
          <a:xfrm>
            <a:off x="714396" y="1278294"/>
            <a:ext cx="10771588" cy="0"/>
          </a:xfrm>
          <a:prstGeom prst="line">
            <a:avLst/>
          </a:prstGeom>
          <a:ln>
            <a:solidFill>
              <a:srgbClr val="FF93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19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59595C"/>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FF931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5923664" y="3755056"/>
            <a:ext cx="6811732" cy="1154162"/>
          </a:xfrm>
          <a:prstGeom prst="rect">
            <a:avLst/>
          </a:prstGeom>
        </p:spPr>
        <p:txBody>
          <a:bodyPr wrap="square">
            <a:spAutoFit/>
          </a:bodyPr>
          <a:lstStyle/>
          <a:p>
            <a:pPr marL="800100" lvl="1" indent="-342900">
              <a:lnSpc>
                <a:spcPct val="150000"/>
              </a:lnSpc>
              <a:buFont typeface="Wingdings" panose="05000000000000000000" pitchFamily="2" charset="2"/>
              <a:buChar char="§"/>
            </a:pPr>
            <a:endParaRPr lang="en-CA" sz="2400" dirty="0">
              <a:solidFill>
                <a:srgbClr val="FF931E"/>
              </a:solidFill>
              <a:latin typeface="Volte" panose="00000500000000000000" pitchFamily="50" charset="0"/>
            </a:endParaRPr>
          </a:p>
          <a:p>
            <a:pPr lvl="1">
              <a:lnSpc>
                <a:spcPct val="150000"/>
              </a:lnSpc>
            </a:pPr>
            <a:r>
              <a:rPr lang="en-CA" sz="2400" dirty="0">
                <a:solidFill>
                  <a:srgbClr val="FF931E"/>
                </a:solidFill>
                <a:latin typeface="Volte" panose="00000500000000000000" pitchFamily="50" charset="0"/>
              </a:rPr>
              <a:t>Psychology of networking events</a:t>
            </a:r>
          </a:p>
        </p:txBody>
      </p:sp>
      <p:sp>
        <p:nvSpPr>
          <p:cNvPr id="17" name="Title 1">
            <a:extLst>
              <a:ext uri="{FF2B5EF4-FFF2-40B4-BE49-F238E27FC236}">
                <a16:creationId xmlns:a16="http://schemas.microsoft.com/office/drawing/2014/main" id="{E0206EAF-7666-4834-A825-FED7C5ED2C6D}"/>
              </a:ext>
            </a:extLst>
          </p:cNvPr>
          <p:cNvSpPr txBox="1">
            <a:spLocks/>
          </p:cNvSpPr>
          <p:nvPr/>
        </p:nvSpPr>
        <p:spPr>
          <a:xfrm>
            <a:off x="1445863" y="570166"/>
            <a:ext cx="10681968" cy="51063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rgbClr val="004E7E"/>
                </a:solidFill>
                <a:latin typeface="+mj-lt"/>
                <a:ea typeface="+mj-ea"/>
                <a:cs typeface="+mj-cs"/>
              </a:defRPr>
            </a:lvl1pPr>
          </a:lstStyle>
          <a:p>
            <a:r>
              <a:rPr lang="en-CA" sz="3200" b="0" dirty="0">
                <a:solidFill>
                  <a:srgbClr val="FF931E"/>
                </a:solidFill>
                <a:latin typeface="Volte Medium" panose="00000600000000000000" pitchFamily="50" charset="0"/>
              </a:rPr>
              <a:t>“Success is where preparation and opportunity meet.”</a:t>
            </a:r>
          </a:p>
        </p:txBody>
      </p:sp>
      <p:pic>
        <p:nvPicPr>
          <p:cNvPr id="18" name="Picture 17" descr="A picture containing game&#10;&#10;Description automatically generated">
            <a:extLst>
              <a:ext uri="{FF2B5EF4-FFF2-40B4-BE49-F238E27FC236}">
                <a16:creationId xmlns:a16="http://schemas.microsoft.com/office/drawing/2014/main" id="{63105712-1124-4204-A52B-5AA0478C3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056206"/>
            <a:ext cx="1351129" cy="806924"/>
          </a:xfrm>
          <a:prstGeom prst="rect">
            <a:avLst/>
          </a:prstGeom>
        </p:spPr>
      </p:pic>
      <p:sp>
        <p:nvSpPr>
          <p:cNvPr id="5" name="TextBox 4">
            <a:extLst>
              <a:ext uri="{FF2B5EF4-FFF2-40B4-BE49-F238E27FC236}">
                <a16:creationId xmlns:a16="http://schemas.microsoft.com/office/drawing/2014/main" id="{1424C444-CEC8-4866-BBA3-AA841F2DFD98}"/>
              </a:ext>
            </a:extLst>
          </p:cNvPr>
          <p:cNvSpPr txBox="1"/>
          <p:nvPr/>
        </p:nvSpPr>
        <p:spPr>
          <a:xfrm>
            <a:off x="675563" y="1485708"/>
            <a:ext cx="6096000" cy="461665"/>
          </a:xfrm>
          <a:prstGeom prst="rect">
            <a:avLst/>
          </a:prstGeom>
          <a:noFill/>
        </p:spPr>
        <p:txBody>
          <a:bodyPr wrap="square" rtlCol="0">
            <a:spAutoFit/>
          </a:bodyPr>
          <a:lstStyle/>
          <a:p>
            <a:r>
              <a:rPr lang="en-CA" sz="2400" dirty="0">
                <a:solidFill>
                  <a:srgbClr val="FF931E"/>
                </a:solidFill>
                <a:latin typeface="Volte" panose="00000500000000000000" pitchFamily="50" charset="0"/>
              </a:rPr>
              <a:t>Have target list of companies/individual</a:t>
            </a:r>
          </a:p>
        </p:txBody>
      </p:sp>
      <p:sp>
        <p:nvSpPr>
          <p:cNvPr id="9" name="Rectangle 8">
            <a:extLst>
              <a:ext uri="{FF2B5EF4-FFF2-40B4-BE49-F238E27FC236}">
                <a16:creationId xmlns:a16="http://schemas.microsoft.com/office/drawing/2014/main" id="{EEF92585-694B-46A7-BE9F-87887C8147BC}"/>
              </a:ext>
            </a:extLst>
          </p:cNvPr>
          <p:cNvSpPr/>
          <p:nvPr/>
        </p:nvSpPr>
        <p:spPr>
          <a:xfrm>
            <a:off x="4966994" y="1880810"/>
            <a:ext cx="6096000" cy="600164"/>
          </a:xfrm>
          <a:prstGeom prst="rect">
            <a:avLst/>
          </a:prstGeom>
        </p:spPr>
        <p:txBody>
          <a:bodyPr>
            <a:spAutoFit/>
          </a:bodyPr>
          <a:lstStyle/>
          <a:p>
            <a:pPr lvl="1">
              <a:lnSpc>
                <a:spcPct val="150000"/>
              </a:lnSpc>
            </a:pPr>
            <a:r>
              <a:rPr lang="en-CA" sz="2400" dirty="0">
                <a:solidFill>
                  <a:srgbClr val="FF931E"/>
                </a:solidFill>
                <a:latin typeface="Volte" panose="00000500000000000000" pitchFamily="50" charset="0"/>
              </a:rPr>
              <a:t>Set goal for number of people to meet</a:t>
            </a:r>
          </a:p>
        </p:txBody>
      </p:sp>
      <p:sp>
        <p:nvSpPr>
          <p:cNvPr id="10" name="Rectangle 9">
            <a:extLst>
              <a:ext uri="{FF2B5EF4-FFF2-40B4-BE49-F238E27FC236}">
                <a16:creationId xmlns:a16="http://schemas.microsoft.com/office/drawing/2014/main" id="{DFBEEE7F-3066-466D-B4DB-7BCA29644C90}"/>
              </a:ext>
            </a:extLst>
          </p:cNvPr>
          <p:cNvSpPr/>
          <p:nvPr/>
        </p:nvSpPr>
        <p:spPr>
          <a:xfrm>
            <a:off x="260381" y="2597783"/>
            <a:ext cx="9069149" cy="830997"/>
          </a:xfrm>
          <a:prstGeom prst="rect">
            <a:avLst/>
          </a:prstGeom>
        </p:spPr>
        <p:txBody>
          <a:bodyPr wrap="none">
            <a:spAutoFit/>
          </a:bodyPr>
          <a:lstStyle/>
          <a:p>
            <a:r>
              <a:rPr lang="en-CA" sz="2400" dirty="0">
                <a:solidFill>
                  <a:srgbClr val="FF931E"/>
                </a:solidFill>
                <a:latin typeface="Volte" panose="00000500000000000000" pitchFamily="50" charset="0"/>
              </a:rPr>
              <a:t>Prepare list of basic open ended questions (include examples)</a:t>
            </a:r>
          </a:p>
          <a:p>
            <a:r>
              <a:rPr lang="en-CA" sz="2400" dirty="0">
                <a:solidFill>
                  <a:srgbClr val="FF931E"/>
                </a:solidFill>
                <a:latin typeface="Volte" panose="00000500000000000000" pitchFamily="50" charset="0"/>
              </a:rPr>
              <a:t> </a:t>
            </a:r>
          </a:p>
        </p:txBody>
      </p:sp>
      <p:sp>
        <p:nvSpPr>
          <p:cNvPr id="13" name="Rectangle 12">
            <a:extLst>
              <a:ext uri="{FF2B5EF4-FFF2-40B4-BE49-F238E27FC236}">
                <a16:creationId xmlns:a16="http://schemas.microsoft.com/office/drawing/2014/main" id="{72C0197B-EA65-4138-A579-1E2AF822365C}"/>
              </a:ext>
            </a:extLst>
          </p:cNvPr>
          <p:cNvSpPr/>
          <p:nvPr/>
        </p:nvSpPr>
        <p:spPr>
          <a:xfrm>
            <a:off x="1445863" y="3233954"/>
            <a:ext cx="10587111" cy="1154162"/>
          </a:xfrm>
          <a:prstGeom prst="rect">
            <a:avLst/>
          </a:prstGeom>
        </p:spPr>
        <p:txBody>
          <a:bodyPr wrap="square">
            <a:spAutoFit/>
          </a:bodyPr>
          <a:lstStyle/>
          <a:p>
            <a:pPr lvl="1">
              <a:lnSpc>
                <a:spcPct val="150000"/>
              </a:lnSpc>
            </a:pPr>
            <a:r>
              <a:rPr lang="en-CA" sz="2400" dirty="0">
                <a:solidFill>
                  <a:srgbClr val="FF931E"/>
                </a:solidFill>
                <a:latin typeface="Volte" panose="00000500000000000000" pitchFamily="50" charset="0"/>
              </a:rPr>
              <a:t>Be prepared to speak about your background, understand personal selling points</a:t>
            </a:r>
          </a:p>
        </p:txBody>
      </p:sp>
      <p:sp>
        <p:nvSpPr>
          <p:cNvPr id="14" name="Rectangle 13">
            <a:extLst>
              <a:ext uri="{FF2B5EF4-FFF2-40B4-BE49-F238E27FC236}">
                <a16:creationId xmlns:a16="http://schemas.microsoft.com/office/drawing/2014/main" id="{7F0AA17C-17E1-4CA9-B46C-584DB55CA16A}"/>
              </a:ext>
            </a:extLst>
          </p:cNvPr>
          <p:cNvSpPr/>
          <p:nvPr/>
        </p:nvSpPr>
        <p:spPr>
          <a:xfrm>
            <a:off x="-1" y="4557309"/>
            <a:ext cx="6096000" cy="600164"/>
          </a:xfrm>
          <a:prstGeom prst="rect">
            <a:avLst/>
          </a:prstGeom>
        </p:spPr>
        <p:txBody>
          <a:bodyPr>
            <a:spAutoFit/>
          </a:bodyPr>
          <a:lstStyle/>
          <a:p>
            <a:pPr lvl="1">
              <a:lnSpc>
                <a:spcPct val="150000"/>
              </a:lnSpc>
            </a:pPr>
            <a:r>
              <a:rPr lang="en-CA" sz="2400" dirty="0" err="1">
                <a:solidFill>
                  <a:srgbClr val="FF931E"/>
                </a:solidFill>
                <a:latin typeface="Volte" panose="00000500000000000000" pitchFamily="50" charset="0"/>
              </a:rPr>
              <a:t>Dresscode</a:t>
            </a:r>
            <a:r>
              <a:rPr lang="en-CA" sz="2400" dirty="0">
                <a:solidFill>
                  <a:srgbClr val="FF931E"/>
                </a:solidFill>
                <a:latin typeface="Volte" panose="00000500000000000000" pitchFamily="50" charset="0"/>
              </a:rPr>
              <a:t>/First Impression/Branding</a:t>
            </a:r>
          </a:p>
        </p:txBody>
      </p:sp>
      <p:sp>
        <p:nvSpPr>
          <p:cNvPr id="15" name="Rectangle 14">
            <a:extLst>
              <a:ext uri="{FF2B5EF4-FFF2-40B4-BE49-F238E27FC236}">
                <a16:creationId xmlns:a16="http://schemas.microsoft.com/office/drawing/2014/main" id="{7C8CB4BC-644A-4A45-90DC-B1DEFEA2FF55}"/>
              </a:ext>
            </a:extLst>
          </p:cNvPr>
          <p:cNvSpPr/>
          <p:nvPr/>
        </p:nvSpPr>
        <p:spPr>
          <a:xfrm>
            <a:off x="1072257" y="5373556"/>
            <a:ext cx="2474267" cy="600164"/>
          </a:xfrm>
          <a:prstGeom prst="rect">
            <a:avLst/>
          </a:prstGeom>
        </p:spPr>
        <p:txBody>
          <a:bodyPr wrap="none">
            <a:spAutoFit/>
          </a:bodyPr>
          <a:lstStyle/>
          <a:p>
            <a:pPr lvl="1">
              <a:lnSpc>
                <a:spcPct val="150000"/>
              </a:lnSpc>
            </a:pPr>
            <a:r>
              <a:rPr lang="en-CA" sz="2400" dirty="0">
                <a:solidFill>
                  <a:srgbClr val="FF931E"/>
                </a:solidFill>
                <a:latin typeface="Volte" panose="00000500000000000000" pitchFamily="50" charset="0"/>
              </a:rPr>
              <a:t>Breath mints</a:t>
            </a:r>
          </a:p>
        </p:txBody>
      </p:sp>
      <p:sp>
        <p:nvSpPr>
          <p:cNvPr id="19" name="Rectangle 18">
            <a:extLst>
              <a:ext uri="{FF2B5EF4-FFF2-40B4-BE49-F238E27FC236}">
                <a16:creationId xmlns:a16="http://schemas.microsoft.com/office/drawing/2014/main" id="{F10A4A00-C6D6-4F5D-BC49-AF66DD3929A4}"/>
              </a:ext>
            </a:extLst>
          </p:cNvPr>
          <p:cNvSpPr/>
          <p:nvPr/>
        </p:nvSpPr>
        <p:spPr>
          <a:xfrm>
            <a:off x="3723563" y="5797924"/>
            <a:ext cx="5335884" cy="600164"/>
          </a:xfrm>
          <a:prstGeom prst="rect">
            <a:avLst/>
          </a:prstGeom>
        </p:spPr>
        <p:txBody>
          <a:bodyPr wrap="none">
            <a:spAutoFit/>
          </a:bodyPr>
          <a:lstStyle/>
          <a:p>
            <a:pPr lvl="1">
              <a:lnSpc>
                <a:spcPct val="150000"/>
              </a:lnSpc>
            </a:pPr>
            <a:r>
              <a:rPr lang="en-CA" sz="2400" dirty="0">
                <a:solidFill>
                  <a:srgbClr val="FF931E"/>
                </a:solidFill>
                <a:latin typeface="Volte" panose="00000500000000000000" pitchFamily="50" charset="0"/>
              </a:rPr>
              <a:t>Business cards easily acceptable</a:t>
            </a:r>
          </a:p>
        </p:txBody>
      </p:sp>
      <p:sp>
        <p:nvSpPr>
          <p:cNvPr id="20" name="Rectangle 19">
            <a:extLst>
              <a:ext uri="{FF2B5EF4-FFF2-40B4-BE49-F238E27FC236}">
                <a16:creationId xmlns:a16="http://schemas.microsoft.com/office/drawing/2014/main" id="{5DFDC380-5954-46E3-8C0E-2A5F39663E56}"/>
              </a:ext>
            </a:extLst>
          </p:cNvPr>
          <p:cNvSpPr/>
          <p:nvPr/>
        </p:nvSpPr>
        <p:spPr>
          <a:xfrm>
            <a:off x="7647370" y="5029487"/>
            <a:ext cx="2928174" cy="600164"/>
          </a:xfrm>
          <a:prstGeom prst="rect">
            <a:avLst/>
          </a:prstGeom>
        </p:spPr>
        <p:txBody>
          <a:bodyPr wrap="none">
            <a:spAutoFit/>
          </a:bodyPr>
          <a:lstStyle/>
          <a:p>
            <a:pPr lvl="1">
              <a:lnSpc>
                <a:spcPct val="150000"/>
              </a:lnSpc>
            </a:pPr>
            <a:r>
              <a:rPr lang="en-CA" sz="2400" dirty="0">
                <a:solidFill>
                  <a:srgbClr val="FF931E"/>
                </a:solidFill>
                <a:latin typeface="Volte" panose="00000500000000000000" pitchFamily="50" charset="0"/>
              </a:rPr>
              <a:t>Body Language</a:t>
            </a:r>
          </a:p>
        </p:txBody>
      </p:sp>
    </p:spTree>
    <p:extLst>
      <p:ext uri="{BB962C8B-B14F-4D97-AF65-F5344CB8AC3E}">
        <p14:creationId xmlns:p14="http://schemas.microsoft.com/office/powerpoint/2010/main" val="20525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7"/>
                                        </p:tgtEl>
                                        <p:attrNameLst>
                                          <p:attrName>ppt_x</p:attrName>
                                          <p:attrName>ppt_y</p:attrName>
                                        </p:attrNameLst>
                                      </p:cBhvr>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000"/>
                                        <p:tgtEl>
                                          <p:spTgt spid="14"/>
                                        </p:tgtEl>
                                      </p:cBhvr>
                                    </p:animEffect>
                                    <p:anim calcmode="lin" valueType="num">
                                      <p:cBhvr>
                                        <p:cTn id="50" dur="2000" fill="hold"/>
                                        <p:tgtEl>
                                          <p:spTgt spid="14"/>
                                        </p:tgtEl>
                                        <p:attrNameLst>
                                          <p:attrName>ppt_w</p:attrName>
                                        </p:attrNameLst>
                                      </p:cBhvr>
                                      <p:tavLst>
                                        <p:tav tm="0" fmla="#ppt_w*sin(2.5*pi*$)">
                                          <p:val>
                                            <p:fltVal val="0"/>
                                          </p:val>
                                        </p:tav>
                                        <p:tav tm="100000">
                                          <p:val>
                                            <p:fltVal val="1"/>
                                          </p:val>
                                        </p:tav>
                                      </p:tavLst>
                                    </p:anim>
                                    <p:anim calcmode="lin" valueType="num">
                                      <p:cBhvr>
                                        <p:cTn id="51"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circle(in)">
                                      <p:cBhvr>
                                        <p:cTn id="63" dur="20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inVertical)">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down)">
                                      <p:cBhvr>
                                        <p:cTn id="7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5" grpId="0"/>
      <p:bldP spid="9" grpId="0"/>
      <p:bldP spid="10" grpId="0"/>
      <p:bldP spid="13" grpId="0"/>
      <p:bldP spid="14" grpId="0"/>
      <p:bldP spid="15"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F5C66E4-561E-4EB3-9854-86FEDDCCDBDD}"/>
              </a:ext>
            </a:extLst>
          </p:cNvPr>
          <p:cNvSpPr txBox="1">
            <a:spLocks/>
          </p:cNvSpPr>
          <p:nvPr/>
        </p:nvSpPr>
        <p:spPr>
          <a:xfrm>
            <a:off x="914400" y="566895"/>
            <a:ext cx="10515600" cy="5106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kern="1200">
                <a:solidFill>
                  <a:srgbClr val="004E7E"/>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CA" sz="54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9" name="Title 1"/>
          <p:cNvSpPr>
            <a:spLocks noGrp="1"/>
          </p:cNvSpPr>
          <p:nvPr>
            <p:ph type="title"/>
          </p:nvPr>
        </p:nvSpPr>
        <p:spPr>
          <a:xfrm>
            <a:off x="675563" y="403809"/>
            <a:ext cx="10348598" cy="862960"/>
          </a:xfrm>
        </p:spPr>
        <p:txBody>
          <a:bodyPr>
            <a:noAutofit/>
          </a:bodyPr>
          <a:lstStyle/>
          <a:p>
            <a:br>
              <a:rPr lang="en-CA" sz="2400" b="0" dirty="0">
                <a:solidFill>
                  <a:schemeClr val="bg1"/>
                </a:solidFill>
                <a:latin typeface="Calibri Light" charset="0"/>
                <a:ea typeface="Calibri Light" charset="0"/>
                <a:cs typeface="Calibri Light" charset="0"/>
              </a:rPr>
            </a:br>
            <a:r>
              <a:rPr lang="sk-SK" sz="2400" dirty="0"/>
              <a:t> </a:t>
            </a:r>
            <a:br>
              <a:rPr lang="en-CA" sz="2400" dirty="0">
                <a:solidFill>
                  <a:schemeClr val="bg1"/>
                </a:solidFill>
                <a:latin typeface="Calibri Light" charset="0"/>
                <a:ea typeface="Calibri Light" charset="0"/>
                <a:cs typeface="Calibri Light" charset="0"/>
              </a:rPr>
            </a:br>
            <a:r>
              <a:rPr lang="sk-SK" sz="2800" dirty="0">
                <a:solidFill>
                  <a:srgbClr val="FF931E"/>
                </a:solidFill>
                <a:latin typeface="Volte Medium" panose="00000600000000000000" pitchFamily="50" charset="0"/>
                <a:ea typeface="Calibri Light" charset="0"/>
                <a:cs typeface="Calibri Light" charset="0"/>
              </a:rPr>
              <a:t>BUSINESS CASUAL &amp; BUSINESS PROFESSIONAL</a:t>
            </a:r>
            <a:endParaRPr lang="en-US" sz="2800" dirty="0">
              <a:solidFill>
                <a:srgbClr val="FF931E"/>
              </a:solidFill>
              <a:latin typeface="Volte Medium" panose="00000600000000000000" pitchFamily="50" charset="0"/>
              <a:ea typeface="Calibri Light" charset="0"/>
              <a:cs typeface="Calibri Light" charset="0"/>
            </a:endParaRPr>
          </a:p>
        </p:txBody>
      </p:sp>
      <p:cxnSp>
        <p:nvCxnSpPr>
          <p:cNvPr id="10" name="Straight Connector 9"/>
          <p:cNvCxnSpPr/>
          <p:nvPr/>
        </p:nvCxnSpPr>
        <p:spPr>
          <a:xfrm>
            <a:off x="714396" y="1225541"/>
            <a:ext cx="10771588" cy="0"/>
          </a:xfrm>
          <a:prstGeom prst="line">
            <a:avLst/>
          </a:prstGeom>
          <a:ln>
            <a:solidFill>
              <a:srgbClr val="59595C"/>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97" y="2088502"/>
            <a:ext cx="11519786" cy="3145971"/>
          </a:xfrm>
          <a:prstGeom prst="rect">
            <a:avLst/>
          </a:prstGeom>
        </p:spPr>
      </p:pic>
      <p:sp>
        <p:nvSpPr>
          <p:cNvPr id="14" name="Rectangle 13"/>
          <p:cNvSpPr/>
          <p:nvPr/>
        </p:nvSpPr>
        <p:spPr>
          <a:xfrm>
            <a:off x="-1" y="-7654"/>
            <a:ext cx="12192001" cy="269187"/>
          </a:xfrm>
          <a:prstGeom prst="rect">
            <a:avLst/>
          </a:prstGeom>
          <a:solidFill>
            <a:srgbClr val="FF931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6" descr="A picture containing game&#10;&#10;Description automatically generated">
            <a:extLst>
              <a:ext uri="{FF2B5EF4-FFF2-40B4-BE49-F238E27FC236}">
                <a16:creationId xmlns:a16="http://schemas.microsoft.com/office/drawing/2014/main" id="{F33CC7AD-6BF7-41DE-BB58-2AD750B9C7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056206"/>
            <a:ext cx="1351129" cy="806924"/>
          </a:xfrm>
          <a:prstGeom prst="rect">
            <a:avLst/>
          </a:prstGeom>
        </p:spPr>
      </p:pic>
    </p:spTree>
    <p:extLst>
      <p:ext uri="{BB962C8B-B14F-4D97-AF65-F5344CB8AC3E}">
        <p14:creationId xmlns:p14="http://schemas.microsoft.com/office/powerpoint/2010/main" val="517255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C0FE20-5E8E-43CC-9C5B-37939E212503}"/>
              </a:ext>
            </a:extLst>
          </p:cNvPr>
          <p:cNvSpPr txBox="1"/>
          <p:nvPr/>
        </p:nvSpPr>
        <p:spPr>
          <a:xfrm>
            <a:off x="95240" y="504439"/>
            <a:ext cx="4838070" cy="168818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931E"/>
                </a:solidFill>
                <a:effectLst/>
                <a:uLnTx/>
                <a:uFillTx/>
                <a:latin typeface="Arial"/>
                <a:ea typeface="+mn-ea"/>
                <a:cs typeface="+mn-cs"/>
              </a:rPr>
              <a:t>What is Networking?</a:t>
            </a:r>
          </a:p>
        </p:txBody>
      </p:sp>
      <p:sp>
        <p:nvSpPr>
          <p:cNvPr id="9" name="TextBox 8">
            <a:extLst>
              <a:ext uri="{FF2B5EF4-FFF2-40B4-BE49-F238E27FC236}">
                <a16:creationId xmlns:a16="http://schemas.microsoft.com/office/drawing/2014/main" id="{3C72E3D1-8C69-4810-BDA9-DC8BE62D3F6A}"/>
              </a:ext>
            </a:extLst>
          </p:cNvPr>
          <p:cNvSpPr txBox="1"/>
          <p:nvPr/>
        </p:nvSpPr>
        <p:spPr>
          <a:xfrm>
            <a:off x="502366" y="2410667"/>
            <a:ext cx="6069184" cy="3632323"/>
          </a:xfrm>
          <a:prstGeom prst="rect">
            <a:avLst/>
          </a:prstGeom>
        </p:spPr>
        <p:txBody>
          <a:bodyPr vert="horz" lIns="91440" tIns="45720" rIns="91440" bIns="45720" rtlCol="0" anchor="t">
            <a:normAutofit/>
          </a:bodyPr>
          <a:lstStyle/>
          <a:p>
            <a:pPr lvl="0" algn="ctr">
              <a:defRPr/>
            </a:pPr>
            <a:endParaRPr lang="en-CA" dirty="0"/>
          </a:p>
          <a:p>
            <a:pPr lvl="0" algn="ctr">
              <a:defRPr/>
            </a:pPr>
            <a:endParaRPr lang="en-CA" dirty="0"/>
          </a:p>
          <a:p>
            <a:pPr lvl="0" algn="ctr">
              <a:defRPr/>
            </a:pPr>
            <a:r>
              <a:rPr lang="en-CA" dirty="0"/>
              <a:t>The action or process of interacting with others to exchange information and develop professional or social contacts. </a:t>
            </a:r>
          </a:p>
          <a:p>
            <a:pPr lvl="0" algn="ctr">
              <a:defRPr/>
            </a:pPr>
            <a:endParaRPr lang="en-CA" dirty="0"/>
          </a:p>
          <a:p>
            <a:pPr lvl="0" algn="ctr">
              <a:defRPr/>
            </a:pPr>
            <a:endParaRPr lang="en-CA" dirty="0"/>
          </a:p>
          <a:p>
            <a:pPr lvl="0" algn="ctr">
              <a:defRPr/>
            </a:pPr>
            <a:r>
              <a:rPr lang="en-CA" dirty="0"/>
              <a:t>A Network consists of 2 or more that are linked in order to share resources</a:t>
            </a:r>
          </a:p>
          <a:p>
            <a:pPr lvl="0" algn="ctr">
              <a:defRPr/>
            </a:pPr>
            <a:endParaRPr kumimoji="0" lang="en-CA" sz="2200" b="0" i="0" u="none" strike="noStrike" kern="0" cap="none" spc="0" normalizeH="0" baseline="0" noProof="0" dirty="0">
              <a:ln>
                <a:noFill/>
              </a:ln>
              <a:solidFill>
                <a:srgbClr val="44546A">
                  <a:lumMod val="50000"/>
                </a:srgbClr>
              </a:solidFill>
              <a:effectLst/>
              <a:uLnTx/>
              <a:uFillTx/>
              <a:latin typeface="Volte"/>
              <a:ea typeface="MS PGothic" panose="020B0600070205080204" pitchFamily="34" charset="-128"/>
              <a:cs typeface="+mn-cs"/>
            </a:endParaRPr>
          </a:p>
          <a:p>
            <a:pPr lvl="0" algn="ctr">
              <a:defRPr/>
            </a:pPr>
            <a:endParaRPr lang="en-CA" sz="2200" kern="0" dirty="0">
              <a:solidFill>
                <a:srgbClr val="44546A">
                  <a:lumMod val="50000"/>
                </a:srgbClr>
              </a:solidFill>
              <a:latin typeface="Volte"/>
              <a:ea typeface="MS PGothic" panose="020B0600070205080204" pitchFamily="34" charset="-128"/>
            </a:endParaRPr>
          </a:p>
        </p:txBody>
      </p:sp>
      <p:sp>
        <p:nvSpPr>
          <p:cNvPr id="71" name="Freeform: Shape 70">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olte"/>
              <a:ea typeface="+mn-ea"/>
              <a:cs typeface="+mn-cs"/>
            </a:endParaRPr>
          </a:p>
        </p:txBody>
      </p:sp>
      <p:pic>
        <p:nvPicPr>
          <p:cNvPr id="4" name="Picture 3">
            <a:extLst>
              <a:ext uri="{FF2B5EF4-FFF2-40B4-BE49-F238E27FC236}">
                <a16:creationId xmlns:a16="http://schemas.microsoft.com/office/drawing/2014/main" id="{EFB77404-99A2-4FDE-85AC-2BC2F0A8B9AF}"/>
              </a:ext>
            </a:extLst>
          </p:cNvPr>
          <p:cNvPicPr>
            <a:picLocks noChangeAspect="1"/>
          </p:cNvPicPr>
          <p:nvPr/>
        </p:nvPicPr>
        <p:blipFill rotWithShape="1">
          <a:blip r:embed="rId2"/>
          <a:srcRect t="9948" b="27457"/>
          <a:stretch/>
        </p:blipFill>
        <p:spPr>
          <a:xfrm>
            <a:off x="5142946" y="-23603"/>
            <a:ext cx="6069184" cy="2839783"/>
          </a:xfrm>
          <a:custGeom>
            <a:avLst/>
            <a:gdLst>
              <a:gd name="connsiteX0" fmla="*/ 0 w 6069184"/>
              <a:gd name="connsiteY0" fmla="*/ 0 h 2839783"/>
              <a:gd name="connsiteX1" fmla="*/ 6069184 w 6069184"/>
              <a:gd name="connsiteY1" fmla="*/ 0 h 2839783"/>
              <a:gd name="connsiteX2" fmla="*/ 6063823 w 6069184"/>
              <a:gd name="connsiteY2" fmla="*/ 106160 h 2839783"/>
              <a:gd name="connsiteX3" fmla="*/ 3034592 w 6069184"/>
              <a:gd name="connsiteY3" fmla="*/ 2839783 h 2839783"/>
              <a:gd name="connsiteX4" fmla="*/ 5360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73" name="Freeform: Shape 72">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olte"/>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1C72D87B-E7B9-4D66-BE75-ABA96FB4827B}"/>
              </a:ext>
            </a:extLst>
          </p:cNvPr>
          <p:cNvPicPr>
            <a:picLocks noChangeAspect="1"/>
          </p:cNvPicPr>
          <p:nvPr/>
        </p:nvPicPr>
        <p:blipFill rotWithShape="1">
          <a:blip r:embed="rId3">
            <a:extLst>
              <a:ext uri="{28A0092B-C50C-407E-A947-70E740481C1C}">
                <a14:useLocalDpi xmlns:a14="http://schemas.microsoft.com/office/drawing/2010/main" val="0"/>
              </a:ext>
            </a:extLst>
          </a:blip>
          <a:srcRect l="2471" t="-18092" r="-12757" b="807"/>
          <a:stretch/>
        </p:blipFill>
        <p:spPr>
          <a:xfrm>
            <a:off x="7141030" y="2900758"/>
            <a:ext cx="6440657" cy="4090602"/>
          </a:xfrm>
          <a:custGeom>
            <a:avLst/>
            <a:gdLst>
              <a:gd name="connsiteX0" fmla="*/ 3044952 w 5001415"/>
              <a:gd name="connsiteY0" fmla="*/ 0 h 3733214"/>
              <a:gd name="connsiteX1" fmla="*/ 4981824 w 5001415"/>
              <a:gd name="connsiteY1" fmla="*/ 695319 h 3733214"/>
              <a:gd name="connsiteX2" fmla="*/ 5001415 w 5001415"/>
              <a:gd name="connsiteY2" fmla="*/ 713124 h 3733214"/>
              <a:gd name="connsiteX3" fmla="*/ 5001415 w 5001415"/>
              <a:gd name="connsiteY3" fmla="*/ 3733214 h 3733214"/>
              <a:gd name="connsiteX4" fmla="*/ 81043 w 5001415"/>
              <a:gd name="connsiteY4" fmla="*/ 3733214 h 3733214"/>
              <a:gd name="connsiteX5" fmla="*/ 61862 w 5001415"/>
              <a:gd name="connsiteY5" fmla="*/ 3658617 h 3733214"/>
              <a:gd name="connsiteX6" fmla="*/ 0 w 5001415"/>
              <a:gd name="connsiteY6" fmla="*/ 3044952 h 3733214"/>
              <a:gd name="connsiteX7" fmla="*/ 3044952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2148484080"/>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 r="-99" b="14904"/>
          <a:stretch/>
        </p:blipFill>
        <p:spPr>
          <a:xfrm>
            <a:off x="0" y="9000"/>
            <a:ext cx="12198220" cy="6849000"/>
          </a:xfrm>
          <a:prstGeom prst="rect">
            <a:avLst/>
          </a:prstGeom>
        </p:spPr>
      </p:pic>
      <p:sp>
        <p:nvSpPr>
          <p:cNvPr id="8" name="Rectangle 7"/>
          <p:cNvSpPr/>
          <p:nvPr/>
        </p:nvSpPr>
        <p:spPr>
          <a:xfrm>
            <a:off x="-21808" y="-18000"/>
            <a:ext cx="12191999" cy="6876000"/>
          </a:xfrm>
          <a:prstGeom prst="rect">
            <a:avLst/>
          </a:prstGeom>
          <a:solidFill>
            <a:srgbClr val="59595C">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037DF48C-2D9A-42EF-8B3C-517AA4E2D473}"/>
              </a:ext>
            </a:extLst>
          </p:cNvPr>
          <p:cNvSpPr/>
          <p:nvPr/>
        </p:nvSpPr>
        <p:spPr>
          <a:xfrm>
            <a:off x="-310566" y="3087108"/>
            <a:ext cx="12191999" cy="1323439"/>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931E"/>
                </a:solidFill>
                <a:latin typeface="Volte Medium" panose="00000600000000000000" pitchFamily="50" charset="0"/>
              </a:rPr>
              <a:t>During The Event</a:t>
            </a:r>
          </a:p>
          <a:p>
            <a:pPr marL="914400" marR="0" lvl="2"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Title 1"/>
          <p:cNvSpPr>
            <a:spLocks noGrp="1"/>
          </p:cNvSpPr>
          <p:nvPr>
            <p:ph type="title"/>
          </p:nvPr>
        </p:nvSpPr>
        <p:spPr>
          <a:xfrm>
            <a:off x="714396" y="759994"/>
            <a:ext cx="10348598" cy="310303"/>
          </a:xfrm>
        </p:spPr>
        <p:txBody>
          <a:bodyPr>
            <a:noAutofit/>
          </a:bodyPr>
          <a:lstStyle/>
          <a:p>
            <a:r>
              <a:rPr lang="en-CA" sz="4400" dirty="0">
                <a:solidFill>
                  <a:srgbClr val="FF931E"/>
                </a:solidFill>
                <a:latin typeface="+mn-lt"/>
                <a:ea typeface="Calibri Light" charset="0"/>
                <a:cs typeface="Calibri Light" charset="0"/>
              </a:rPr>
              <a:t>IN-PERSON NETWORKING</a:t>
            </a:r>
            <a:br>
              <a:rPr lang="en-CA" sz="2400" b="0" dirty="0">
                <a:solidFill>
                  <a:schemeClr val="bg1"/>
                </a:solidFill>
                <a:latin typeface="Calibri Light" charset="0"/>
                <a:ea typeface="Calibri Light" charset="0"/>
                <a:cs typeface="Calibri Light" charset="0"/>
              </a:rPr>
            </a:br>
            <a:r>
              <a:rPr lang="sk-SK" sz="2400" b="0" dirty="0"/>
              <a:t> </a:t>
            </a:r>
            <a:br>
              <a:rPr lang="en-CA" sz="2400" b="0" dirty="0">
                <a:solidFill>
                  <a:schemeClr val="bg1"/>
                </a:solidFill>
                <a:latin typeface="Calibri Light" charset="0"/>
                <a:ea typeface="Calibri Light" charset="0"/>
                <a:cs typeface="Calibri Light" charset="0"/>
              </a:rPr>
            </a:br>
            <a:r>
              <a:rPr lang="sk-SK" sz="2400" b="0" dirty="0"/>
              <a:t> </a:t>
            </a:r>
            <a:r>
              <a:rPr lang="sk-SK" sz="2400" b="0" dirty="0">
                <a:solidFill>
                  <a:schemeClr val="bg1"/>
                </a:solidFill>
                <a:latin typeface="Calibri Light" charset="0"/>
                <a:ea typeface="Calibri Light" charset="0"/>
                <a:cs typeface="Calibri Light" charset="0"/>
              </a:rPr>
              <a:t> </a:t>
            </a:r>
            <a:endParaRPr lang="en-US" sz="2400" b="0" dirty="0">
              <a:solidFill>
                <a:schemeClr val="bg1"/>
              </a:solidFill>
              <a:latin typeface="Calibri Light" charset="0"/>
              <a:ea typeface="Calibri Light" charset="0"/>
              <a:cs typeface="Calibri Light" charset="0"/>
            </a:endParaRPr>
          </a:p>
        </p:txBody>
      </p:sp>
      <p:cxnSp>
        <p:nvCxnSpPr>
          <p:cNvPr id="15" name="Straight Connector 14"/>
          <p:cNvCxnSpPr/>
          <p:nvPr/>
        </p:nvCxnSpPr>
        <p:spPr>
          <a:xfrm>
            <a:off x="714396" y="1278294"/>
            <a:ext cx="10771588" cy="0"/>
          </a:xfrm>
          <a:prstGeom prst="line">
            <a:avLst/>
          </a:prstGeom>
          <a:ln>
            <a:solidFill>
              <a:srgbClr val="FF93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9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FF931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7" name="Title 1">
            <a:extLst>
              <a:ext uri="{FF2B5EF4-FFF2-40B4-BE49-F238E27FC236}">
                <a16:creationId xmlns:a16="http://schemas.microsoft.com/office/drawing/2014/main" id="{E0206EAF-7666-4834-A825-FED7C5ED2C6D}"/>
              </a:ext>
            </a:extLst>
          </p:cNvPr>
          <p:cNvSpPr txBox="1">
            <a:spLocks/>
          </p:cNvSpPr>
          <p:nvPr/>
        </p:nvSpPr>
        <p:spPr>
          <a:xfrm>
            <a:off x="1381695" y="708047"/>
            <a:ext cx="10681968" cy="51063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rgbClr val="004E7E"/>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CA" sz="3200" b="0" dirty="0">
                <a:solidFill>
                  <a:srgbClr val="FF931E"/>
                </a:solidFill>
                <a:latin typeface="Volte Medium" panose="00000600000000000000" pitchFamily="50" charset="0"/>
              </a:rPr>
              <a:t>HOW DO YOU</a:t>
            </a:r>
            <a:r>
              <a:rPr kumimoji="0" lang="en-CA" sz="2400" b="0" i="0" u="none" strike="noStrike" kern="1200" cap="none" spc="0" normalizeH="0" baseline="0" noProof="0" dirty="0">
                <a:ln>
                  <a:noFill/>
                </a:ln>
                <a:solidFill>
                  <a:srgbClr val="FF931E"/>
                </a:solidFill>
                <a:effectLst/>
                <a:uLnTx/>
                <a:uFillTx/>
                <a:latin typeface="Volte Medium" panose="00000600000000000000" pitchFamily="50" charset="0"/>
              </a:rPr>
              <a:t>…</a:t>
            </a:r>
          </a:p>
        </p:txBody>
      </p:sp>
      <p:pic>
        <p:nvPicPr>
          <p:cNvPr id="18" name="Picture 17" descr="A picture containing game&#10;&#10;Description automatically generated">
            <a:extLst>
              <a:ext uri="{FF2B5EF4-FFF2-40B4-BE49-F238E27FC236}">
                <a16:creationId xmlns:a16="http://schemas.microsoft.com/office/drawing/2014/main" id="{D60404F0-5285-4837-B03E-79E54B8B0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056206"/>
            <a:ext cx="1351129" cy="806924"/>
          </a:xfrm>
          <a:prstGeom prst="rect">
            <a:avLst/>
          </a:prstGeom>
        </p:spPr>
      </p:pic>
      <p:sp>
        <p:nvSpPr>
          <p:cNvPr id="5" name="Rectangle: Rounded Corners 4">
            <a:extLst>
              <a:ext uri="{FF2B5EF4-FFF2-40B4-BE49-F238E27FC236}">
                <a16:creationId xmlns:a16="http://schemas.microsoft.com/office/drawing/2014/main" id="{29E8D97B-B894-4519-9D59-EA8D7C272623}"/>
              </a:ext>
            </a:extLst>
          </p:cNvPr>
          <p:cNvSpPr/>
          <p:nvPr/>
        </p:nvSpPr>
        <p:spPr>
          <a:xfrm>
            <a:off x="556591" y="1524000"/>
            <a:ext cx="3101009" cy="724535"/>
          </a:xfrm>
          <a:prstGeom prst="roundRect">
            <a:avLst/>
          </a:prstGeom>
          <a:solidFill>
            <a:srgbClr val="FF9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Approach others?</a:t>
            </a:r>
            <a:endParaRPr lang="en-CA" dirty="0"/>
          </a:p>
        </p:txBody>
      </p:sp>
      <p:sp>
        <p:nvSpPr>
          <p:cNvPr id="19" name="Rectangle: Rounded Corners 18">
            <a:extLst>
              <a:ext uri="{FF2B5EF4-FFF2-40B4-BE49-F238E27FC236}">
                <a16:creationId xmlns:a16="http://schemas.microsoft.com/office/drawing/2014/main" id="{05EBE630-4577-4AA2-8A23-04A064AAF07F}"/>
              </a:ext>
            </a:extLst>
          </p:cNvPr>
          <p:cNvSpPr/>
          <p:nvPr/>
        </p:nvSpPr>
        <p:spPr>
          <a:xfrm>
            <a:off x="4545494" y="1532945"/>
            <a:ext cx="3101009" cy="724535"/>
          </a:xfrm>
          <a:prstGeom prst="roundRect">
            <a:avLst/>
          </a:prstGeom>
          <a:solidFill>
            <a:srgbClr val="FF9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 a conversation?</a:t>
            </a:r>
            <a:endParaRPr lang="en-CA" dirty="0"/>
          </a:p>
        </p:txBody>
      </p:sp>
      <p:sp>
        <p:nvSpPr>
          <p:cNvPr id="20" name="Rectangle: Rounded Corners 19">
            <a:extLst>
              <a:ext uri="{FF2B5EF4-FFF2-40B4-BE49-F238E27FC236}">
                <a16:creationId xmlns:a16="http://schemas.microsoft.com/office/drawing/2014/main" id="{C092B0D7-DD70-477D-ACF1-116FA0D36FC4}"/>
              </a:ext>
            </a:extLst>
          </p:cNvPr>
          <p:cNvSpPr/>
          <p:nvPr/>
        </p:nvSpPr>
        <p:spPr>
          <a:xfrm>
            <a:off x="8332820" y="1519510"/>
            <a:ext cx="3101009" cy="724535"/>
          </a:xfrm>
          <a:prstGeom prst="roundRect">
            <a:avLst/>
          </a:prstGeom>
          <a:solidFill>
            <a:srgbClr val="FF9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Make a genuine connection?</a:t>
            </a:r>
            <a:endParaRPr lang="en-CA" dirty="0"/>
          </a:p>
        </p:txBody>
      </p:sp>
      <p:sp>
        <p:nvSpPr>
          <p:cNvPr id="21" name="Rectangle: Rounded Corners 20">
            <a:extLst>
              <a:ext uri="{FF2B5EF4-FFF2-40B4-BE49-F238E27FC236}">
                <a16:creationId xmlns:a16="http://schemas.microsoft.com/office/drawing/2014/main" id="{15BA10EF-7672-4351-86EA-12F15BA8077A}"/>
              </a:ext>
            </a:extLst>
          </p:cNvPr>
          <p:cNvSpPr/>
          <p:nvPr/>
        </p:nvSpPr>
        <p:spPr>
          <a:xfrm>
            <a:off x="556590" y="3558051"/>
            <a:ext cx="3101009" cy="724535"/>
          </a:xfrm>
          <a:prstGeom prst="roundRect">
            <a:avLst/>
          </a:prstGeom>
          <a:solidFill>
            <a:srgbClr val="FF9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Swap contacts and exit?</a:t>
            </a:r>
            <a:endParaRPr lang="en-CA" dirty="0"/>
          </a:p>
        </p:txBody>
      </p:sp>
      <p:sp>
        <p:nvSpPr>
          <p:cNvPr id="22" name="Rectangle: Rounded Corners 21">
            <a:extLst>
              <a:ext uri="{FF2B5EF4-FFF2-40B4-BE49-F238E27FC236}">
                <a16:creationId xmlns:a16="http://schemas.microsoft.com/office/drawing/2014/main" id="{F52E7623-C841-4648-8461-AE0C5ED1446F}"/>
              </a:ext>
            </a:extLst>
          </p:cNvPr>
          <p:cNvSpPr/>
          <p:nvPr/>
        </p:nvSpPr>
        <p:spPr>
          <a:xfrm>
            <a:off x="4545493" y="3533363"/>
            <a:ext cx="3101009" cy="724535"/>
          </a:xfrm>
          <a:prstGeom prst="roundRect">
            <a:avLst/>
          </a:prstGeom>
          <a:solidFill>
            <a:srgbClr val="FF9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Remembering names during conversation</a:t>
            </a:r>
            <a:endParaRPr lang="en-CA" dirty="0"/>
          </a:p>
        </p:txBody>
      </p:sp>
      <p:sp>
        <p:nvSpPr>
          <p:cNvPr id="23" name="Rectangle: Rounded Corners 22">
            <a:extLst>
              <a:ext uri="{FF2B5EF4-FFF2-40B4-BE49-F238E27FC236}">
                <a16:creationId xmlns:a16="http://schemas.microsoft.com/office/drawing/2014/main" id="{D2C7C8D1-C24C-4936-B0BC-8AC19712BCD1}"/>
              </a:ext>
            </a:extLst>
          </p:cNvPr>
          <p:cNvSpPr/>
          <p:nvPr/>
        </p:nvSpPr>
        <p:spPr>
          <a:xfrm>
            <a:off x="8384975" y="3518093"/>
            <a:ext cx="3101009" cy="724535"/>
          </a:xfrm>
          <a:prstGeom prst="roundRect">
            <a:avLst/>
          </a:prstGeom>
          <a:solidFill>
            <a:srgbClr val="FF9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Approach someone having a conversation</a:t>
            </a:r>
            <a:endParaRPr lang="en-CA" dirty="0"/>
          </a:p>
        </p:txBody>
      </p:sp>
      <p:sp>
        <p:nvSpPr>
          <p:cNvPr id="24" name="Rectangle: Rounded Corners 23">
            <a:extLst>
              <a:ext uri="{FF2B5EF4-FFF2-40B4-BE49-F238E27FC236}">
                <a16:creationId xmlns:a16="http://schemas.microsoft.com/office/drawing/2014/main" id="{987093ED-E44C-4D50-9325-33F6EE21E9B9}"/>
              </a:ext>
            </a:extLst>
          </p:cNvPr>
          <p:cNvSpPr/>
          <p:nvPr/>
        </p:nvSpPr>
        <p:spPr>
          <a:xfrm>
            <a:off x="4545493" y="5306708"/>
            <a:ext cx="3101009" cy="724535"/>
          </a:xfrm>
          <a:prstGeom prst="roundRect">
            <a:avLst/>
          </a:prstGeom>
          <a:solidFill>
            <a:srgbClr val="FF9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Keep it professional…. don’t ask for date</a:t>
            </a:r>
            <a:endParaRPr lang="en-CA" dirty="0"/>
          </a:p>
        </p:txBody>
      </p:sp>
    </p:spTree>
    <p:extLst>
      <p:ext uri="{BB962C8B-B14F-4D97-AF65-F5344CB8AC3E}">
        <p14:creationId xmlns:p14="http://schemas.microsoft.com/office/powerpoint/2010/main" val="147972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80">
                                          <p:stCondLst>
                                            <p:cond delay="0"/>
                                          </p:stCondLst>
                                        </p:cTn>
                                        <p:tgtEl>
                                          <p:spTgt spid="24"/>
                                        </p:tgtEl>
                                      </p:cBhvr>
                                    </p:animEffect>
                                    <p:anim calcmode="lin" valueType="num">
                                      <p:cBhvr>
                                        <p:cTn id="4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5" dur="26">
                                          <p:stCondLst>
                                            <p:cond delay="650"/>
                                          </p:stCondLst>
                                        </p:cTn>
                                        <p:tgtEl>
                                          <p:spTgt spid="24"/>
                                        </p:tgtEl>
                                      </p:cBhvr>
                                      <p:to x="100000" y="60000"/>
                                    </p:animScale>
                                    <p:animScale>
                                      <p:cBhvr>
                                        <p:cTn id="46" dur="166" decel="50000">
                                          <p:stCondLst>
                                            <p:cond delay="676"/>
                                          </p:stCondLst>
                                        </p:cTn>
                                        <p:tgtEl>
                                          <p:spTgt spid="24"/>
                                        </p:tgtEl>
                                      </p:cBhvr>
                                      <p:to x="100000" y="100000"/>
                                    </p:animScale>
                                    <p:animScale>
                                      <p:cBhvr>
                                        <p:cTn id="47" dur="26">
                                          <p:stCondLst>
                                            <p:cond delay="1312"/>
                                          </p:stCondLst>
                                        </p:cTn>
                                        <p:tgtEl>
                                          <p:spTgt spid="24"/>
                                        </p:tgtEl>
                                      </p:cBhvr>
                                      <p:to x="100000" y="80000"/>
                                    </p:animScale>
                                    <p:animScale>
                                      <p:cBhvr>
                                        <p:cTn id="48" dur="166" decel="50000">
                                          <p:stCondLst>
                                            <p:cond delay="1338"/>
                                          </p:stCondLst>
                                        </p:cTn>
                                        <p:tgtEl>
                                          <p:spTgt spid="24"/>
                                        </p:tgtEl>
                                      </p:cBhvr>
                                      <p:to x="100000" y="100000"/>
                                    </p:animScale>
                                    <p:animScale>
                                      <p:cBhvr>
                                        <p:cTn id="49" dur="26">
                                          <p:stCondLst>
                                            <p:cond delay="1642"/>
                                          </p:stCondLst>
                                        </p:cTn>
                                        <p:tgtEl>
                                          <p:spTgt spid="24"/>
                                        </p:tgtEl>
                                      </p:cBhvr>
                                      <p:to x="100000" y="90000"/>
                                    </p:animScale>
                                    <p:animScale>
                                      <p:cBhvr>
                                        <p:cTn id="50" dur="166" decel="50000">
                                          <p:stCondLst>
                                            <p:cond delay="1668"/>
                                          </p:stCondLst>
                                        </p:cTn>
                                        <p:tgtEl>
                                          <p:spTgt spid="24"/>
                                        </p:tgtEl>
                                      </p:cBhvr>
                                      <p:to x="100000" y="100000"/>
                                    </p:animScale>
                                    <p:animScale>
                                      <p:cBhvr>
                                        <p:cTn id="51" dur="26">
                                          <p:stCondLst>
                                            <p:cond delay="1808"/>
                                          </p:stCondLst>
                                        </p:cTn>
                                        <p:tgtEl>
                                          <p:spTgt spid="24"/>
                                        </p:tgtEl>
                                      </p:cBhvr>
                                      <p:to x="100000" y="95000"/>
                                    </p:animScale>
                                    <p:animScale>
                                      <p:cBhvr>
                                        <p:cTn id="52"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EE226762-34D3-4DB2-B828-CFF4360085A7}"/>
              </a:ext>
            </a:extLst>
          </p:cNvPr>
          <p:cNvSpPr>
            <a:spLocks noGrp="1"/>
          </p:cNvSpPr>
          <p:nvPr>
            <p:ph type="title"/>
          </p:nvPr>
        </p:nvSpPr>
        <p:spPr>
          <a:xfrm>
            <a:off x="841247" y="5529884"/>
            <a:ext cx="5806440" cy="1096331"/>
          </a:xfrm>
        </p:spPr>
        <p:txBody>
          <a:bodyPr>
            <a:normAutofit/>
          </a:bodyPr>
          <a:lstStyle/>
          <a:p>
            <a:r>
              <a:rPr lang="en-US" sz="3700" b="0">
                <a:solidFill>
                  <a:srgbClr val="303030"/>
                </a:solidFill>
                <a:latin typeface="+mn-lt"/>
              </a:rPr>
              <a:t>TIPS FOR SUCCESSFUL IN-PERSON NETWORKING</a:t>
            </a:r>
          </a:p>
        </p:txBody>
      </p:sp>
      <p:pic>
        <p:nvPicPr>
          <p:cNvPr id="4" name="Picture 3" descr="A picture containing game&#10;&#10;Description automatically generated">
            <a:extLst>
              <a:ext uri="{FF2B5EF4-FFF2-40B4-BE49-F238E27FC236}">
                <a16:creationId xmlns:a16="http://schemas.microsoft.com/office/drawing/2014/main" id="{B5675EA3-7A2A-44B2-BE62-1AC69AB41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47" y="1153154"/>
            <a:ext cx="6049942" cy="3613159"/>
          </a:xfrm>
          <a:prstGeom prst="rect">
            <a:avLst/>
          </a:prstGeom>
        </p:spPr>
      </p:pic>
      <p:sp>
        <p:nvSpPr>
          <p:cNvPr id="3" name="Content Placeholder 2">
            <a:extLst>
              <a:ext uri="{FF2B5EF4-FFF2-40B4-BE49-F238E27FC236}">
                <a16:creationId xmlns:a16="http://schemas.microsoft.com/office/drawing/2014/main" id="{2433BDA0-7824-466F-AB6A-0D6A15772E3D}"/>
              </a:ext>
            </a:extLst>
          </p:cNvPr>
          <p:cNvSpPr>
            <a:spLocks noGrp="1"/>
          </p:cNvSpPr>
          <p:nvPr>
            <p:ph idx="1"/>
          </p:nvPr>
        </p:nvSpPr>
        <p:spPr>
          <a:xfrm>
            <a:off x="6891189" y="672353"/>
            <a:ext cx="4651567" cy="4313304"/>
          </a:xfrm>
        </p:spPr>
        <p:txBody>
          <a:bodyPr anchor="ctr">
            <a:normAutofit lnSpcReduction="10000"/>
          </a:bodyPr>
          <a:lstStyle/>
          <a:p>
            <a:pPr marL="342900" indent="-342900">
              <a:buFont typeface="Wingdings" panose="05000000000000000000" pitchFamily="2" charset="2"/>
              <a:buChar char="§"/>
            </a:pPr>
            <a:r>
              <a:rPr lang="en-US" sz="1600" dirty="0">
                <a:latin typeface="Volte" panose="00000500000000000000" pitchFamily="50" charset="0"/>
              </a:rPr>
              <a:t>Avoid just speaking to friends and colleagues</a:t>
            </a:r>
          </a:p>
          <a:p>
            <a:pPr marL="342900" indent="-342900">
              <a:buFont typeface="Wingdings" panose="05000000000000000000" pitchFamily="2" charset="2"/>
              <a:buChar char="§"/>
            </a:pPr>
            <a:r>
              <a:rPr lang="en-US" sz="1600" dirty="0">
                <a:latin typeface="Volte" panose="00000500000000000000" pitchFamily="50" charset="0"/>
              </a:rPr>
              <a:t>Avoiding discussing politics and religion</a:t>
            </a:r>
          </a:p>
          <a:p>
            <a:pPr marL="342900" indent="-342900">
              <a:buFont typeface="Wingdings" panose="05000000000000000000" pitchFamily="2" charset="2"/>
              <a:buChar char="§"/>
            </a:pPr>
            <a:r>
              <a:rPr lang="en-US" sz="1600" dirty="0">
                <a:latin typeface="Volte" panose="00000500000000000000" pitchFamily="50" charset="0"/>
              </a:rPr>
              <a:t>Avoid negativity</a:t>
            </a:r>
          </a:p>
          <a:p>
            <a:pPr marL="342900" indent="-342900">
              <a:buFont typeface="Wingdings" panose="05000000000000000000" pitchFamily="2" charset="2"/>
              <a:buChar char="§"/>
            </a:pPr>
            <a:r>
              <a:rPr lang="en-US" sz="1600" dirty="0">
                <a:latin typeface="Volte" panose="00000500000000000000" pitchFamily="50" charset="0"/>
              </a:rPr>
              <a:t>Push yourself out of your comfort zone – don’t be intimidated</a:t>
            </a:r>
          </a:p>
          <a:p>
            <a:pPr marL="342900" indent="-342900">
              <a:buFont typeface="Wingdings" panose="05000000000000000000" pitchFamily="2" charset="2"/>
              <a:buChar char="§"/>
            </a:pPr>
            <a:r>
              <a:rPr lang="en-US" sz="1600" dirty="0">
                <a:latin typeface="Volte" panose="00000500000000000000" pitchFamily="50" charset="0"/>
              </a:rPr>
              <a:t>Don’t be a card spammer or card collector</a:t>
            </a:r>
          </a:p>
          <a:p>
            <a:pPr marL="342900" indent="-342900">
              <a:buFont typeface="Wingdings" panose="05000000000000000000" pitchFamily="2" charset="2"/>
              <a:buChar char="§"/>
            </a:pPr>
            <a:r>
              <a:rPr lang="en-US" sz="1600" dirty="0">
                <a:latin typeface="Volte" panose="00000500000000000000" pitchFamily="50" charset="0"/>
              </a:rPr>
              <a:t>Maintain eye contact</a:t>
            </a:r>
          </a:p>
          <a:p>
            <a:pPr marL="342900" indent="-342900">
              <a:buFont typeface="Wingdings" panose="05000000000000000000" pitchFamily="2" charset="2"/>
              <a:buChar char="§"/>
            </a:pPr>
            <a:r>
              <a:rPr lang="en-US" sz="1600" dirty="0">
                <a:latin typeface="Volte" panose="00000500000000000000" pitchFamily="50" charset="0"/>
              </a:rPr>
              <a:t>Ensure a two-way conversation, be genuinely interested</a:t>
            </a:r>
          </a:p>
          <a:p>
            <a:pPr marL="342900" indent="-342900">
              <a:buFont typeface="Wingdings" panose="05000000000000000000" pitchFamily="2" charset="2"/>
              <a:buChar char="§"/>
            </a:pPr>
            <a:r>
              <a:rPr lang="en-US" sz="1600" dirty="0">
                <a:latin typeface="Volte" panose="00000500000000000000" pitchFamily="50" charset="0"/>
              </a:rPr>
              <a:t>Match handshake</a:t>
            </a:r>
          </a:p>
          <a:p>
            <a:pPr marL="342900" indent="-342900">
              <a:buFont typeface="Wingdings" panose="05000000000000000000" pitchFamily="2" charset="2"/>
              <a:buChar char="§"/>
            </a:pPr>
            <a:r>
              <a:rPr lang="en-US" sz="1600" dirty="0">
                <a:latin typeface="Volte" panose="00000500000000000000" pitchFamily="50" charset="0"/>
              </a:rPr>
              <a:t>Breath mints</a:t>
            </a:r>
          </a:p>
          <a:p>
            <a:pPr marL="342900" indent="-342900">
              <a:buFont typeface="Wingdings" panose="05000000000000000000" pitchFamily="2" charset="2"/>
              <a:buChar char="§"/>
            </a:pPr>
            <a:r>
              <a:rPr lang="en-US" sz="1600" dirty="0">
                <a:latin typeface="Volte" panose="00000500000000000000" pitchFamily="50" charset="0"/>
              </a:rPr>
              <a:t>Eating and Drinking at events</a:t>
            </a:r>
          </a:p>
          <a:p>
            <a:pPr marL="342900" indent="-342900">
              <a:buFont typeface="Wingdings" panose="05000000000000000000" pitchFamily="2" charset="2"/>
              <a:buChar char="§"/>
            </a:pPr>
            <a:r>
              <a:rPr lang="en-US" sz="1600" dirty="0">
                <a:latin typeface="Volte" panose="00000500000000000000" pitchFamily="50" charset="0"/>
              </a:rPr>
              <a:t>Keep one hand free</a:t>
            </a:r>
          </a:p>
          <a:p>
            <a:pPr marL="342900" indent="-342900">
              <a:buFont typeface="Wingdings" panose="05000000000000000000" pitchFamily="2" charset="2"/>
              <a:buChar char="§"/>
            </a:pPr>
            <a:r>
              <a:rPr lang="en-US" sz="1600" dirty="0">
                <a:latin typeface="Volte" panose="00000500000000000000" pitchFamily="50" charset="0"/>
              </a:rPr>
              <a:t>How long in general to stay with one person</a:t>
            </a:r>
          </a:p>
          <a:p>
            <a:endParaRPr lang="en-US" sz="1300" dirty="0"/>
          </a:p>
          <a:p>
            <a:endParaRPr lang="en-US" sz="1300" dirty="0"/>
          </a:p>
        </p:txBody>
      </p:sp>
    </p:spTree>
    <p:extLst>
      <p:ext uri="{BB962C8B-B14F-4D97-AF65-F5344CB8AC3E}">
        <p14:creationId xmlns:p14="http://schemas.microsoft.com/office/powerpoint/2010/main" val="358182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6762-34D3-4DB2-B828-CFF4360085A7}"/>
              </a:ext>
            </a:extLst>
          </p:cNvPr>
          <p:cNvSpPr>
            <a:spLocks noGrp="1"/>
          </p:cNvSpPr>
          <p:nvPr>
            <p:ph type="title"/>
          </p:nvPr>
        </p:nvSpPr>
        <p:spPr>
          <a:xfrm>
            <a:off x="838200" y="504062"/>
            <a:ext cx="10995212" cy="947931"/>
          </a:xfrm>
        </p:spPr>
        <p:txBody>
          <a:bodyPr>
            <a:normAutofit fontScale="90000"/>
          </a:bodyPr>
          <a:lstStyle/>
          <a:p>
            <a:r>
              <a:rPr lang="en-CA" sz="2400" b="0" dirty="0">
                <a:solidFill>
                  <a:srgbClr val="FF931E"/>
                </a:solidFill>
                <a:latin typeface="Volte Medium" panose="00000600000000000000" pitchFamily="50" charset="0"/>
              </a:rPr>
              <a:t>“At the end of the day people won't remember what you said or did, they will remember how you made them feel.” – Maya Angelou</a:t>
            </a:r>
            <a:endParaRPr lang="en-US" sz="2400" b="0" dirty="0">
              <a:solidFill>
                <a:srgbClr val="FF931E"/>
              </a:solidFill>
              <a:latin typeface="Volte Medium" panose="00000600000000000000" pitchFamily="50" charset="0"/>
            </a:endParaRPr>
          </a:p>
        </p:txBody>
      </p:sp>
      <p:sp>
        <p:nvSpPr>
          <p:cNvPr id="3" name="Content Placeholder 2">
            <a:extLst>
              <a:ext uri="{FF2B5EF4-FFF2-40B4-BE49-F238E27FC236}">
                <a16:creationId xmlns:a16="http://schemas.microsoft.com/office/drawing/2014/main" id="{2433BDA0-7824-466F-AB6A-0D6A15772E3D}"/>
              </a:ext>
            </a:extLst>
          </p:cNvPr>
          <p:cNvSpPr>
            <a:spLocks noGrp="1"/>
          </p:cNvSpPr>
          <p:nvPr>
            <p:ph idx="1"/>
          </p:nvPr>
        </p:nvSpPr>
        <p:spPr>
          <a:xfrm>
            <a:off x="838200" y="1253331"/>
            <a:ext cx="10515600" cy="4351338"/>
          </a:xfrm>
        </p:spPr>
        <p:txBody>
          <a:bodyPr/>
          <a:lstStyle/>
          <a:p>
            <a:endParaRPr lang="en-US" dirty="0"/>
          </a:p>
          <a:p>
            <a:endParaRPr lang="en-US" dirty="0"/>
          </a:p>
        </p:txBody>
      </p:sp>
      <p:sp>
        <p:nvSpPr>
          <p:cNvPr id="4" name="Rectangle 3">
            <a:extLst>
              <a:ext uri="{FF2B5EF4-FFF2-40B4-BE49-F238E27FC236}">
                <a16:creationId xmlns:a16="http://schemas.microsoft.com/office/drawing/2014/main" id="{004ABA64-15E0-46F6-8C4B-B5D26CBEE358}"/>
              </a:ext>
            </a:extLst>
          </p:cNvPr>
          <p:cNvSpPr/>
          <p:nvPr/>
        </p:nvSpPr>
        <p:spPr>
          <a:xfrm>
            <a:off x="1752600" y="2151727"/>
            <a:ext cx="8686800" cy="2554545"/>
          </a:xfrm>
          <a:prstGeom prst="rect">
            <a:avLst/>
          </a:prstGeom>
        </p:spPr>
        <p:txBody>
          <a:bodyPr wrap="square">
            <a:spAutoFit/>
          </a:bodyPr>
          <a:lstStyle/>
          <a:p>
            <a:pPr lvl="1"/>
            <a:r>
              <a:rPr lang="en-US" sz="4000" b="1" dirty="0">
                <a:solidFill>
                  <a:srgbClr val="FF931E"/>
                </a:solidFill>
                <a:latin typeface="Volte" panose="00000500000000000000" pitchFamily="50" charset="0"/>
              </a:rPr>
              <a:t>Keep it positive</a:t>
            </a:r>
          </a:p>
          <a:p>
            <a:pPr lvl="1"/>
            <a:r>
              <a:rPr lang="en-US" sz="4000" b="1" dirty="0">
                <a:solidFill>
                  <a:srgbClr val="FF931E"/>
                </a:solidFill>
                <a:latin typeface="Volte" panose="00000500000000000000" pitchFamily="50" charset="0"/>
              </a:rPr>
              <a:t>Listen</a:t>
            </a:r>
          </a:p>
          <a:p>
            <a:pPr lvl="1"/>
            <a:r>
              <a:rPr lang="en-US" sz="4000" b="1" dirty="0">
                <a:solidFill>
                  <a:srgbClr val="FF931E"/>
                </a:solidFill>
                <a:latin typeface="Volte" panose="00000500000000000000" pitchFamily="50" charset="0"/>
              </a:rPr>
              <a:t>Be interested</a:t>
            </a:r>
          </a:p>
          <a:p>
            <a:pPr lvl="1"/>
            <a:r>
              <a:rPr lang="en-US" sz="4000" b="1" dirty="0">
                <a:solidFill>
                  <a:srgbClr val="FF931E"/>
                </a:solidFill>
                <a:latin typeface="Volte" panose="00000500000000000000" pitchFamily="50" charset="0"/>
              </a:rPr>
              <a:t>No close talking/respect space</a:t>
            </a:r>
          </a:p>
        </p:txBody>
      </p:sp>
      <p:pic>
        <p:nvPicPr>
          <p:cNvPr id="5" name="Picture 4" descr="A picture containing game&#10;&#10;Description automatically generated">
            <a:extLst>
              <a:ext uri="{FF2B5EF4-FFF2-40B4-BE49-F238E27FC236}">
                <a16:creationId xmlns:a16="http://schemas.microsoft.com/office/drawing/2014/main" id="{418282D8-7C91-47F5-A4AC-7F1F58116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056206"/>
            <a:ext cx="1351129" cy="806924"/>
          </a:xfrm>
          <a:prstGeom prst="rect">
            <a:avLst/>
          </a:prstGeom>
        </p:spPr>
      </p:pic>
    </p:spTree>
    <p:extLst>
      <p:ext uri="{BB962C8B-B14F-4D97-AF65-F5344CB8AC3E}">
        <p14:creationId xmlns:p14="http://schemas.microsoft.com/office/powerpoint/2010/main" val="1433135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2"/>
                                        </p:tgtEl>
                                        <p:attrNameLst>
                                          <p:attrName>style.color</p:attrName>
                                        </p:attrNameLst>
                                      </p:cBhvr>
                                      <p:by>
                                        <p:hsl h="0" s="-12549" l="-25098"/>
                                      </p:by>
                                    </p:animClr>
                                    <p:animClr clrSpc="hsl" dir="cw">
                                      <p:cBhvr>
                                        <p:cTn id="7" dur="500" fill="hold"/>
                                        <p:tgtEl>
                                          <p:spTgt spid="2"/>
                                        </p:tgtEl>
                                        <p:attrNameLst>
                                          <p:attrName>fillcolor</p:attrName>
                                        </p:attrNameLst>
                                      </p:cBhvr>
                                      <p:by>
                                        <p:hsl h="0" s="-12549" l="-25098"/>
                                      </p:by>
                                    </p:animClr>
                                    <p:animClr clrSpc="hsl" dir="cw">
                                      <p:cBhvr>
                                        <p:cTn id="8" dur="500" fill="hold"/>
                                        <p:tgtEl>
                                          <p:spTgt spid="2"/>
                                        </p:tgtEl>
                                        <p:attrNameLst>
                                          <p:attrName>stroke.color</p:attrName>
                                        </p:attrNameLst>
                                      </p:cBhvr>
                                      <p:by>
                                        <p:hsl h="0" s="-12549" l="-25098"/>
                                      </p:by>
                                    </p:animClr>
                                    <p:set>
                                      <p:cBhvr>
                                        <p:cTn id="9" dur="5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circle(in)">
                                      <p:cBhvr>
                                        <p:cTn id="20" dur="2000"/>
                                        <p:tgtEl>
                                          <p:spTgt spid="4">
                                            <p:txEl>
                                              <p:pRg st="1" end="1"/>
                                            </p:tx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ircle(in)">
                                      <p:cBhvr>
                                        <p:cTn id="23"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 r="-99" b="14904"/>
          <a:stretch/>
        </p:blipFill>
        <p:spPr>
          <a:xfrm>
            <a:off x="0" y="9000"/>
            <a:ext cx="12198220" cy="6849000"/>
          </a:xfrm>
          <a:prstGeom prst="rect">
            <a:avLst/>
          </a:prstGeom>
        </p:spPr>
      </p:pic>
      <p:sp>
        <p:nvSpPr>
          <p:cNvPr id="8" name="Rectangle 7"/>
          <p:cNvSpPr/>
          <p:nvPr/>
        </p:nvSpPr>
        <p:spPr>
          <a:xfrm>
            <a:off x="-21808" y="-18000"/>
            <a:ext cx="12191999" cy="6876000"/>
          </a:xfrm>
          <a:prstGeom prst="rect">
            <a:avLst/>
          </a:prstGeom>
          <a:solidFill>
            <a:srgbClr val="59595C">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037DF48C-2D9A-42EF-8B3C-517AA4E2D473}"/>
              </a:ext>
            </a:extLst>
          </p:cNvPr>
          <p:cNvSpPr/>
          <p:nvPr/>
        </p:nvSpPr>
        <p:spPr>
          <a:xfrm>
            <a:off x="-310566" y="3087108"/>
            <a:ext cx="12191999" cy="1323439"/>
          </a:xfrm>
          <a:prstGeom prst="rect">
            <a:avLst/>
          </a:prstGeom>
        </p:spPr>
        <p:txBody>
          <a:bodyPr wrap="square">
            <a:spAutoFit/>
          </a:bodyPr>
          <a:lstStyle/>
          <a:p>
            <a:pPr lvl="1" algn="ctr">
              <a:defRPr/>
            </a:pPr>
            <a:r>
              <a:rPr lang="en-US" sz="6000" b="1" dirty="0">
                <a:solidFill>
                  <a:srgbClr val="FF931E"/>
                </a:solidFill>
                <a:latin typeface="Volte Medium" panose="00000600000000000000" pitchFamily="50" charset="0"/>
              </a:rPr>
              <a:t>After The Event</a:t>
            </a:r>
          </a:p>
          <a:p>
            <a:pPr marL="914400" marR="0" lvl="2"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Title 1"/>
          <p:cNvSpPr>
            <a:spLocks noGrp="1"/>
          </p:cNvSpPr>
          <p:nvPr>
            <p:ph type="title"/>
          </p:nvPr>
        </p:nvSpPr>
        <p:spPr>
          <a:xfrm>
            <a:off x="714396" y="759994"/>
            <a:ext cx="10348598" cy="310303"/>
          </a:xfrm>
        </p:spPr>
        <p:txBody>
          <a:bodyPr>
            <a:noAutofit/>
          </a:bodyPr>
          <a:lstStyle/>
          <a:p>
            <a:r>
              <a:rPr lang="en-CA" sz="4400" dirty="0">
                <a:solidFill>
                  <a:srgbClr val="FF931E"/>
                </a:solidFill>
                <a:latin typeface="+mn-lt"/>
                <a:cs typeface="Calibri Light" charset="0"/>
              </a:rPr>
              <a:t>IN-PERSON NETWORKING</a:t>
            </a:r>
            <a:br>
              <a:rPr lang="en-CA" sz="2400" b="0" dirty="0">
                <a:solidFill>
                  <a:schemeClr val="bg1"/>
                </a:solidFill>
                <a:latin typeface="Calibri Light" charset="0"/>
                <a:ea typeface="Calibri Light" charset="0"/>
                <a:cs typeface="Calibri Light" charset="0"/>
              </a:rPr>
            </a:br>
            <a:r>
              <a:rPr lang="sk-SK" sz="2400" b="0" dirty="0"/>
              <a:t> </a:t>
            </a:r>
            <a:br>
              <a:rPr lang="en-CA" sz="2400" b="0" dirty="0">
                <a:solidFill>
                  <a:schemeClr val="bg1"/>
                </a:solidFill>
                <a:latin typeface="Calibri Light" charset="0"/>
                <a:ea typeface="Calibri Light" charset="0"/>
                <a:cs typeface="Calibri Light" charset="0"/>
              </a:rPr>
            </a:br>
            <a:r>
              <a:rPr lang="sk-SK" sz="2400" b="0" dirty="0"/>
              <a:t> </a:t>
            </a:r>
            <a:r>
              <a:rPr lang="sk-SK" sz="2400" b="0" dirty="0">
                <a:solidFill>
                  <a:schemeClr val="bg1"/>
                </a:solidFill>
                <a:latin typeface="Calibri Light" charset="0"/>
                <a:ea typeface="Calibri Light" charset="0"/>
                <a:cs typeface="Calibri Light" charset="0"/>
              </a:rPr>
              <a:t> </a:t>
            </a:r>
            <a:endParaRPr lang="en-US" sz="2400" b="0" dirty="0">
              <a:solidFill>
                <a:schemeClr val="bg1"/>
              </a:solidFill>
              <a:latin typeface="Calibri Light" charset="0"/>
              <a:ea typeface="Calibri Light" charset="0"/>
              <a:cs typeface="Calibri Light" charset="0"/>
            </a:endParaRPr>
          </a:p>
        </p:txBody>
      </p:sp>
      <p:cxnSp>
        <p:nvCxnSpPr>
          <p:cNvPr id="15" name="Straight Connector 14"/>
          <p:cNvCxnSpPr/>
          <p:nvPr/>
        </p:nvCxnSpPr>
        <p:spPr>
          <a:xfrm>
            <a:off x="714396" y="1278294"/>
            <a:ext cx="10771588" cy="0"/>
          </a:xfrm>
          <a:prstGeom prst="line">
            <a:avLst/>
          </a:prstGeom>
          <a:ln>
            <a:solidFill>
              <a:srgbClr val="FF93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34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endParaRPr lang="en-US" sz="2400" b="1" dirty="0">
              <a:solidFill>
                <a:srgbClr val="004E7E"/>
              </a:solidFill>
            </a:endParaRPr>
          </a:p>
          <a:p>
            <a:endParaRPr lang="en-US" sz="2400" b="1" dirty="0">
              <a:solidFill>
                <a:srgbClr val="004E7E"/>
              </a:solidFill>
            </a:endParaRPr>
          </a:p>
          <a:p>
            <a:pPr lvl="1" indent="-685800">
              <a:buFont typeface="Wingdings" panose="05000000000000000000" pitchFamily="2" charset="2"/>
              <a:buChar char="§"/>
            </a:pPr>
            <a:r>
              <a:rPr lang="en-US" dirty="0">
                <a:solidFill>
                  <a:srgbClr val="FF931E"/>
                </a:solidFill>
                <a:latin typeface="Volte" panose="00000500000000000000" pitchFamily="50" charset="0"/>
                <a:ea typeface="Calibri Light" charset="0"/>
                <a:cs typeface="Calibri Light" charset="0"/>
              </a:rPr>
              <a:t>Connect on </a:t>
            </a:r>
            <a:r>
              <a:rPr lang="en-US" b="1" dirty="0">
                <a:solidFill>
                  <a:srgbClr val="FF931E"/>
                </a:solidFill>
                <a:latin typeface="Volte" panose="00000500000000000000" pitchFamily="50" charset="0"/>
                <a:ea typeface="Calibri Light" charset="0"/>
                <a:cs typeface="Calibri Light" charset="0"/>
              </a:rPr>
              <a:t>LinkedIn </a:t>
            </a:r>
            <a:r>
              <a:rPr lang="en-US" dirty="0">
                <a:solidFill>
                  <a:srgbClr val="FF931E"/>
                </a:solidFill>
                <a:latin typeface="Volte" panose="00000500000000000000" pitchFamily="50" charset="0"/>
                <a:ea typeface="Calibri Light" charset="0"/>
                <a:cs typeface="Calibri Light" charset="0"/>
              </a:rPr>
              <a:t>(NOT Facebook, </a:t>
            </a:r>
            <a:r>
              <a:rPr lang="en-US" dirty="0" err="1">
                <a:solidFill>
                  <a:srgbClr val="FF931E"/>
                </a:solidFill>
                <a:latin typeface="Volte" panose="00000500000000000000" pitchFamily="50" charset="0"/>
                <a:ea typeface="Calibri Light" charset="0"/>
                <a:cs typeface="Calibri Light" charset="0"/>
              </a:rPr>
              <a:t>etc</a:t>
            </a:r>
            <a:r>
              <a:rPr lang="en-US" dirty="0">
                <a:solidFill>
                  <a:srgbClr val="FF931E"/>
                </a:solidFill>
                <a:latin typeface="Volte" panose="00000500000000000000" pitchFamily="50" charset="0"/>
                <a:ea typeface="Calibri Light" charset="0"/>
                <a:cs typeface="Calibri Light" charset="0"/>
              </a:rPr>
              <a:t>)</a:t>
            </a:r>
          </a:p>
          <a:p>
            <a:pPr lvl="1" indent="-685800">
              <a:buFont typeface="Wingdings" panose="05000000000000000000" pitchFamily="2" charset="2"/>
              <a:buChar char="§"/>
            </a:pPr>
            <a:endParaRPr lang="en-US" dirty="0">
              <a:solidFill>
                <a:srgbClr val="FF931E"/>
              </a:solidFill>
              <a:latin typeface="Volte" panose="00000500000000000000" pitchFamily="50" charset="0"/>
              <a:ea typeface="Calibri Light" charset="0"/>
              <a:cs typeface="Calibri Light" charset="0"/>
            </a:endParaRPr>
          </a:p>
          <a:p>
            <a:pPr lvl="1" indent="-685800">
              <a:buFont typeface="Wingdings" panose="05000000000000000000" pitchFamily="2" charset="2"/>
              <a:buChar char="§"/>
            </a:pPr>
            <a:r>
              <a:rPr lang="en-US" dirty="0">
                <a:solidFill>
                  <a:srgbClr val="FF931E"/>
                </a:solidFill>
                <a:latin typeface="Volte" panose="00000500000000000000" pitchFamily="50" charset="0"/>
                <a:ea typeface="Calibri Light" charset="0"/>
                <a:cs typeface="Calibri Light" charset="0"/>
              </a:rPr>
              <a:t>Send an </a:t>
            </a:r>
            <a:r>
              <a:rPr lang="en-US" b="1" dirty="0">
                <a:solidFill>
                  <a:srgbClr val="FF931E"/>
                </a:solidFill>
                <a:latin typeface="Volte" panose="00000500000000000000" pitchFamily="50" charset="0"/>
                <a:ea typeface="Calibri Light" charset="0"/>
                <a:cs typeface="Calibri Light" charset="0"/>
              </a:rPr>
              <a:t>email</a:t>
            </a:r>
            <a:r>
              <a:rPr lang="en-US" dirty="0">
                <a:solidFill>
                  <a:srgbClr val="FF931E"/>
                </a:solidFill>
                <a:latin typeface="Volte" panose="00000500000000000000" pitchFamily="50" charset="0"/>
                <a:ea typeface="Calibri Light" charset="0"/>
                <a:cs typeface="Calibri Light" charset="0"/>
              </a:rPr>
              <a:t> to follow-up and share contact details.  </a:t>
            </a:r>
          </a:p>
          <a:p>
            <a:pPr lvl="1" indent="-685800">
              <a:buFont typeface="Wingdings" panose="05000000000000000000" pitchFamily="2" charset="2"/>
              <a:buChar char="§"/>
            </a:pPr>
            <a:endParaRPr lang="en-US" dirty="0">
              <a:solidFill>
                <a:srgbClr val="FF931E"/>
              </a:solidFill>
              <a:latin typeface="Volte" panose="00000500000000000000" pitchFamily="50" charset="0"/>
              <a:ea typeface="Calibri Light" charset="0"/>
              <a:cs typeface="Calibri Light" charset="0"/>
            </a:endParaRPr>
          </a:p>
          <a:p>
            <a:pPr lvl="1" indent="-685800">
              <a:buFont typeface="Wingdings" panose="05000000000000000000" pitchFamily="2" charset="2"/>
              <a:buChar char="§"/>
            </a:pPr>
            <a:r>
              <a:rPr lang="en-US" dirty="0">
                <a:solidFill>
                  <a:srgbClr val="FF931E"/>
                </a:solidFill>
                <a:latin typeface="Volte" panose="00000500000000000000" pitchFamily="50" charset="0"/>
                <a:ea typeface="Calibri Light" charset="0"/>
                <a:cs typeface="Calibri Light" charset="0"/>
              </a:rPr>
              <a:t>Suggest a coffee </a:t>
            </a:r>
            <a:r>
              <a:rPr lang="en-US" b="1" dirty="0">
                <a:solidFill>
                  <a:srgbClr val="FF931E"/>
                </a:solidFill>
                <a:latin typeface="Volte" panose="00000500000000000000" pitchFamily="50" charset="0"/>
                <a:ea typeface="Calibri Light" charset="0"/>
                <a:cs typeface="Calibri Light" charset="0"/>
              </a:rPr>
              <a:t>meeting</a:t>
            </a:r>
            <a:r>
              <a:rPr lang="en-US" dirty="0">
                <a:solidFill>
                  <a:srgbClr val="FF931E"/>
                </a:solidFill>
                <a:latin typeface="Volte" panose="00000500000000000000" pitchFamily="50" charset="0"/>
                <a:ea typeface="Calibri Light" charset="0"/>
                <a:cs typeface="Calibri Light" charset="0"/>
              </a:rPr>
              <a:t> to have a further discussion</a:t>
            </a:r>
          </a:p>
          <a:p>
            <a:pPr lvl="1" indent="-685800">
              <a:buFont typeface="Wingdings" panose="05000000000000000000" pitchFamily="2" charset="2"/>
              <a:buChar char="§"/>
            </a:pPr>
            <a:endParaRPr lang="en-US" dirty="0">
              <a:solidFill>
                <a:srgbClr val="FF931E"/>
              </a:solidFill>
              <a:latin typeface="Volte" panose="00000500000000000000" pitchFamily="50" charset="0"/>
              <a:ea typeface="Calibri Light" charset="0"/>
              <a:cs typeface="Calibri Light" charset="0"/>
            </a:endParaRPr>
          </a:p>
          <a:p>
            <a:pPr lvl="1" indent="-685800">
              <a:buFont typeface="Wingdings" panose="05000000000000000000" pitchFamily="2" charset="2"/>
              <a:buChar char="§"/>
            </a:pPr>
            <a:r>
              <a:rPr lang="en-US" dirty="0">
                <a:solidFill>
                  <a:srgbClr val="FF931E"/>
                </a:solidFill>
                <a:latin typeface="Volte" panose="00000500000000000000" pitchFamily="50" charset="0"/>
                <a:ea typeface="Calibri Light" charset="0"/>
                <a:cs typeface="Calibri Light" charset="0"/>
              </a:rPr>
              <a:t>If you don’t get a response quickly, DO NOT continue to message. </a:t>
            </a:r>
            <a:r>
              <a:rPr lang="en-US" b="1" dirty="0">
                <a:solidFill>
                  <a:srgbClr val="FF931E"/>
                </a:solidFill>
                <a:latin typeface="Volte" panose="00000500000000000000" pitchFamily="50" charset="0"/>
                <a:ea typeface="Calibri Light" charset="0"/>
                <a:cs typeface="Calibri Light" charset="0"/>
              </a:rPr>
              <a:t>Be patient</a:t>
            </a:r>
            <a:r>
              <a:rPr lang="en-US" dirty="0">
                <a:solidFill>
                  <a:srgbClr val="FF931E"/>
                </a:solidFill>
                <a:latin typeface="Volte" panose="00000500000000000000" pitchFamily="50" charset="0"/>
                <a:ea typeface="Calibri Light" charset="0"/>
                <a:cs typeface="Calibri Light" charset="0"/>
              </a:rPr>
              <a:t>. After about a week, follow up again with a gentle tone. </a:t>
            </a:r>
          </a:p>
          <a:p>
            <a:pPr lvl="1" indent="-685800">
              <a:buFont typeface="Wingdings" panose="05000000000000000000" pitchFamily="2" charset="2"/>
              <a:buChar char="§"/>
            </a:pPr>
            <a:endParaRPr lang="en-US" dirty="0">
              <a:solidFill>
                <a:srgbClr val="FF931E"/>
              </a:solidFill>
              <a:latin typeface="Volte" panose="00000500000000000000" pitchFamily="50" charset="0"/>
              <a:ea typeface="Calibri Light" charset="0"/>
              <a:cs typeface="Calibri Light" charset="0"/>
            </a:endParaRPr>
          </a:p>
          <a:p>
            <a:pPr lvl="1" indent="-685800">
              <a:buFont typeface="Wingdings" panose="05000000000000000000" pitchFamily="2" charset="2"/>
              <a:buChar char="§"/>
            </a:pPr>
            <a:r>
              <a:rPr lang="en-US" b="1" dirty="0">
                <a:solidFill>
                  <a:srgbClr val="FF931E"/>
                </a:solidFill>
                <a:latin typeface="Volte" panose="00000500000000000000" pitchFamily="50" charset="0"/>
                <a:ea typeface="Calibri Light" charset="0"/>
                <a:cs typeface="Calibri Light" charset="0"/>
              </a:rPr>
              <a:t>Nurture</a:t>
            </a:r>
            <a:r>
              <a:rPr lang="en-US" dirty="0">
                <a:solidFill>
                  <a:srgbClr val="FF931E"/>
                </a:solidFill>
                <a:latin typeface="Volte" panose="00000500000000000000" pitchFamily="50" charset="0"/>
                <a:ea typeface="Calibri Light" charset="0"/>
                <a:cs typeface="Calibri Light" charset="0"/>
              </a:rPr>
              <a:t> your network, </a:t>
            </a:r>
            <a:r>
              <a:rPr lang="en-US" b="1" dirty="0">
                <a:solidFill>
                  <a:srgbClr val="FF931E"/>
                </a:solidFill>
                <a:latin typeface="Volte" panose="00000500000000000000" pitchFamily="50" charset="0"/>
                <a:ea typeface="Calibri Light" charset="0"/>
                <a:cs typeface="Calibri Light" charset="0"/>
              </a:rPr>
              <a:t>build</a:t>
            </a:r>
            <a:r>
              <a:rPr lang="en-US" dirty="0">
                <a:solidFill>
                  <a:srgbClr val="FF931E"/>
                </a:solidFill>
                <a:latin typeface="Volte" panose="00000500000000000000" pitchFamily="50" charset="0"/>
                <a:ea typeface="Calibri Light" charset="0"/>
                <a:cs typeface="Calibri Light" charset="0"/>
              </a:rPr>
              <a:t> your brand, and </a:t>
            </a:r>
            <a:r>
              <a:rPr lang="en-US" b="1" dirty="0">
                <a:solidFill>
                  <a:srgbClr val="FF931E"/>
                </a:solidFill>
                <a:latin typeface="Volte" panose="00000500000000000000" pitchFamily="50" charset="0"/>
                <a:ea typeface="Calibri Light" charset="0"/>
                <a:cs typeface="Calibri Light" charset="0"/>
              </a:rPr>
              <a:t>establish</a:t>
            </a:r>
            <a:r>
              <a:rPr lang="en-US" dirty="0">
                <a:solidFill>
                  <a:srgbClr val="FF931E"/>
                </a:solidFill>
                <a:latin typeface="Volte" panose="00000500000000000000" pitchFamily="50" charset="0"/>
                <a:ea typeface="Calibri Light" charset="0"/>
                <a:cs typeface="Calibri Light" charset="0"/>
              </a:rPr>
              <a:t> “thought leadership” through the material you post/share on LinkedIn. </a:t>
            </a: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solidFill>
                  <a:srgbClr val="FF931E"/>
                </a:solidFill>
                <a:latin typeface="Volte Medium" panose="00000600000000000000" pitchFamily="50" charset="0"/>
                <a:ea typeface="Calibri Light" charset="0"/>
                <a:cs typeface="Calibri Light" charset="0"/>
              </a:rPr>
              <a:t>FOLLOW-UP OR FAIL!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824" y="1482368"/>
            <a:ext cx="3605366" cy="2338616"/>
          </a:xfrm>
          <a:prstGeom prst="rect">
            <a:avLst/>
          </a:prstGeom>
        </p:spPr>
      </p:pic>
      <p:cxnSp>
        <p:nvCxnSpPr>
          <p:cNvPr id="5" name="Straight Connector 4"/>
          <p:cNvCxnSpPr/>
          <p:nvPr/>
        </p:nvCxnSpPr>
        <p:spPr>
          <a:xfrm>
            <a:off x="684898" y="1225541"/>
            <a:ext cx="10771588" cy="0"/>
          </a:xfrm>
          <a:prstGeom prst="line">
            <a:avLst/>
          </a:prstGeom>
          <a:ln>
            <a:solidFill>
              <a:srgbClr val="59595C"/>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FF931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TextBox 2"/>
          <p:cNvSpPr txBox="1"/>
          <p:nvPr/>
        </p:nvSpPr>
        <p:spPr>
          <a:xfrm>
            <a:off x="596407" y="1385690"/>
            <a:ext cx="634340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9595C"/>
                </a:solidFill>
                <a:effectLst/>
                <a:uLnTx/>
                <a:uFillTx/>
                <a:latin typeface="Volte Medium" panose="00000600000000000000" pitchFamily="50" charset="0"/>
                <a:ea typeface="Calibri Light" charset="0"/>
                <a:cs typeface="Calibri Light" charset="0"/>
              </a:rPr>
              <a:t>Do the following within 2-3 days of the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04198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C0FE20-5E8E-43CC-9C5B-37939E212503}"/>
              </a:ext>
            </a:extLst>
          </p:cNvPr>
          <p:cNvSpPr txBox="1"/>
          <p:nvPr/>
        </p:nvSpPr>
        <p:spPr>
          <a:xfrm>
            <a:off x="95240" y="504439"/>
            <a:ext cx="4838070" cy="1688182"/>
          </a:xfrm>
          <a:prstGeom prst="rect">
            <a:avLst/>
          </a:prstGeom>
        </p:spPr>
        <p:txBody>
          <a:bodyPr vert="horz" lIns="91440" tIns="45720" rIns="91440" bIns="45720" rtlCol="0" anchor="ctr">
            <a:normAutofit/>
          </a:bodyPr>
          <a:lstStyle/>
          <a:p>
            <a:pPr lvl="0" algn="ctr">
              <a:lnSpc>
                <a:spcPct val="90000"/>
              </a:lnSpc>
              <a:spcBef>
                <a:spcPct val="0"/>
              </a:spcBef>
              <a:spcAft>
                <a:spcPts val="600"/>
              </a:spcAft>
              <a:defRPr/>
            </a:pPr>
            <a:r>
              <a:rPr lang="en-US" sz="4000" dirty="0">
                <a:solidFill>
                  <a:srgbClr val="FF931E"/>
                </a:solidFill>
                <a:latin typeface="Arial"/>
              </a:rPr>
              <a:t>Opportunities for Networking</a:t>
            </a:r>
            <a:endParaRPr kumimoji="0" lang="en-US" sz="4000" b="0" i="0" u="none" strike="noStrike" kern="1200" cap="none" spc="0" normalizeH="0" baseline="0" noProof="0" dirty="0">
              <a:ln>
                <a:noFill/>
              </a:ln>
              <a:solidFill>
                <a:srgbClr val="FF931E"/>
              </a:solidFill>
              <a:effectLst/>
              <a:uLnTx/>
              <a:uFillTx/>
              <a:latin typeface="Arial"/>
              <a:ea typeface="+mn-ea"/>
              <a:cs typeface="+mn-cs"/>
            </a:endParaRPr>
          </a:p>
        </p:txBody>
      </p:sp>
      <p:sp>
        <p:nvSpPr>
          <p:cNvPr id="9" name="TextBox 8">
            <a:extLst>
              <a:ext uri="{FF2B5EF4-FFF2-40B4-BE49-F238E27FC236}">
                <a16:creationId xmlns:a16="http://schemas.microsoft.com/office/drawing/2014/main" id="{3C72E3D1-8C69-4810-BDA9-DC8BE62D3F6A}"/>
              </a:ext>
            </a:extLst>
          </p:cNvPr>
          <p:cNvSpPr txBox="1"/>
          <p:nvPr/>
        </p:nvSpPr>
        <p:spPr>
          <a:xfrm>
            <a:off x="420508" y="2192621"/>
            <a:ext cx="5467336" cy="4160940"/>
          </a:xfrm>
          <a:prstGeom prst="rect">
            <a:avLst/>
          </a:prstGeom>
        </p:spPr>
        <p:txBody>
          <a:bodyPr vert="horz" lIns="91440" tIns="45720" rIns="91440" bIns="45720" rtlCol="0" anchor="t">
            <a:normAutofit fontScale="85000" lnSpcReduction="20000"/>
          </a:bodyPr>
          <a:lstStyle/>
          <a:p>
            <a:pPr marL="228600" lvl="0" indent="-228600">
              <a:lnSpc>
                <a:spcPct val="120000"/>
              </a:lnSpc>
              <a:spcBef>
                <a:spcPts val="1000"/>
              </a:spcBef>
              <a:buClr>
                <a:prstClr val="black"/>
              </a:buClr>
              <a:buFont typeface="Arial" panose="020B0604020202020204" pitchFamily="34" charset="0"/>
              <a:buChar char="•"/>
            </a:pPr>
            <a:r>
              <a:rPr lang="en-CA" sz="2400" cap="all" dirty="0">
                <a:latin typeface="Tw Cen MT" panose="020B0602020104020603"/>
              </a:rPr>
              <a:t>industry associations</a:t>
            </a:r>
          </a:p>
          <a:p>
            <a:pPr marL="228600" lvl="0" indent="-228600">
              <a:lnSpc>
                <a:spcPct val="120000"/>
              </a:lnSpc>
              <a:spcBef>
                <a:spcPts val="1000"/>
              </a:spcBef>
              <a:buClr>
                <a:prstClr val="black"/>
              </a:buClr>
              <a:buFont typeface="Arial" panose="020B0604020202020204" pitchFamily="34" charset="0"/>
              <a:buChar char="•"/>
            </a:pPr>
            <a:r>
              <a:rPr lang="en-CA" sz="2400" cap="all" dirty="0">
                <a:latin typeface="Tw Cen MT" panose="020B0602020104020603"/>
              </a:rPr>
              <a:t>Reconnect with your high school/college/university</a:t>
            </a:r>
          </a:p>
          <a:p>
            <a:pPr marL="228600" lvl="0" indent="-228600">
              <a:lnSpc>
                <a:spcPct val="120000"/>
              </a:lnSpc>
              <a:spcBef>
                <a:spcPts val="1000"/>
              </a:spcBef>
              <a:buClr>
                <a:prstClr val="black"/>
              </a:buClr>
              <a:buFont typeface="Arial" panose="020B0604020202020204" pitchFamily="34" charset="0"/>
              <a:buChar char="•"/>
            </a:pPr>
            <a:r>
              <a:rPr lang="en-CA" sz="2400" cap="all" dirty="0">
                <a:latin typeface="Tw Cen MT" panose="020B0602020104020603"/>
              </a:rPr>
              <a:t>Social media</a:t>
            </a:r>
          </a:p>
          <a:p>
            <a:pPr marL="228600" lvl="0" indent="-228600">
              <a:lnSpc>
                <a:spcPct val="120000"/>
              </a:lnSpc>
              <a:spcBef>
                <a:spcPts val="1000"/>
              </a:spcBef>
              <a:buClr>
                <a:prstClr val="black"/>
              </a:buClr>
              <a:buFont typeface="Arial" panose="020B0604020202020204" pitchFamily="34" charset="0"/>
              <a:buChar char="•"/>
            </a:pPr>
            <a:r>
              <a:rPr lang="en-CA" sz="2400" cap="all" dirty="0">
                <a:latin typeface="Tw Cen MT" panose="020B0602020104020603"/>
              </a:rPr>
              <a:t>Chamber of commerce, board of trade</a:t>
            </a:r>
          </a:p>
          <a:p>
            <a:pPr marL="228600" lvl="0" indent="-228600">
              <a:lnSpc>
                <a:spcPct val="120000"/>
              </a:lnSpc>
              <a:spcBef>
                <a:spcPts val="1000"/>
              </a:spcBef>
              <a:buClr>
                <a:prstClr val="black"/>
              </a:buClr>
              <a:buFont typeface="Arial" panose="020B0604020202020204" pitchFamily="34" charset="0"/>
              <a:buChar char="•"/>
            </a:pPr>
            <a:r>
              <a:rPr lang="en-CA" sz="2400" cap="all" dirty="0">
                <a:latin typeface="Tw Cen MT" panose="020B0602020104020603"/>
              </a:rPr>
              <a:t>Receptions, gatherings, parties, doctor’s office, store line-ups, etc.</a:t>
            </a:r>
          </a:p>
          <a:p>
            <a:pPr marL="228600" lvl="0" indent="-228600">
              <a:lnSpc>
                <a:spcPct val="120000"/>
              </a:lnSpc>
              <a:spcBef>
                <a:spcPts val="1000"/>
              </a:spcBef>
              <a:buClr>
                <a:prstClr val="black"/>
              </a:buClr>
              <a:buFont typeface="Arial" panose="020B0604020202020204" pitchFamily="34" charset="0"/>
              <a:buChar char="•"/>
            </a:pPr>
            <a:r>
              <a:rPr lang="en-CA" sz="2400" cap="all" dirty="0">
                <a:latin typeface="Tw Cen MT" panose="020B0602020104020603"/>
              </a:rPr>
              <a:t>Volunteer with your</a:t>
            </a:r>
          </a:p>
          <a:p>
            <a:pPr marL="685800" lvl="1" indent="-228600">
              <a:lnSpc>
                <a:spcPct val="120000"/>
              </a:lnSpc>
              <a:spcBef>
                <a:spcPts val="500"/>
              </a:spcBef>
              <a:buClr>
                <a:prstClr val="black"/>
              </a:buClr>
              <a:buFont typeface="Arial" panose="020B0604020202020204" pitchFamily="34" charset="0"/>
              <a:buChar char="•"/>
            </a:pPr>
            <a:r>
              <a:rPr lang="en-CA" cap="all" dirty="0">
                <a:latin typeface="Tw Cen MT" panose="020B0602020104020603"/>
              </a:rPr>
              <a:t>Church</a:t>
            </a:r>
          </a:p>
          <a:p>
            <a:pPr marL="685800" lvl="1" indent="-228600">
              <a:lnSpc>
                <a:spcPct val="120000"/>
              </a:lnSpc>
              <a:spcBef>
                <a:spcPts val="500"/>
              </a:spcBef>
              <a:buClr>
                <a:prstClr val="black"/>
              </a:buClr>
              <a:buFont typeface="Arial" panose="020B0604020202020204" pitchFamily="34" charset="0"/>
              <a:buChar char="•"/>
            </a:pPr>
            <a:r>
              <a:rPr lang="en-CA" cap="all" dirty="0">
                <a:latin typeface="Tw Cen MT" panose="020B0602020104020603"/>
              </a:rPr>
              <a:t>Kid’s sports team</a:t>
            </a:r>
          </a:p>
          <a:p>
            <a:pPr marL="685800" lvl="1" indent="-228600">
              <a:lnSpc>
                <a:spcPct val="120000"/>
              </a:lnSpc>
              <a:spcBef>
                <a:spcPts val="500"/>
              </a:spcBef>
              <a:buClr>
                <a:prstClr val="black"/>
              </a:buClr>
              <a:buFont typeface="Arial" panose="020B0604020202020204" pitchFamily="34" charset="0"/>
              <a:buChar char="•"/>
            </a:pPr>
            <a:r>
              <a:rPr lang="en-CA" cap="all" dirty="0">
                <a:latin typeface="Tw Cen MT" panose="020B0602020104020603"/>
              </a:rPr>
              <a:t>Community committee or service group</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BF79">
                  <a:lumMod val="60000"/>
                  <a:lumOff val="40000"/>
                </a:srgbClr>
              </a:solidFill>
              <a:effectLst/>
              <a:uLnTx/>
              <a:uFillTx/>
              <a:latin typeface="Volte"/>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BF79">
                  <a:lumMod val="60000"/>
                  <a:lumOff val="40000"/>
                </a:srgbClr>
              </a:solidFill>
              <a:effectLst/>
              <a:uLnTx/>
              <a:uFillTx/>
              <a:latin typeface="Volte"/>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BF79">
                  <a:lumMod val="60000"/>
                  <a:lumOff val="40000"/>
                </a:srgbClr>
              </a:solidFill>
              <a:effectLst/>
              <a:uLnTx/>
              <a:uFillTx/>
              <a:latin typeface="Volte"/>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BF79">
                  <a:lumMod val="60000"/>
                  <a:lumOff val="40000"/>
                </a:srgbClr>
              </a:solidFill>
              <a:effectLst/>
              <a:uLnTx/>
              <a:uFillTx/>
              <a:latin typeface="Volte"/>
              <a:ea typeface="+mn-ea"/>
              <a:cs typeface="+mn-cs"/>
            </a:endParaRPr>
          </a:p>
        </p:txBody>
      </p:sp>
      <p:sp>
        <p:nvSpPr>
          <p:cNvPr id="71" name="Freeform: Shape 70">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olte"/>
              <a:ea typeface="+mn-ea"/>
              <a:cs typeface="+mn-cs"/>
            </a:endParaRPr>
          </a:p>
        </p:txBody>
      </p:sp>
      <p:pic>
        <p:nvPicPr>
          <p:cNvPr id="4" name="Picture 3">
            <a:extLst>
              <a:ext uri="{FF2B5EF4-FFF2-40B4-BE49-F238E27FC236}">
                <a16:creationId xmlns:a16="http://schemas.microsoft.com/office/drawing/2014/main" id="{EFB77404-99A2-4FDE-85AC-2BC2F0A8B9AF}"/>
              </a:ext>
            </a:extLst>
          </p:cNvPr>
          <p:cNvPicPr>
            <a:picLocks noChangeAspect="1"/>
          </p:cNvPicPr>
          <p:nvPr/>
        </p:nvPicPr>
        <p:blipFill rotWithShape="1">
          <a:blip r:embed="rId2"/>
          <a:srcRect t="9948" b="27457"/>
          <a:stretch/>
        </p:blipFill>
        <p:spPr>
          <a:xfrm>
            <a:off x="5142946" y="-23603"/>
            <a:ext cx="6069184" cy="2839783"/>
          </a:xfrm>
          <a:custGeom>
            <a:avLst/>
            <a:gdLst>
              <a:gd name="connsiteX0" fmla="*/ 0 w 6069184"/>
              <a:gd name="connsiteY0" fmla="*/ 0 h 2839783"/>
              <a:gd name="connsiteX1" fmla="*/ 6069184 w 6069184"/>
              <a:gd name="connsiteY1" fmla="*/ 0 h 2839783"/>
              <a:gd name="connsiteX2" fmla="*/ 6063823 w 6069184"/>
              <a:gd name="connsiteY2" fmla="*/ 106160 h 2839783"/>
              <a:gd name="connsiteX3" fmla="*/ 3034592 w 6069184"/>
              <a:gd name="connsiteY3" fmla="*/ 2839783 h 2839783"/>
              <a:gd name="connsiteX4" fmla="*/ 5360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73" name="Freeform: Shape 72">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olte"/>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1C72D87B-E7B9-4D66-BE75-ABA96FB4827B}"/>
              </a:ext>
            </a:extLst>
          </p:cNvPr>
          <p:cNvPicPr>
            <a:picLocks noChangeAspect="1"/>
          </p:cNvPicPr>
          <p:nvPr/>
        </p:nvPicPr>
        <p:blipFill rotWithShape="1">
          <a:blip r:embed="rId3">
            <a:extLst>
              <a:ext uri="{28A0092B-C50C-407E-A947-70E740481C1C}">
                <a14:useLocalDpi xmlns:a14="http://schemas.microsoft.com/office/drawing/2010/main" val="0"/>
              </a:ext>
            </a:extLst>
          </a:blip>
          <a:srcRect l="2471" t="-18092" r="-12757" b="807"/>
          <a:stretch/>
        </p:blipFill>
        <p:spPr>
          <a:xfrm>
            <a:off x="7141030" y="2900758"/>
            <a:ext cx="6440657" cy="4090602"/>
          </a:xfrm>
          <a:custGeom>
            <a:avLst/>
            <a:gdLst>
              <a:gd name="connsiteX0" fmla="*/ 3044952 w 5001415"/>
              <a:gd name="connsiteY0" fmla="*/ 0 h 3733214"/>
              <a:gd name="connsiteX1" fmla="*/ 4981824 w 5001415"/>
              <a:gd name="connsiteY1" fmla="*/ 695319 h 3733214"/>
              <a:gd name="connsiteX2" fmla="*/ 5001415 w 5001415"/>
              <a:gd name="connsiteY2" fmla="*/ 713124 h 3733214"/>
              <a:gd name="connsiteX3" fmla="*/ 5001415 w 5001415"/>
              <a:gd name="connsiteY3" fmla="*/ 3733214 h 3733214"/>
              <a:gd name="connsiteX4" fmla="*/ 81043 w 5001415"/>
              <a:gd name="connsiteY4" fmla="*/ 3733214 h 3733214"/>
              <a:gd name="connsiteX5" fmla="*/ 61862 w 5001415"/>
              <a:gd name="connsiteY5" fmla="*/ 3658617 h 3733214"/>
              <a:gd name="connsiteX6" fmla="*/ 0 w 5001415"/>
              <a:gd name="connsiteY6" fmla="*/ 3044952 h 3733214"/>
              <a:gd name="connsiteX7" fmla="*/ 3044952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539469970"/>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C0FE20-5E8E-43CC-9C5B-37939E212503}"/>
              </a:ext>
            </a:extLst>
          </p:cNvPr>
          <p:cNvSpPr txBox="1"/>
          <p:nvPr/>
        </p:nvSpPr>
        <p:spPr>
          <a:xfrm>
            <a:off x="95240" y="504439"/>
            <a:ext cx="4838070" cy="168818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931E"/>
                </a:solidFill>
                <a:effectLst/>
                <a:uLnTx/>
                <a:uFillTx/>
                <a:latin typeface="Arial"/>
                <a:ea typeface="+mn-ea"/>
                <a:cs typeface="+mn-cs"/>
              </a:rPr>
              <a:t>Northern Connector Program</a:t>
            </a:r>
          </a:p>
        </p:txBody>
      </p:sp>
      <p:sp>
        <p:nvSpPr>
          <p:cNvPr id="9" name="TextBox 8">
            <a:extLst>
              <a:ext uri="{FF2B5EF4-FFF2-40B4-BE49-F238E27FC236}">
                <a16:creationId xmlns:a16="http://schemas.microsoft.com/office/drawing/2014/main" id="{3C72E3D1-8C69-4810-BDA9-DC8BE62D3F6A}"/>
              </a:ext>
            </a:extLst>
          </p:cNvPr>
          <p:cNvSpPr txBox="1"/>
          <p:nvPr/>
        </p:nvSpPr>
        <p:spPr>
          <a:xfrm>
            <a:off x="502366" y="2410667"/>
            <a:ext cx="6069184" cy="3632323"/>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Putting </a:t>
            </a:r>
            <a:r>
              <a:rPr kumimoji="0" lang="en-US" sz="2800" b="1" i="0" u="sng" strike="noStrike" kern="0" cap="none" spc="0" normalizeH="0" baseline="0" noProof="0" dirty="0">
                <a:ln>
                  <a:noFill/>
                </a:ln>
                <a:solidFill>
                  <a:prstClr val="white"/>
                </a:solidFill>
                <a:effectLst/>
                <a:uLnTx/>
                <a:uFillTx/>
                <a:latin typeface="Volte"/>
                <a:ea typeface="MS PGothic" panose="020B0600070205080204" pitchFamily="34" charset="-128"/>
                <a:cs typeface="+mn-cs"/>
              </a:rPr>
              <a:t>local talent </a:t>
            </a:r>
            <a:r>
              <a:rPr kumimoji="0" lang="en-US" sz="2800" b="0"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directly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touch with community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business </a:t>
            </a:r>
            <a:r>
              <a:rPr kumimoji="0" lang="en-US" sz="2800" b="1"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leadership </a:t>
            </a:r>
            <a:r>
              <a:rPr kumimoji="0" lang="en-US" sz="2800" b="0"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to build their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professional network, </a:t>
            </a:r>
            <a:r>
              <a:rPr kumimoji="0" lang="en-US" sz="2800" b="1"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connect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with career opportunities</a:t>
            </a:r>
            <a:r>
              <a:rPr kumimoji="0" lang="en-US" sz="2800" b="0"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and </a:t>
            </a:r>
            <a:r>
              <a:rPr kumimoji="0" lang="en-US" sz="2800" b="1"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stay </a:t>
            </a:r>
            <a:r>
              <a:rPr kumimoji="0" lang="en-US" sz="2800" b="0" i="0" u="none" strike="noStrike" kern="0" cap="none" spc="0" normalizeH="0" baseline="0" noProof="0" dirty="0">
                <a:ln>
                  <a:noFill/>
                </a:ln>
                <a:solidFill>
                  <a:prstClr val="white"/>
                </a:solidFill>
                <a:effectLst/>
                <a:uLnTx/>
                <a:uFillTx/>
                <a:latin typeface="Volte"/>
                <a:ea typeface="MS PGothic" panose="020B0600070205080204" pitchFamily="34" charset="-128"/>
                <a:cs typeface="+mn-cs"/>
              </a:rPr>
              <a:t>in their community</a:t>
            </a:r>
            <a:r>
              <a:rPr kumimoji="0" lang="en-US" sz="2200" b="0" i="0" u="none" strike="noStrike" kern="0" cap="none" spc="0" normalizeH="0" baseline="0" noProof="0" dirty="0">
                <a:ln>
                  <a:noFill/>
                </a:ln>
                <a:solidFill>
                  <a:srgbClr val="44546A">
                    <a:lumMod val="50000"/>
                  </a:srgbClr>
                </a:solidFill>
                <a:effectLst/>
                <a:uLnTx/>
                <a:uFillTx/>
                <a:latin typeface="Volte"/>
                <a:ea typeface="MS PGothic" panose="020B0600070205080204" pitchFamily="34" charset="-128"/>
                <a:cs typeface="+mn-cs"/>
              </a:rPr>
              <a:t>.</a:t>
            </a:r>
          </a:p>
        </p:txBody>
      </p:sp>
      <p:sp>
        <p:nvSpPr>
          <p:cNvPr id="71" name="Freeform: Shape 70">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olte"/>
              <a:ea typeface="+mn-ea"/>
              <a:cs typeface="+mn-cs"/>
            </a:endParaRPr>
          </a:p>
        </p:txBody>
      </p:sp>
      <p:pic>
        <p:nvPicPr>
          <p:cNvPr id="4" name="Picture 3">
            <a:extLst>
              <a:ext uri="{FF2B5EF4-FFF2-40B4-BE49-F238E27FC236}">
                <a16:creationId xmlns:a16="http://schemas.microsoft.com/office/drawing/2014/main" id="{EFB77404-99A2-4FDE-85AC-2BC2F0A8B9AF}"/>
              </a:ext>
            </a:extLst>
          </p:cNvPr>
          <p:cNvPicPr>
            <a:picLocks noChangeAspect="1"/>
          </p:cNvPicPr>
          <p:nvPr/>
        </p:nvPicPr>
        <p:blipFill rotWithShape="1">
          <a:blip r:embed="rId2"/>
          <a:srcRect t="9948" b="27457"/>
          <a:stretch/>
        </p:blipFill>
        <p:spPr>
          <a:xfrm>
            <a:off x="5142946" y="-23603"/>
            <a:ext cx="6069184" cy="2839783"/>
          </a:xfrm>
          <a:custGeom>
            <a:avLst/>
            <a:gdLst>
              <a:gd name="connsiteX0" fmla="*/ 0 w 6069184"/>
              <a:gd name="connsiteY0" fmla="*/ 0 h 2839783"/>
              <a:gd name="connsiteX1" fmla="*/ 6069184 w 6069184"/>
              <a:gd name="connsiteY1" fmla="*/ 0 h 2839783"/>
              <a:gd name="connsiteX2" fmla="*/ 6063823 w 6069184"/>
              <a:gd name="connsiteY2" fmla="*/ 106160 h 2839783"/>
              <a:gd name="connsiteX3" fmla="*/ 3034592 w 6069184"/>
              <a:gd name="connsiteY3" fmla="*/ 2839783 h 2839783"/>
              <a:gd name="connsiteX4" fmla="*/ 5360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73" name="Freeform: Shape 72">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olte"/>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1C72D87B-E7B9-4D66-BE75-ABA96FB4827B}"/>
              </a:ext>
            </a:extLst>
          </p:cNvPr>
          <p:cNvPicPr>
            <a:picLocks noChangeAspect="1"/>
          </p:cNvPicPr>
          <p:nvPr/>
        </p:nvPicPr>
        <p:blipFill rotWithShape="1">
          <a:blip r:embed="rId3">
            <a:extLst>
              <a:ext uri="{28A0092B-C50C-407E-A947-70E740481C1C}">
                <a14:useLocalDpi xmlns:a14="http://schemas.microsoft.com/office/drawing/2010/main" val="0"/>
              </a:ext>
            </a:extLst>
          </a:blip>
          <a:srcRect l="2471" t="-18092" r="-12757" b="807"/>
          <a:stretch/>
        </p:blipFill>
        <p:spPr>
          <a:xfrm>
            <a:off x="7141030" y="2900758"/>
            <a:ext cx="6440657" cy="4090602"/>
          </a:xfrm>
          <a:custGeom>
            <a:avLst/>
            <a:gdLst>
              <a:gd name="connsiteX0" fmla="*/ 3044952 w 5001415"/>
              <a:gd name="connsiteY0" fmla="*/ 0 h 3733214"/>
              <a:gd name="connsiteX1" fmla="*/ 4981824 w 5001415"/>
              <a:gd name="connsiteY1" fmla="*/ 695319 h 3733214"/>
              <a:gd name="connsiteX2" fmla="*/ 5001415 w 5001415"/>
              <a:gd name="connsiteY2" fmla="*/ 713124 h 3733214"/>
              <a:gd name="connsiteX3" fmla="*/ 5001415 w 5001415"/>
              <a:gd name="connsiteY3" fmla="*/ 3733214 h 3733214"/>
              <a:gd name="connsiteX4" fmla="*/ 81043 w 5001415"/>
              <a:gd name="connsiteY4" fmla="*/ 3733214 h 3733214"/>
              <a:gd name="connsiteX5" fmla="*/ 61862 w 5001415"/>
              <a:gd name="connsiteY5" fmla="*/ 3658617 h 3733214"/>
              <a:gd name="connsiteX6" fmla="*/ 0 w 5001415"/>
              <a:gd name="connsiteY6" fmla="*/ 3044952 h 3733214"/>
              <a:gd name="connsiteX7" fmla="*/ 3044952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3106656563"/>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4000">
              <a:schemeClr val="tx2">
                <a:lumMod val="60000"/>
                <a:lumOff val="40000"/>
              </a:schemeClr>
            </a:gs>
            <a:gs pos="72000">
              <a:schemeClr val="accent1">
                <a:lumMod val="75000"/>
              </a:schemeClr>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CB8E-29C9-4F5D-95BC-5944FB911EC3}"/>
              </a:ext>
            </a:extLst>
          </p:cNvPr>
          <p:cNvSpPr>
            <a:spLocks noGrp="1"/>
          </p:cNvSpPr>
          <p:nvPr>
            <p:ph type="title"/>
          </p:nvPr>
        </p:nvSpPr>
        <p:spPr>
          <a:xfrm>
            <a:off x="892996" y="0"/>
            <a:ext cx="10515600" cy="1325563"/>
          </a:xfrm>
        </p:spPr>
        <p:txBody>
          <a:bodyPr/>
          <a:lstStyle/>
          <a:p>
            <a:pPr algn="ctr"/>
            <a:r>
              <a:rPr lang="en-CA" dirty="0">
                <a:solidFill>
                  <a:schemeClr val="bg2"/>
                </a:solidFill>
              </a:rPr>
              <a:t>How does the Program work?</a:t>
            </a:r>
          </a:p>
        </p:txBody>
      </p:sp>
      <p:sp>
        <p:nvSpPr>
          <p:cNvPr id="3" name="Content Placeholder 2">
            <a:extLst>
              <a:ext uri="{FF2B5EF4-FFF2-40B4-BE49-F238E27FC236}">
                <a16:creationId xmlns:a16="http://schemas.microsoft.com/office/drawing/2014/main" id="{9FA1114A-6F00-4EF4-9064-213A75E49107}"/>
              </a:ext>
            </a:extLst>
          </p:cNvPr>
          <p:cNvSpPr>
            <a:spLocks noGrp="1"/>
          </p:cNvSpPr>
          <p:nvPr>
            <p:ph idx="1"/>
          </p:nvPr>
        </p:nvSpPr>
        <p:spPr>
          <a:xfrm>
            <a:off x="1769165" y="1126435"/>
            <a:ext cx="10515600" cy="5234608"/>
          </a:xfrm>
        </p:spPr>
        <p:txBody>
          <a:bodyPr>
            <a:normAutofit/>
          </a:bodyPr>
          <a:lstStyle/>
          <a:p>
            <a:pPr marL="0" indent="0">
              <a:buNone/>
            </a:pPr>
            <a:r>
              <a:rPr lang="en-US" sz="1800" dirty="0">
                <a:solidFill>
                  <a:srgbClr val="59595C"/>
                </a:solidFill>
                <a:latin typeface="+mj-lt"/>
                <a:ea typeface="Open Sans" panose="020B0606030504020204" pitchFamily="34" charset="0"/>
                <a:cs typeface="Open Sans" panose="020B0606030504020204" pitchFamily="34" charset="0"/>
              </a:rPr>
              <a:t>Match</a:t>
            </a:r>
          </a:p>
          <a:p>
            <a:pPr marL="0" indent="0">
              <a:buNone/>
            </a:pPr>
            <a:r>
              <a:rPr lang="en-US" sz="1800" dirty="0">
                <a:solidFill>
                  <a:srgbClr val="59595C"/>
                </a:solidFill>
                <a:ea typeface="Open Sans" panose="020B0606030504020204" pitchFamily="34" charset="0"/>
                <a:cs typeface="Open Sans" panose="020B0606030504020204" pitchFamily="34" charset="0"/>
              </a:rPr>
              <a:t>The </a:t>
            </a:r>
            <a:r>
              <a:rPr lang="en-US" sz="1800" dirty="0" err="1">
                <a:solidFill>
                  <a:srgbClr val="59595C"/>
                </a:solidFill>
                <a:ea typeface="Open Sans" panose="020B0606030504020204" pitchFamily="34" charset="0"/>
                <a:cs typeface="Open Sans" panose="020B0606030504020204" pitchFamily="34" charset="0"/>
              </a:rPr>
              <a:t>Connectees</a:t>
            </a:r>
            <a:r>
              <a:rPr lang="en-US" sz="1800" dirty="0">
                <a:solidFill>
                  <a:srgbClr val="59595C"/>
                </a:solidFill>
                <a:ea typeface="Open Sans" panose="020B0606030504020204" pitchFamily="34" charset="0"/>
                <a:cs typeface="Open Sans" panose="020B0606030504020204" pitchFamily="34" charset="0"/>
              </a:rPr>
              <a:t> will be matched based on industry experience, professional backgrounds, or the </a:t>
            </a:r>
            <a:r>
              <a:rPr lang="en-US" sz="1800" dirty="0" err="1">
                <a:solidFill>
                  <a:srgbClr val="59595C"/>
                </a:solidFill>
                <a:ea typeface="Open Sans" panose="020B0606030504020204" pitchFamily="34" charset="0"/>
                <a:cs typeface="Open Sans" panose="020B0606030504020204" pitchFamily="34" charset="0"/>
              </a:rPr>
              <a:t>Connectee’s</a:t>
            </a:r>
            <a:r>
              <a:rPr lang="en-US" sz="1800" dirty="0">
                <a:solidFill>
                  <a:srgbClr val="59595C"/>
                </a:solidFill>
                <a:ea typeface="Open Sans" panose="020B0606030504020204" pitchFamily="34" charset="0"/>
                <a:cs typeface="Open Sans" panose="020B0606030504020204" pitchFamily="34" charset="0"/>
              </a:rPr>
              <a:t> interest in a specific industry. Once the connection has been made, an introduction email is sent to the Connector and </a:t>
            </a:r>
            <a:r>
              <a:rPr lang="en-US" sz="1800" dirty="0" err="1">
                <a:solidFill>
                  <a:srgbClr val="59595C"/>
                </a:solidFill>
                <a:ea typeface="Open Sans" panose="020B0606030504020204" pitchFamily="34" charset="0"/>
                <a:cs typeface="Open Sans" panose="020B0606030504020204" pitchFamily="34" charset="0"/>
              </a:rPr>
              <a:t>Connectee</a:t>
            </a:r>
            <a:r>
              <a:rPr lang="en-US" sz="1800" dirty="0">
                <a:solidFill>
                  <a:srgbClr val="59595C"/>
                </a:solidFill>
                <a:ea typeface="Open Sans" panose="020B0606030504020204" pitchFamily="34" charset="0"/>
                <a:cs typeface="Open Sans" panose="020B0606030504020204" pitchFamily="34" charset="0"/>
              </a:rPr>
              <a:t> to setup a meeting. </a:t>
            </a:r>
          </a:p>
          <a:p>
            <a:pPr marL="0" indent="0">
              <a:buNone/>
            </a:pPr>
            <a:endParaRPr lang="en-US" sz="1800" dirty="0">
              <a:solidFill>
                <a:srgbClr val="59595C"/>
              </a:solidFill>
              <a:ea typeface="Open Sans" panose="020B0606030504020204" pitchFamily="34" charset="0"/>
              <a:cs typeface="Open Sans" panose="020B0606030504020204" pitchFamily="34" charset="0"/>
            </a:endParaRPr>
          </a:p>
          <a:p>
            <a:pPr marL="0" indent="0">
              <a:buNone/>
            </a:pPr>
            <a:r>
              <a:rPr lang="en-US" sz="1800" dirty="0">
                <a:solidFill>
                  <a:srgbClr val="59595C"/>
                </a:solidFill>
                <a:latin typeface="+mj-lt"/>
              </a:rPr>
              <a:t>Connect</a:t>
            </a:r>
          </a:p>
          <a:p>
            <a:pPr marL="0" indent="0">
              <a:buNone/>
            </a:pPr>
            <a:r>
              <a:rPr lang="en-US" sz="1800" dirty="0">
                <a:solidFill>
                  <a:srgbClr val="59595C"/>
                </a:solidFill>
              </a:rPr>
              <a:t>Once the match has been made, the connector and the </a:t>
            </a:r>
            <a:r>
              <a:rPr lang="en-US" sz="1800" dirty="0" err="1">
                <a:solidFill>
                  <a:srgbClr val="59595C"/>
                </a:solidFill>
              </a:rPr>
              <a:t>Connectee</a:t>
            </a:r>
            <a:r>
              <a:rPr lang="en-US" sz="1800" dirty="0">
                <a:solidFill>
                  <a:srgbClr val="59595C"/>
                </a:solidFill>
              </a:rPr>
              <a:t> will meet face-to-face to discuss things like; industry backgrounds, skills and areas of expertise, industry related news, current market demands, and hidden job opportunities in the community. </a:t>
            </a:r>
          </a:p>
          <a:p>
            <a:pPr marL="0" indent="0">
              <a:buNone/>
            </a:pPr>
            <a:endParaRPr lang="en-US" sz="1800" dirty="0">
              <a:solidFill>
                <a:srgbClr val="59595C"/>
              </a:solidFill>
            </a:endParaRPr>
          </a:p>
          <a:p>
            <a:pPr marL="0" indent="0">
              <a:buNone/>
            </a:pPr>
            <a:r>
              <a:rPr lang="en-US" sz="1800" dirty="0">
                <a:solidFill>
                  <a:srgbClr val="59595C"/>
                </a:solidFill>
                <a:latin typeface="+mj-lt"/>
              </a:rPr>
              <a:t>Refer</a:t>
            </a:r>
          </a:p>
          <a:p>
            <a:pPr marL="0" indent="0">
              <a:buNone/>
            </a:pPr>
            <a:r>
              <a:rPr lang="en-US" sz="1800" dirty="0">
                <a:solidFill>
                  <a:srgbClr val="59595C"/>
                </a:solidFill>
              </a:rPr>
              <a:t>Connectors are asked to refer the </a:t>
            </a:r>
            <a:r>
              <a:rPr lang="en-US" sz="1800" dirty="0" err="1">
                <a:solidFill>
                  <a:srgbClr val="59595C"/>
                </a:solidFill>
              </a:rPr>
              <a:t>Connectee</a:t>
            </a:r>
            <a:r>
              <a:rPr lang="en-US" sz="1800" dirty="0">
                <a:solidFill>
                  <a:srgbClr val="59595C"/>
                </a:solidFill>
              </a:rPr>
              <a:t> to a minimum of three people in their network, and then each of these people are asked to refer the </a:t>
            </a:r>
            <a:r>
              <a:rPr lang="en-US" sz="1800" dirty="0" err="1">
                <a:solidFill>
                  <a:srgbClr val="59595C"/>
                </a:solidFill>
              </a:rPr>
              <a:t>Connectee</a:t>
            </a:r>
            <a:r>
              <a:rPr lang="en-US" sz="1800" dirty="0">
                <a:solidFill>
                  <a:srgbClr val="59595C"/>
                </a:solidFill>
              </a:rPr>
              <a:t> to three more. These referrals may be potential employers, influential leaders within their industry or other people who will benefit from meeting with a skilled professional. </a:t>
            </a:r>
          </a:p>
          <a:p>
            <a:endParaRPr lang="en-US" sz="1800" dirty="0">
              <a:solidFill>
                <a:srgbClr val="59595C"/>
              </a:solidFill>
            </a:endParaRPr>
          </a:p>
          <a:p>
            <a:endParaRPr lang="en-US" dirty="0">
              <a:solidFill>
                <a:srgbClr val="59595C"/>
              </a:solidFill>
              <a:ea typeface="Open Sans" panose="020B0606030504020204" pitchFamily="34" charset="0"/>
              <a:cs typeface="Open Sans" panose="020B0606030504020204" pitchFamily="34" charset="0"/>
            </a:endParaRPr>
          </a:p>
          <a:p>
            <a:pPr marL="0" indent="0">
              <a:buNone/>
            </a:pPr>
            <a:endParaRPr lang="en-CA" dirty="0"/>
          </a:p>
        </p:txBody>
      </p:sp>
      <p:pic>
        <p:nvPicPr>
          <p:cNvPr id="4" name="Picture 3">
            <a:extLst>
              <a:ext uri="{FF2B5EF4-FFF2-40B4-BE49-F238E27FC236}">
                <a16:creationId xmlns:a16="http://schemas.microsoft.com/office/drawing/2014/main" id="{0223D3E9-3616-47CC-95A2-2DDAE52AD90F}"/>
              </a:ext>
            </a:extLst>
          </p:cNvPr>
          <p:cNvPicPr>
            <a:picLocks noChangeAspect="1"/>
          </p:cNvPicPr>
          <p:nvPr/>
        </p:nvPicPr>
        <p:blipFill>
          <a:blip r:embed="rId2"/>
          <a:stretch>
            <a:fillRect/>
          </a:stretch>
        </p:blipFill>
        <p:spPr>
          <a:xfrm>
            <a:off x="109592" y="686114"/>
            <a:ext cx="1566808" cy="1652159"/>
          </a:xfrm>
          <a:prstGeom prst="rect">
            <a:avLst/>
          </a:prstGeom>
        </p:spPr>
      </p:pic>
      <p:pic>
        <p:nvPicPr>
          <p:cNvPr id="5" name="Picture 4">
            <a:extLst>
              <a:ext uri="{FF2B5EF4-FFF2-40B4-BE49-F238E27FC236}">
                <a16:creationId xmlns:a16="http://schemas.microsoft.com/office/drawing/2014/main" id="{BB59624E-4916-4624-BC02-066A17F5C275}"/>
              </a:ext>
            </a:extLst>
          </p:cNvPr>
          <p:cNvPicPr>
            <a:picLocks noChangeAspect="1"/>
          </p:cNvPicPr>
          <p:nvPr/>
        </p:nvPicPr>
        <p:blipFill>
          <a:blip r:embed="rId3"/>
          <a:stretch>
            <a:fillRect/>
          </a:stretch>
        </p:blipFill>
        <p:spPr>
          <a:xfrm>
            <a:off x="109592" y="2469264"/>
            <a:ext cx="1566808" cy="1658256"/>
          </a:xfrm>
          <a:prstGeom prst="rect">
            <a:avLst/>
          </a:prstGeom>
        </p:spPr>
      </p:pic>
      <p:pic>
        <p:nvPicPr>
          <p:cNvPr id="6" name="Picture 5">
            <a:extLst>
              <a:ext uri="{FF2B5EF4-FFF2-40B4-BE49-F238E27FC236}">
                <a16:creationId xmlns:a16="http://schemas.microsoft.com/office/drawing/2014/main" id="{C363250E-C1D9-4DD6-88E1-9B265E0B489F}"/>
              </a:ext>
            </a:extLst>
          </p:cNvPr>
          <p:cNvPicPr>
            <a:picLocks noChangeAspect="1"/>
          </p:cNvPicPr>
          <p:nvPr/>
        </p:nvPicPr>
        <p:blipFill>
          <a:blip r:embed="rId4"/>
          <a:stretch>
            <a:fillRect/>
          </a:stretch>
        </p:blipFill>
        <p:spPr>
          <a:xfrm>
            <a:off x="109592" y="4389501"/>
            <a:ext cx="1566808" cy="1615580"/>
          </a:xfrm>
          <a:prstGeom prst="rect">
            <a:avLst/>
          </a:prstGeom>
        </p:spPr>
      </p:pic>
    </p:spTree>
    <p:extLst>
      <p:ext uri="{BB962C8B-B14F-4D97-AF65-F5344CB8AC3E}">
        <p14:creationId xmlns:p14="http://schemas.microsoft.com/office/powerpoint/2010/main" val="15016089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29CFA-9E58-4314-B27E-DAC549AEFEE6}"/>
              </a:ext>
            </a:extLst>
          </p:cNvPr>
          <p:cNvSpPr>
            <a:spLocks noGrp="1"/>
          </p:cNvSpPr>
          <p:nvPr>
            <p:ph type="title"/>
          </p:nvPr>
        </p:nvSpPr>
        <p:spPr>
          <a:xfrm>
            <a:off x="2956891" y="50448"/>
            <a:ext cx="10018713" cy="1089240"/>
          </a:xfrm>
        </p:spPr>
        <p:txBody>
          <a:bodyPr/>
          <a:lstStyle/>
          <a:p>
            <a:r>
              <a:rPr lang="en-CA" dirty="0"/>
              <a:t>Program Benefits &amp; Outcomes </a:t>
            </a:r>
          </a:p>
        </p:txBody>
      </p:sp>
      <p:sp>
        <p:nvSpPr>
          <p:cNvPr id="3" name="Content Placeholder 2">
            <a:extLst>
              <a:ext uri="{FF2B5EF4-FFF2-40B4-BE49-F238E27FC236}">
                <a16:creationId xmlns:a16="http://schemas.microsoft.com/office/drawing/2014/main" id="{422DAF4E-4113-4A8C-A3ED-DA2882CACDC2}"/>
              </a:ext>
            </a:extLst>
          </p:cNvPr>
          <p:cNvSpPr>
            <a:spLocks noGrp="1"/>
          </p:cNvSpPr>
          <p:nvPr>
            <p:ph idx="1"/>
          </p:nvPr>
        </p:nvSpPr>
        <p:spPr>
          <a:xfrm>
            <a:off x="636105" y="1980778"/>
            <a:ext cx="3654287" cy="612775"/>
          </a:xfrm>
        </p:spPr>
        <p:txBody>
          <a:bodyPr>
            <a:normAutofit/>
          </a:bodyPr>
          <a:lstStyle/>
          <a:p>
            <a:pPr marL="0" indent="0">
              <a:buNone/>
            </a:pPr>
            <a:r>
              <a:rPr lang="en-CA" sz="2800" dirty="0">
                <a:solidFill>
                  <a:schemeClr val="tx2"/>
                </a:solidFill>
              </a:rPr>
              <a:t>For </a:t>
            </a:r>
            <a:r>
              <a:rPr lang="en-CA" sz="2800" dirty="0" err="1">
                <a:solidFill>
                  <a:schemeClr val="tx2"/>
                </a:solidFill>
              </a:rPr>
              <a:t>Connectees</a:t>
            </a:r>
            <a:r>
              <a:rPr lang="en-CA" sz="2800" dirty="0">
                <a:solidFill>
                  <a:schemeClr val="tx2"/>
                </a:solidFill>
              </a:rPr>
              <a:t>: </a:t>
            </a:r>
          </a:p>
        </p:txBody>
      </p:sp>
      <p:sp>
        <p:nvSpPr>
          <p:cNvPr id="4" name="TextBox 3">
            <a:extLst>
              <a:ext uri="{FF2B5EF4-FFF2-40B4-BE49-F238E27FC236}">
                <a16:creationId xmlns:a16="http://schemas.microsoft.com/office/drawing/2014/main" id="{1D51D060-F9CF-460C-A7D6-131EB72D1782}"/>
              </a:ext>
            </a:extLst>
          </p:cNvPr>
          <p:cNvSpPr txBox="1"/>
          <p:nvPr/>
        </p:nvSpPr>
        <p:spPr>
          <a:xfrm>
            <a:off x="5234609" y="1980778"/>
            <a:ext cx="4147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BFBFBF">
                    <a:lumMod val="50000"/>
                  </a:srgbClr>
                </a:solidFill>
                <a:effectLst/>
                <a:uLnTx/>
                <a:uFillTx/>
                <a:latin typeface="Volte"/>
                <a:ea typeface="+mn-ea"/>
                <a:cs typeface="+mn-cs"/>
              </a:rPr>
              <a:t>For Connectors: </a:t>
            </a:r>
          </a:p>
        </p:txBody>
      </p:sp>
      <p:sp>
        <p:nvSpPr>
          <p:cNvPr id="5" name="TextBox 4">
            <a:extLst>
              <a:ext uri="{FF2B5EF4-FFF2-40B4-BE49-F238E27FC236}">
                <a16:creationId xmlns:a16="http://schemas.microsoft.com/office/drawing/2014/main" id="{2F1CE462-C552-4AE5-8DE9-43C2EAE27D15}"/>
              </a:ext>
            </a:extLst>
          </p:cNvPr>
          <p:cNvSpPr txBox="1"/>
          <p:nvPr/>
        </p:nvSpPr>
        <p:spPr>
          <a:xfrm>
            <a:off x="636105" y="2734214"/>
            <a:ext cx="33925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931E"/>
                </a:solidFill>
                <a:effectLst/>
                <a:uLnTx/>
                <a:uFillTx/>
                <a:latin typeface="Volte"/>
                <a:ea typeface="+mn-ea"/>
                <a:cs typeface="+mn-cs"/>
              </a:rPr>
              <a:t>Build a professional network</a:t>
            </a:r>
          </a:p>
        </p:txBody>
      </p:sp>
      <p:sp>
        <p:nvSpPr>
          <p:cNvPr id="6" name="TextBox 5">
            <a:extLst>
              <a:ext uri="{FF2B5EF4-FFF2-40B4-BE49-F238E27FC236}">
                <a16:creationId xmlns:a16="http://schemas.microsoft.com/office/drawing/2014/main" id="{5F499422-3D2C-4246-863C-D3211FD99040}"/>
              </a:ext>
            </a:extLst>
          </p:cNvPr>
          <p:cNvSpPr txBox="1"/>
          <p:nvPr/>
        </p:nvSpPr>
        <p:spPr>
          <a:xfrm>
            <a:off x="636105" y="3467693"/>
            <a:ext cx="4104861" cy="3693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931E"/>
                </a:solidFill>
                <a:effectLst/>
                <a:uLnTx/>
                <a:uFillTx/>
                <a:latin typeface="Volte"/>
                <a:ea typeface="+mn-ea"/>
                <a:cs typeface="+mn-cs"/>
              </a:rPr>
              <a:t>Learn about the local job market </a:t>
            </a:r>
          </a:p>
        </p:txBody>
      </p:sp>
      <p:sp>
        <p:nvSpPr>
          <p:cNvPr id="7" name="TextBox 6">
            <a:extLst>
              <a:ext uri="{FF2B5EF4-FFF2-40B4-BE49-F238E27FC236}">
                <a16:creationId xmlns:a16="http://schemas.microsoft.com/office/drawing/2014/main" id="{1804EE0A-E6EB-4170-A923-BA067AA2E3B6}"/>
              </a:ext>
            </a:extLst>
          </p:cNvPr>
          <p:cNvSpPr txBox="1"/>
          <p:nvPr/>
        </p:nvSpPr>
        <p:spPr>
          <a:xfrm>
            <a:off x="636105" y="4059504"/>
            <a:ext cx="41048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931E"/>
                </a:solidFill>
                <a:effectLst/>
                <a:uLnTx/>
                <a:uFillTx/>
                <a:latin typeface="Volte"/>
                <a:ea typeface="+mn-ea"/>
                <a:cs typeface="+mn-cs"/>
              </a:rPr>
              <a:t>Enhanced networking skills</a:t>
            </a:r>
          </a:p>
        </p:txBody>
      </p:sp>
      <p:sp>
        <p:nvSpPr>
          <p:cNvPr id="8" name="TextBox 7">
            <a:extLst>
              <a:ext uri="{FF2B5EF4-FFF2-40B4-BE49-F238E27FC236}">
                <a16:creationId xmlns:a16="http://schemas.microsoft.com/office/drawing/2014/main" id="{67E1B3AC-AD67-4E8E-9561-64BE271A8B59}"/>
              </a:ext>
            </a:extLst>
          </p:cNvPr>
          <p:cNvSpPr txBox="1"/>
          <p:nvPr/>
        </p:nvSpPr>
        <p:spPr>
          <a:xfrm>
            <a:off x="639418" y="4710157"/>
            <a:ext cx="397233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931E"/>
                </a:solidFill>
                <a:effectLst/>
                <a:uLnTx/>
                <a:uFillTx/>
                <a:latin typeface="Volte"/>
                <a:ea typeface="+mn-ea"/>
                <a:cs typeface="+mn-cs"/>
              </a:rPr>
              <a:t>Significantly improved likelihood  of finding relevant and meaningful employment</a:t>
            </a:r>
          </a:p>
        </p:txBody>
      </p:sp>
      <p:sp>
        <p:nvSpPr>
          <p:cNvPr id="9" name="TextBox 8">
            <a:extLst>
              <a:ext uri="{FF2B5EF4-FFF2-40B4-BE49-F238E27FC236}">
                <a16:creationId xmlns:a16="http://schemas.microsoft.com/office/drawing/2014/main" id="{448BE873-BB9F-49E7-A4F6-FC4830FBCBB1}"/>
              </a:ext>
            </a:extLst>
          </p:cNvPr>
          <p:cNvSpPr txBox="1"/>
          <p:nvPr/>
        </p:nvSpPr>
        <p:spPr>
          <a:xfrm>
            <a:off x="5234609" y="2712231"/>
            <a:ext cx="29552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BFBFBF">
                    <a:lumMod val="50000"/>
                  </a:srgbClr>
                </a:solidFill>
                <a:effectLst/>
                <a:uLnTx/>
                <a:uFillTx/>
                <a:latin typeface="Volte"/>
                <a:ea typeface="+mn-ea"/>
                <a:cs typeface="+mn-cs"/>
              </a:rPr>
              <a:t>Access to local talent</a:t>
            </a:r>
          </a:p>
        </p:txBody>
      </p:sp>
      <p:sp>
        <p:nvSpPr>
          <p:cNvPr id="10" name="TextBox 9">
            <a:extLst>
              <a:ext uri="{FF2B5EF4-FFF2-40B4-BE49-F238E27FC236}">
                <a16:creationId xmlns:a16="http://schemas.microsoft.com/office/drawing/2014/main" id="{45AACA6F-CE38-4A06-A485-98C8D7E565AF}"/>
              </a:ext>
            </a:extLst>
          </p:cNvPr>
          <p:cNvSpPr txBox="1"/>
          <p:nvPr/>
        </p:nvSpPr>
        <p:spPr>
          <a:xfrm>
            <a:off x="5234609" y="3245920"/>
            <a:ext cx="32335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BFBFBF">
                    <a:lumMod val="50000"/>
                  </a:srgbClr>
                </a:solidFill>
                <a:effectLst/>
                <a:uLnTx/>
                <a:uFillTx/>
                <a:latin typeface="Volte"/>
                <a:ea typeface="+mn-ea"/>
                <a:cs typeface="+mn-cs"/>
              </a:rPr>
              <a:t>Pre-screening before hiring</a:t>
            </a:r>
          </a:p>
        </p:txBody>
      </p:sp>
      <p:sp>
        <p:nvSpPr>
          <p:cNvPr id="11" name="TextBox 10">
            <a:extLst>
              <a:ext uri="{FF2B5EF4-FFF2-40B4-BE49-F238E27FC236}">
                <a16:creationId xmlns:a16="http://schemas.microsoft.com/office/drawing/2014/main" id="{450DD3CA-C3A3-49C9-8DF1-8FF1E20E2AD7}"/>
              </a:ext>
            </a:extLst>
          </p:cNvPr>
          <p:cNvSpPr txBox="1"/>
          <p:nvPr/>
        </p:nvSpPr>
        <p:spPr>
          <a:xfrm>
            <a:off x="5234609" y="4037521"/>
            <a:ext cx="46382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BFBFBF">
                    <a:lumMod val="50000"/>
                  </a:srgbClr>
                </a:solidFill>
                <a:effectLst/>
                <a:uLnTx/>
                <a:uFillTx/>
                <a:latin typeface="Volte"/>
                <a:ea typeface="+mn-ea"/>
                <a:cs typeface="+mn-cs"/>
              </a:rPr>
              <a:t>Opening doors for young professionals </a:t>
            </a:r>
          </a:p>
        </p:txBody>
      </p:sp>
      <p:sp>
        <p:nvSpPr>
          <p:cNvPr id="12" name="TextBox 11">
            <a:extLst>
              <a:ext uri="{FF2B5EF4-FFF2-40B4-BE49-F238E27FC236}">
                <a16:creationId xmlns:a16="http://schemas.microsoft.com/office/drawing/2014/main" id="{7490A0EF-8298-4699-AB46-082EBE0D3B18}"/>
              </a:ext>
            </a:extLst>
          </p:cNvPr>
          <p:cNvSpPr txBox="1"/>
          <p:nvPr/>
        </p:nvSpPr>
        <p:spPr>
          <a:xfrm>
            <a:off x="5234610" y="4688174"/>
            <a:ext cx="495631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BFBFBF">
                    <a:lumMod val="50000"/>
                  </a:srgbClr>
                </a:solidFill>
                <a:effectLst/>
                <a:uLnTx/>
                <a:uFillTx/>
                <a:latin typeface="Volte"/>
                <a:ea typeface="+mn-ea"/>
                <a:cs typeface="+mn-cs"/>
              </a:rPr>
              <a:t>Knowing you are opening doors for people and helping them succeed in the Northern Nova Scotia region</a:t>
            </a:r>
          </a:p>
        </p:txBody>
      </p:sp>
    </p:spTree>
    <p:extLst>
      <p:ext uri="{BB962C8B-B14F-4D97-AF65-F5344CB8AC3E}">
        <p14:creationId xmlns:p14="http://schemas.microsoft.com/office/powerpoint/2010/main" val="2914649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circle(in)">
                                      <p:cBhvr>
                                        <p:cTn id="50" dur="2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80">
                                          <p:stCondLst>
                                            <p:cond delay="0"/>
                                          </p:stCondLst>
                                        </p:cTn>
                                        <p:tgtEl>
                                          <p:spTgt spid="12"/>
                                        </p:tgtEl>
                                      </p:cBhvr>
                                    </p:animEffect>
                                    <p:anim calcmode="lin" valueType="num">
                                      <p:cBhvr>
                                        <p:cTn id="5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1" dur="26">
                                          <p:stCondLst>
                                            <p:cond delay="650"/>
                                          </p:stCondLst>
                                        </p:cTn>
                                        <p:tgtEl>
                                          <p:spTgt spid="12"/>
                                        </p:tgtEl>
                                      </p:cBhvr>
                                      <p:to x="100000" y="60000"/>
                                    </p:animScale>
                                    <p:animScale>
                                      <p:cBhvr>
                                        <p:cTn id="62" dur="166" decel="50000">
                                          <p:stCondLst>
                                            <p:cond delay="676"/>
                                          </p:stCondLst>
                                        </p:cTn>
                                        <p:tgtEl>
                                          <p:spTgt spid="12"/>
                                        </p:tgtEl>
                                      </p:cBhvr>
                                      <p:to x="100000" y="100000"/>
                                    </p:animScale>
                                    <p:animScale>
                                      <p:cBhvr>
                                        <p:cTn id="63" dur="26">
                                          <p:stCondLst>
                                            <p:cond delay="1312"/>
                                          </p:stCondLst>
                                        </p:cTn>
                                        <p:tgtEl>
                                          <p:spTgt spid="12"/>
                                        </p:tgtEl>
                                      </p:cBhvr>
                                      <p:to x="100000" y="80000"/>
                                    </p:animScale>
                                    <p:animScale>
                                      <p:cBhvr>
                                        <p:cTn id="64" dur="166" decel="50000">
                                          <p:stCondLst>
                                            <p:cond delay="1338"/>
                                          </p:stCondLst>
                                        </p:cTn>
                                        <p:tgtEl>
                                          <p:spTgt spid="12"/>
                                        </p:tgtEl>
                                      </p:cBhvr>
                                      <p:to x="100000" y="100000"/>
                                    </p:animScale>
                                    <p:animScale>
                                      <p:cBhvr>
                                        <p:cTn id="65" dur="26">
                                          <p:stCondLst>
                                            <p:cond delay="1642"/>
                                          </p:stCondLst>
                                        </p:cTn>
                                        <p:tgtEl>
                                          <p:spTgt spid="12"/>
                                        </p:tgtEl>
                                      </p:cBhvr>
                                      <p:to x="100000" y="90000"/>
                                    </p:animScale>
                                    <p:animScale>
                                      <p:cBhvr>
                                        <p:cTn id="66" dur="166" decel="50000">
                                          <p:stCondLst>
                                            <p:cond delay="1668"/>
                                          </p:stCondLst>
                                        </p:cTn>
                                        <p:tgtEl>
                                          <p:spTgt spid="12"/>
                                        </p:tgtEl>
                                      </p:cBhvr>
                                      <p:to x="100000" y="100000"/>
                                    </p:animScale>
                                    <p:animScale>
                                      <p:cBhvr>
                                        <p:cTn id="67" dur="26">
                                          <p:stCondLst>
                                            <p:cond delay="1808"/>
                                          </p:stCondLst>
                                        </p:cTn>
                                        <p:tgtEl>
                                          <p:spTgt spid="12"/>
                                        </p:tgtEl>
                                      </p:cBhvr>
                                      <p:to x="100000" y="95000"/>
                                    </p:animScale>
                                    <p:animScale>
                                      <p:cBhvr>
                                        <p:cTn id="6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C0FE20-5E8E-43CC-9C5B-37939E212503}"/>
              </a:ext>
            </a:extLst>
          </p:cNvPr>
          <p:cNvSpPr txBox="1"/>
          <p:nvPr/>
        </p:nvSpPr>
        <p:spPr>
          <a:xfrm>
            <a:off x="502366" y="2121257"/>
            <a:ext cx="5759150" cy="283978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931E"/>
                </a:solidFill>
                <a:effectLst/>
                <a:uLnTx/>
                <a:uFillTx/>
                <a:latin typeface="Arial"/>
                <a:ea typeface="+mn-ea"/>
                <a:cs typeface="+mn-cs"/>
              </a:rPr>
              <a:t>Types of Networking?</a:t>
            </a:r>
          </a:p>
        </p:txBody>
      </p:sp>
      <p:sp>
        <p:nvSpPr>
          <p:cNvPr id="9" name="TextBox 8">
            <a:extLst>
              <a:ext uri="{FF2B5EF4-FFF2-40B4-BE49-F238E27FC236}">
                <a16:creationId xmlns:a16="http://schemas.microsoft.com/office/drawing/2014/main" id="{3C72E3D1-8C69-4810-BDA9-DC8BE62D3F6A}"/>
              </a:ext>
            </a:extLst>
          </p:cNvPr>
          <p:cNvSpPr txBox="1"/>
          <p:nvPr/>
        </p:nvSpPr>
        <p:spPr>
          <a:xfrm>
            <a:off x="502366" y="2410667"/>
            <a:ext cx="6069184" cy="3632323"/>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Volt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200" b="0" i="0" u="none" strike="noStrike" kern="0" cap="none" spc="0" normalizeH="0" baseline="0" noProof="0" dirty="0">
              <a:ln>
                <a:noFill/>
              </a:ln>
              <a:solidFill>
                <a:srgbClr val="44546A">
                  <a:lumMod val="50000"/>
                </a:srgbClr>
              </a:solidFill>
              <a:effectLst/>
              <a:uLnTx/>
              <a:uFillTx/>
              <a:latin typeface="Volte"/>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200" b="0" i="0" u="none" strike="noStrike" kern="0" cap="none" spc="0" normalizeH="0" baseline="0" noProof="0" dirty="0">
              <a:ln>
                <a:noFill/>
              </a:ln>
              <a:solidFill>
                <a:srgbClr val="44546A">
                  <a:lumMod val="50000"/>
                </a:srgbClr>
              </a:solidFill>
              <a:effectLst/>
              <a:uLnTx/>
              <a:uFillTx/>
              <a:latin typeface="Volte"/>
              <a:ea typeface="MS PGothic" panose="020B0600070205080204" pitchFamily="34" charset="-128"/>
              <a:cs typeface="+mn-cs"/>
            </a:endParaRPr>
          </a:p>
        </p:txBody>
      </p:sp>
      <p:sp>
        <p:nvSpPr>
          <p:cNvPr id="71" name="Freeform: Shape 70">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olte"/>
              <a:ea typeface="+mn-ea"/>
              <a:cs typeface="+mn-cs"/>
            </a:endParaRPr>
          </a:p>
        </p:txBody>
      </p:sp>
      <p:pic>
        <p:nvPicPr>
          <p:cNvPr id="4" name="Picture 3">
            <a:extLst>
              <a:ext uri="{FF2B5EF4-FFF2-40B4-BE49-F238E27FC236}">
                <a16:creationId xmlns:a16="http://schemas.microsoft.com/office/drawing/2014/main" id="{EFB77404-99A2-4FDE-85AC-2BC2F0A8B9AF}"/>
              </a:ext>
            </a:extLst>
          </p:cNvPr>
          <p:cNvPicPr>
            <a:picLocks noChangeAspect="1"/>
          </p:cNvPicPr>
          <p:nvPr/>
        </p:nvPicPr>
        <p:blipFill rotWithShape="1">
          <a:blip r:embed="rId2"/>
          <a:srcRect t="9948" b="27457"/>
          <a:stretch/>
        </p:blipFill>
        <p:spPr>
          <a:xfrm>
            <a:off x="5142946" y="-23603"/>
            <a:ext cx="6069184" cy="2839783"/>
          </a:xfrm>
          <a:custGeom>
            <a:avLst/>
            <a:gdLst>
              <a:gd name="connsiteX0" fmla="*/ 0 w 6069184"/>
              <a:gd name="connsiteY0" fmla="*/ 0 h 2839783"/>
              <a:gd name="connsiteX1" fmla="*/ 6069184 w 6069184"/>
              <a:gd name="connsiteY1" fmla="*/ 0 h 2839783"/>
              <a:gd name="connsiteX2" fmla="*/ 6063823 w 6069184"/>
              <a:gd name="connsiteY2" fmla="*/ 106160 h 2839783"/>
              <a:gd name="connsiteX3" fmla="*/ 3034592 w 6069184"/>
              <a:gd name="connsiteY3" fmla="*/ 2839783 h 2839783"/>
              <a:gd name="connsiteX4" fmla="*/ 5360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73" name="Freeform: Shape 72">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olte"/>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1C72D87B-E7B9-4D66-BE75-ABA96FB4827B}"/>
              </a:ext>
            </a:extLst>
          </p:cNvPr>
          <p:cNvPicPr>
            <a:picLocks noChangeAspect="1"/>
          </p:cNvPicPr>
          <p:nvPr/>
        </p:nvPicPr>
        <p:blipFill rotWithShape="1">
          <a:blip r:embed="rId3">
            <a:extLst>
              <a:ext uri="{28A0092B-C50C-407E-A947-70E740481C1C}">
                <a14:useLocalDpi xmlns:a14="http://schemas.microsoft.com/office/drawing/2010/main" val="0"/>
              </a:ext>
            </a:extLst>
          </a:blip>
          <a:srcRect l="2471" t="-18092" r="-12757" b="807"/>
          <a:stretch/>
        </p:blipFill>
        <p:spPr>
          <a:xfrm>
            <a:off x="7141030" y="2900758"/>
            <a:ext cx="6440657" cy="4090602"/>
          </a:xfrm>
          <a:custGeom>
            <a:avLst/>
            <a:gdLst>
              <a:gd name="connsiteX0" fmla="*/ 3044952 w 5001415"/>
              <a:gd name="connsiteY0" fmla="*/ 0 h 3733214"/>
              <a:gd name="connsiteX1" fmla="*/ 4981824 w 5001415"/>
              <a:gd name="connsiteY1" fmla="*/ 695319 h 3733214"/>
              <a:gd name="connsiteX2" fmla="*/ 5001415 w 5001415"/>
              <a:gd name="connsiteY2" fmla="*/ 713124 h 3733214"/>
              <a:gd name="connsiteX3" fmla="*/ 5001415 w 5001415"/>
              <a:gd name="connsiteY3" fmla="*/ 3733214 h 3733214"/>
              <a:gd name="connsiteX4" fmla="*/ 81043 w 5001415"/>
              <a:gd name="connsiteY4" fmla="*/ 3733214 h 3733214"/>
              <a:gd name="connsiteX5" fmla="*/ 61862 w 5001415"/>
              <a:gd name="connsiteY5" fmla="*/ 3658617 h 3733214"/>
              <a:gd name="connsiteX6" fmla="*/ 0 w 5001415"/>
              <a:gd name="connsiteY6" fmla="*/ 3044952 h 3733214"/>
              <a:gd name="connsiteX7" fmla="*/ 3044952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296538144"/>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C0FE20-5E8E-43CC-9C5B-37939E212503}"/>
              </a:ext>
            </a:extLst>
          </p:cNvPr>
          <p:cNvSpPr txBox="1"/>
          <p:nvPr/>
        </p:nvSpPr>
        <p:spPr>
          <a:xfrm>
            <a:off x="95240" y="504439"/>
            <a:ext cx="4838070" cy="168818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931E"/>
                </a:solidFill>
                <a:effectLst/>
                <a:uLnTx/>
                <a:uFillTx/>
                <a:latin typeface="Arial"/>
                <a:ea typeface="+mn-ea"/>
                <a:cs typeface="+mn-cs"/>
              </a:rPr>
              <a:t>Program Benefits</a:t>
            </a:r>
          </a:p>
        </p:txBody>
      </p:sp>
      <p:sp>
        <p:nvSpPr>
          <p:cNvPr id="9" name="TextBox 8">
            <a:extLst>
              <a:ext uri="{FF2B5EF4-FFF2-40B4-BE49-F238E27FC236}">
                <a16:creationId xmlns:a16="http://schemas.microsoft.com/office/drawing/2014/main" id="{3C72E3D1-8C69-4810-BDA9-DC8BE62D3F6A}"/>
              </a:ext>
            </a:extLst>
          </p:cNvPr>
          <p:cNvSpPr txBox="1"/>
          <p:nvPr/>
        </p:nvSpPr>
        <p:spPr>
          <a:xfrm>
            <a:off x="420508" y="2192621"/>
            <a:ext cx="5418212" cy="3714622"/>
          </a:xfrm>
          <a:prstGeom prst="rect">
            <a:avLst/>
          </a:prstGeom>
        </p:spPr>
        <p:txBody>
          <a:bodyPr vert="horz" lIns="91440" tIns="45720" rIns="91440" bIns="45720" rtlCol="0" anchor="t">
            <a:norm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BF79">
                    <a:lumMod val="60000"/>
                    <a:lumOff val="40000"/>
                  </a:srgbClr>
                </a:solidFill>
                <a:effectLst/>
                <a:uLnTx/>
                <a:uFillTx/>
                <a:latin typeface="Volte"/>
                <a:ea typeface="+mn-ea"/>
                <a:cs typeface="+mn-cs"/>
              </a:rPr>
              <a:t>Business leaders connect with pre-qualified talent</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BF79">
                    <a:lumMod val="60000"/>
                    <a:lumOff val="40000"/>
                  </a:srgbClr>
                </a:solidFill>
                <a:effectLst/>
                <a:uLnTx/>
                <a:uFillTx/>
                <a:latin typeface="Volte"/>
                <a:ea typeface="+mn-ea"/>
                <a:cs typeface="+mn-cs"/>
              </a:rPr>
              <a:t>Graduates/newcomers gain professional industry contacts increasing their chance of meaningful employment</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BF79">
                    <a:lumMod val="60000"/>
                    <a:lumOff val="40000"/>
                  </a:srgbClr>
                </a:solidFill>
                <a:effectLst/>
                <a:uLnTx/>
                <a:uFillTx/>
                <a:latin typeface="Volte"/>
                <a:ea typeface="+mn-ea"/>
                <a:cs typeface="+mn-cs"/>
              </a:rPr>
              <a:t>Build brand awareness about your organization </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BF79">
                    <a:lumMod val="60000"/>
                    <a:lumOff val="40000"/>
                  </a:srgbClr>
                </a:solidFill>
                <a:effectLst/>
                <a:uLnTx/>
                <a:uFillTx/>
                <a:latin typeface="Volte"/>
                <a:ea typeface="+mn-ea"/>
                <a:cs typeface="+mn-cs"/>
              </a:rPr>
              <a:t>Stay up-to-date on programs and hiring incentives </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BF79">
                  <a:lumMod val="60000"/>
                  <a:lumOff val="40000"/>
                </a:srgbClr>
              </a:solidFill>
              <a:effectLst/>
              <a:uLnTx/>
              <a:uFillTx/>
              <a:latin typeface="Volte"/>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BF79">
                  <a:lumMod val="60000"/>
                  <a:lumOff val="40000"/>
                </a:srgbClr>
              </a:solidFill>
              <a:effectLst/>
              <a:uLnTx/>
              <a:uFillTx/>
              <a:latin typeface="Volte"/>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BF79">
                  <a:lumMod val="60000"/>
                  <a:lumOff val="40000"/>
                </a:srgbClr>
              </a:solidFill>
              <a:effectLst/>
              <a:uLnTx/>
              <a:uFillTx/>
              <a:latin typeface="Volte"/>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BF79">
                  <a:lumMod val="60000"/>
                  <a:lumOff val="40000"/>
                </a:srgbClr>
              </a:solidFill>
              <a:effectLst/>
              <a:uLnTx/>
              <a:uFillTx/>
              <a:latin typeface="Volte"/>
              <a:ea typeface="+mn-ea"/>
              <a:cs typeface="+mn-cs"/>
            </a:endParaRPr>
          </a:p>
        </p:txBody>
      </p:sp>
      <p:sp>
        <p:nvSpPr>
          <p:cNvPr id="71" name="Freeform: Shape 70">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olte"/>
              <a:ea typeface="+mn-ea"/>
              <a:cs typeface="+mn-cs"/>
            </a:endParaRPr>
          </a:p>
        </p:txBody>
      </p:sp>
      <p:pic>
        <p:nvPicPr>
          <p:cNvPr id="4" name="Picture 3">
            <a:extLst>
              <a:ext uri="{FF2B5EF4-FFF2-40B4-BE49-F238E27FC236}">
                <a16:creationId xmlns:a16="http://schemas.microsoft.com/office/drawing/2014/main" id="{EFB77404-99A2-4FDE-85AC-2BC2F0A8B9AF}"/>
              </a:ext>
            </a:extLst>
          </p:cNvPr>
          <p:cNvPicPr>
            <a:picLocks noChangeAspect="1"/>
          </p:cNvPicPr>
          <p:nvPr/>
        </p:nvPicPr>
        <p:blipFill rotWithShape="1">
          <a:blip r:embed="rId2"/>
          <a:srcRect t="9948" b="27457"/>
          <a:stretch/>
        </p:blipFill>
        <p:spPr>
          <a:xfrm>
            <a:off x="5142946" y="-23603"/>
            <a:ext cx="6069184" cy="2839783"/>
          </a:xfrm>
          <a:custGeom>
            <a:avLst/>
            <a:gdLst>
              <a:gd name="connsiteX0" fmla="*/ 0 w 6069184"/>
              <a:gd name="connsiteY0" fmla="*/ 0 h 2839783"/>
              <a:gd name="connsiteX1" fmla="*/ 6069184 w 6069184"/>
              <a:gd name="connsiteY1" fmla="*/ 0 h 2839783"/>
              <a:gd name="connsiteX2" fmla="*/ 6063823 w 6069184"/>
              <a:gd name="connsiteY2" fmla="*/ 106160 h 2839783"/>
              <a:gd name="connsiteX3" fmla="*/ 3034592 w 6069184"/>
              <a:gd name="connsiteY3" fmla="*/ 2839783 h 2839783"/>
              <a:gd name="connsiteX4" fmla="*/ 5360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73" name="Freeform: Shape 72">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olte"/>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1C72D87B-E7B9-4D66-BE75-ABA96FB4827B}"/>
              </a:ext>
            </a:extLst>
          </p:cNvPr>
          <p:cNvPicPr>
            <a:picLocks noChangeAspect="1"/>
          </p:cNvPicPr>
          <p:nvPr/>
        </p:nvPicPr>
        <p:blipFill rotWithShape="1">
          <a:blip r:embed="rId3">
            <a:extLst>
              <a:ext uri="{28A0092B-C50C-407E-A947-70E740481C1C}">
                <a14:useLocalDpi xmlns:a14="http://schemas.microsoft.com/office/drawing/2010/main" val="0"/>
              </a:ext>
            </a:extLst>
          </a:blip>
          <a:srcRect l="2471" t="-18092" r="-12757" b="807"/>
          <a:stretch/>
        </p:blipFill>
        <p:spPr>
          <a:xfrm>
            <a:off x="7141030" y="2900758"/>
            <a:ext cx="6440657" cy="4090602"/>
          </a:xfrm>
          <a:custGeom>
            <a:avLst/>
            <a:gdLst>
              <a:gd name="connsiteX0" fmla="*/ 3044952 w 5001415"/>
              <a:gd name="connsiteY0" fmla="*/ 0 h 3733214"/>
              <a:gd name="connsiteX1" fmla="*/ 4981824 w 5001415"/>
              <a:gd name="connsiteY1" fmla="*/ 695319 h 3733214"/>
              <a:gd name="connsiteX2" fmla="*/ 5001415 w 5001415"/>
              <a:gd name="connsiteY2" fmla="*/ 713124 h 3733214"/>
              <a:gd name="connsiteX3" fmla="*/ 5001415 w 5001415"/>
              <a:gd name="connsiteY3" fmla="*/ 3733214 h 3733214"/>
              <a:gd name="connsiteX4" fmla="*/ 81043 w 5001415"/>
              <a:gd name="connsiteY4" fmla="*/ 3733214 h 3733214"/>
              <a:gd name="connsiteX5" fmla="*/ 61862 w 5001415"/>
              <a:gd name="connsiteY5" fmla="*/ 3658617 h 3733214"/>
              <a:gd name="connsiteX6" fmla="*/ 0 w 5001415"/>
              <a:gd name="connsiteY6" fmla="*/ 3044952 h 3733214"/>
              <a:gd name="connsiteX7" fmla="*/ 3044952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3608869804"/>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descr="Education">
            <a:extLst>
              <a:ext uri="{FF2B5EF4-FFF2-40B4-BE49-F238E27FC236}">
                <a16:creationId xmlns:a16="http://schemas.microsoft.com/office/drawing/2014/main" id="{8C14AB8C-877D-4624-9D50-F084CA83D9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1379" y="-477770"/>
            <a:ext cx="2702459" cy="2702459"/>
          </a:xfrm>
          <a:prstGeom prst="rect">
            <a:avLst/>
          </a:prstGeom>
        </p:spPr>
      </p:pic>
      <p:sp>
        <p:nvSpPr>
          <p:cNvPr id="6" name="TextBox 5">
            <a:extLst>
              <a:ext uri="{FF2B5EF4-FFF2-40B4-BE49-F238E27FC236}">
                <a16:creationId xmlns:a16="http://schemas.microsoft.com/office/drawing/2014/main" id="{CDDF62EE-2D25-457B-A6DB-20C3E65A32BE}"/>
              </a:ext>
            </a:extLst>
          </p:cNvPr>
          <p:cNvSpPr txBox="1"/>
          <p:nvPr/>
        </p:nvSpPr>
        <p:spPr>
          <a:xfrm>
            <a:off x="365760" y="184535"/>
            <a:ext cx="6180814" cy="173934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6000" b="0" i="0" u="none" strike="noStrike" kern="1200" cap="all" spc="150" normalizeH="0" baseline="0" noProof="0" dirty="0">
                <a:ln>
                  <a:noFill/>
                </a:ln>
                <a:solidFill>
                  <a:srgbClr val="BFBFBF">
                    <a:lumMod val="50000"/>
                  </a:srgbClr>
                </a:solidFill>
                <a:effectLst/>
                <a:uLnTx/>
                <a:uFillTx/>
                <a:latin typeface="Arial"/>
                <a:ea typeface="+mn-ea"/>
                <a:cs typeface="+mn-cs"/>
              </a:rPr>
              <a:t>Graduate to Opportunity</a:t>
            </a:r>
          </a:p>
        </p:txBody>
      </p:sp>
      <p:sp>
        <p:nvSpPr>
          <p:cNvPr id="7" name="Rectangle 6">
            <a:extLst>
              <a:ext uri="{FF2B5EF4-FFF2-40B4-BE49-F238E27FC236}">
                <a16:creationId xmlns:a16="http://schemas.microsoft.com/office/drawing/2014/main" id="{9562506D-2FB6-4F56-ACE7-77CFC1675E6A}"/>
              </a:ext>
            </a:extLst>
          </p:cNvPr>
          <p:cNvSpPr/>
          <p:nvPr/>
        </p:nvSpPr>
        <p:spPr>
          <a:xfrm>
            <a:off x="180040" y="2240574"/>
            <a:ext cx="11506660"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Volte"/>
                <a:ea typeface="+mn-ea"/>
                <a:cs typeface="+mn-cs"/>
              </a:rPr>
              <a:t>Employer incentive to hire and retain educated </a:t>
            </a:r>
            <a:r>
              <a:rPr kumimoji="0" lang="en-US" sz="2000" b="1" i="1" u="none" strike="noStrike" kern="1200" cap="none" spc="0" normalizeH="0" baseline="0" noProof="0" dirty="0">
                <a:ln>
                  <a:noFill/>
                </a:ln>
                <a:solidFill>
                  <a:srgbClr val="FF931E"/>
                </a:solidFill>
                <a:effectLst/>
                <a:uLnTx/>
                <a:uFillTx/>
                <a:latin typeface="Volte"/>
                <a:ea typeface="+mn-ea"/>
                <a:cs typeface="+mn-cs"/>
              </a:rPr>
              <a:t>new grads </a:t>
            </a:r>
            <a:r>
              <a:rPr kumimoji="0" lang="en-US" sz="2000" b="0" i="1" u="none" strike="noStrike" kern="1200" cap="none" spc="0" normalizeH="0" baseline="0" noProof="0" dirty="0">
                <a:ln>
                  <a:noFill/>
                </a:ln>
                <a:solidFill>
                  <a:prstClr val="black"/>
                </a:solidFill>
                <a:effectLst/>
                <a:uLnTx/>
                <a:uFillTx/>
                <a:latin typeface="Volte"/>
                <a:ea typeface="+mn-ea"/>
                <a:cs typeface="+mn-cs"/>
              </a:rPr>
              <a:t>in Nova Scotia.</a:t>
            </a:r>
          </a:p>
        </p:txBody>
      </p:sp>
      <p:sp>
        <p:nvSpPr>
          <p:cNvPr id="8" name="Rectangle 7">
            <a:extLst>
              <a:ext uri="{FF2B5EF4-FFF2-40B4-BE49-F238E27FC236}">
                <a16:creationId xmlns:a16="http://schemas.microsoft.com/office/drawing/2014/main" id="{0CE4832E-A802-4D52-A0DF-500AA6EBAB62}"/>
              </a:ext>
            </a:extLst>
          </p:cNvPr>
          <p:cNvSpPr/>
          <p:nvPr/>
        </p:nvSpPr>
        <p:spPr>
          <a:xfrm>
            <a:off x="0" y="2715845"/>
            <a:ext cx="932688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olte"/>
                <a:ea typeface="+mn-ea"/>
                <a:cs typeface="+mn-cs"/>
              </a:rPr>
              <a:t>Eligible employers receive 25% of Year 1 salary (35% if the grad identifies in a designated diversity group) and12.5% of Year 2 salary</a:t>
            </a:r>
            <a:endParaRPr kumimoji="0" lang="en-US" sz="2000" b="0" i="0" u="none" strike="noStrike" kern="1200" cap="none" spc="0" normalizeH="0" baseline="0" noProof="0" dirty="0">
              <a:ln>
                <a:noFill/>
              </a:ln>
              <a:solidFill>
                <a:prstClr val="black"/>
              </a:solidFill>
              <a:effectLst/>
              <a:uLnTx/>
              <a:uFillTx/>
              <a:latin typeface="Volte"/>
              <a:ea typeface="+mn-ea"/>
              <a:cs typeface="+mn-cs"/>
            </a:endParaRPr>
          </a:p>
        </p:txBody>
      </p:sp>
      <p:sp>
        <p:nvSpPr>
          <p:cNvPr id="9" name="Rectangle 8">
            <a:extLst>
              <a:ext uri="{FF2B5EF4-FFF2-40B4-BE49-F238E27FC236}">
                <a16:creationId xmlns:a16="http://schemas.microsoft.com/office/drawing/2014/main" id="{8333C282-F377-4847-BF32-7A7AA3B2FD46}"/>
              </a:ext>
            </a:extLst>
          </p:cNvPr>
          <p:cNvSpPr/>
          <p:nvPr/>
        </p:nvSpPr>
        <p:spPr>
          <a:xfrm>
            <a:off x="-772412" y="3731874"/>
            <a:ext cx="11669486"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olte"/>
                <a:ea typeface="+mn-ea"/>
                <a:cs typeface="+mn-cs"/>
              </a:rPr>
              <a:t>Employer Eligibility</a:t>
            </a:r>
            <a:br>
              <a:rPr kumimoji="0" lang="en-US" sz="2000" b="0" i="0"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Volte"/>
                <a:ea typeface="+mn-ea"/>
                <a:cs typeface="+mn-cs"/>
              </a:rPr>
              <a:t>Small businesses, start-ups, social enterprises, non-profits &amp; registered charities </a:t>
            </a:r>
          </a:p>
        </p:txBody>
      </p:sp>
      <p:sp>
        <p:nvSpPr>
          <p:cNvPr id="10" name="Rectangle 9">
            <a:extLst>
              <a:ext uri="{FF2B5EF4-FFF2-40B4-BE49-F238E27FC236}">
                <a16:creationId xmlns:a16="http://schemas.microsoft.com/office/drawing/2014/main" id="{E75DC492-ED14-4842-AEEC-23C78784B9DF}"/>
              </a:ext>
            </a:extLst>
          </p:cNvPr>
          <p:cNvSpPr/>
          <p:nvPr/>
        </p:nvSpPr>
        <p:spPr>
          <a:xfrm>
            <a:off x="-959646" y="4472008"/>
            <a:ext cx="12043954"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olte"/>
                <a:ea typeface="+mn-ea"/>
                <a:cs typeface="+mn-cs"/>
              </a:rPr>
              <a:t>Graduate Eligibility</a:t>
            </a:r>
            <a:br>
              <a:rPr kumimoji="0" lang="en-US" sz="1800" b="1" i="0" u="none" strike="noStrike" kern="1200" cap="none" spc="0" normalizeH="0" baseline="0" noProof="0" dirty="0">
                <a:ln>
                  <a:noFill/>
                </a:ln>
                <a:solidFill>
                  <a:srgbClr val="000000"/>
                </a:solidFill>
                <a:effectLst/>
                <a:uLnTx/>
                <a:uFillTx/>
                <a:latin typeface="Volte"/>
                <a:ea typeface="+mn-ea"/>
                <a:cs typeface="+mn-cs"/>
              </a:rPr>
            </a:br>
            <a:r>
              <a:rPr kumimoji="0" lang="en-US" sz="1800" b="0" i="0" u="none" strike="noStrike" kern="1200" cap="none" spc="0" normalizeH="0" baseline="0" noProof="0" dirty="0">
                <a:ln>
                  <a:noFill/>
                </a:ln>
                <a:solidFill>
                  <a:srgbClr val="000000"/>
                </a:solidFill>
                <a:effectLst/>
                <a:uLnTx/>
                <a:uFillTx/>
                <a:latin typeface="Volte"/>
                <a:ea typeface="+mn-ea"/>
                <a:cs typeface="+mn-cs"/>
              </a:rPr>
              <a:t>Must have graduated from a recognized post-secondary institution in the last 12 months</a:t>
            </a:r>
            <a:br>
              <a:rPr kumimoji="0" lang="en-US" sz="1800" b="0" i="0" u="none" strike="noStrike" kern="1200" cap="none" spc="0" normalizeH="0" baseline="0" noProof="0" dirty="0">
                <a:ln>
                  <a:noFill/>
                </a:ln>
                <a:solidFill>
                  <a:srgbClr val="000000"/>
                </a:solidFill>
                <a:effectLst/>
                <a:uLnTx/>
                <a:uFillTx/>
                <a:latin typeface="Volte"/>
                <a:ea typeface="+mn-ea"/>
                <a:cs typeface="+mn-cs"/>
              </a:rPr>
            </a:br>
            <a:r>
              <a:rPr kumimoji="0" lang="en-US" sz="1800" b="0" i="1" u="none" strike="noStrike" kern="1200" cap="none" spc="0" normalizeH="0" baseline="0" noProof="0" dirty="0">
                <a:ln>
                  <a:noFill/>
                </a:ln>
                <a:solidFill>
                  <a:srgbClr val="000000"/>
                </a:solidFill>
                <a:effectLst/>
                <a:uLnTx/>
                <a:uFillTx/>
                <a:latin typeface="Volte"/>
                <a:ea typeface="+mn-ea"/>
                <a:cs typeface="+mn-cs"/>
              </a:rPr>
              <a:t>(excluding registered trades)</a:t>
            </a:r>
          </a:p>
        </p:txBody>
      </p:sp>
      <p:sp>
        <p:nvSpPr>
          <p:cNvPr id="11" name="Rectangle 10">
            <a:extLst>
              <a:ext uri="{FF2B5EF4-FFF2-40B4-BE49-F238E27FC236}">
                <a16:creationId xmlns:a16="http://schemas.microsoft.com/office/drawing/2014/main" id="{D93CC888-50E5-4E7B-AC3C-D0359B8182D1}"/>
              </a:ext>
            </a:extLst>
          </p:cNvPr>
          <p:cNvSpPr/>
          <p:nvPr/>
        </p:nvSpPr>
        <p:spPr>
          <a:xfrm>
            <a:off x="-959646" y="5576437"/>
            <a:ext cx="12043954"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olte"/>
                <a:ea typeface="+mn-ea"/>
                <a:cs typeface="+mn-cs"/>
              </a:rPr>
              <a:t>Job Requirements</a:t>
            </a:r>
            <a:br>
              <a:rPr kumimoji="0" lang="en-US" sz="1800" b="0" i="0" u="none" strike="noStrike" kern="1200" cap="none" spc="0" normalizeH="0" baseline="0" noProof="0" dirty="0">
                <a:ln>
                  <a:noFill/>
                </a:ln>
                <a:solidFill>
                  <a:srgbClr val="000000"/>
                </a:solidFill>
                <a:effectLst/>
                <a:uLnTx/>
                <a:uFillTx/>
                <a:latin typeface="Volte"/>
                <a:ea typeface="+mn-ea"/>
                <a:cs typeface="+mn-cs"/>
              </a:rPr>
            </a:br>
            <a:r>
              <a:rPr kumimoji="0" lang="en-US" sz="1800" b="0" i="0" u="none" strike="noStrike" kern="1200" cap="none" spc="0" normalizeH="0" baseline="0" noProof="0" dirty="0">
                <a:ln>
                  <a:noFill/>
                </a:ln>
                <a:solidFill>
                  <a:srgbClr val="000000"/>
                </a:solidFill>
                <a:effectLst/>
                <a:uLnTx/>
                <a:uFillTx/>
                <a:latin typeface="Volte"/>
                <a:ea typeface="+mn-ea"/>
                <a:cs typeface="+mn-cs"/>
              </a:rPr>
              <a:t>Employer must offer a full-time permanent position paying a minimum of $30,000/yr. </a:t>
            </a:r>
            <a:br>
              <a:rPr kumimoji="0" lang="en-US" sz="1800" b="0" i="0" u="none" strike="noStrike" kern="1200" cap="none" spc="0" normalizeH="0" baseline="0" noProof="0" dirty="0">
                <a:ln>
                  <a:noFill/>
                </a:ln>
                <a:solidFill>
                  <a:srgbClr val="000000"/>
                </a:solidFill>
                <a:effectLst/>
                <a:uLnTx/>
                <a:uFillTx/>
                <a:latin typeface="Volte"/>
                <a:ea typeface="+mn-ea"/>
                <a:cs typeface="+mn-cs"/>
              </a:rPr>
            </a:br>
            <a:r>
              <a:rPr kumimoji="0" lang="en-US" sz="1800" b="0" i="0" u="none" strike="noStrike" kern="1200" cap="none" spc="0" normalizeH="0" baseline="0" noProof="0" dirty="0">
                <a:ln>
                  <a:noFill/>
                </a:ln>
                <a:solidFill>
                  <a:srgbClr val="000000"/>
                </a:solidFill>
                <a:effectLst/>
                <a:uLnTx/>
                <a:uFillTx/>
                <a:latin typeface="Volte"/>
                <a:ea typeface="+mn-ea"/>
                <a:cs typeface="+mn-cs"/>
              </a:rPr>
              <a:t>Employer and job must be based in Nova Scotia</a:t>
            </a:r>
            <a:endParaRPr kumimoji="0" lang="en-US" sz="1800" b="0" i="0" u="none" strike="noStrike" kern="1200" cap="none" spc="0" normalizeH="0" baseline="0" noProof="0" dirty="0">
              <a:ln>
                <a:noFill/>
              </a:ln>
              <a:solidFill>
                <a:prstClr val="black"/>
              </a:solidFill>
              <a:effectLst/>
              <a:uLnTx/>
              <a:uFillTx/>
              <a:latin typeface="Volte"/>
              <a:ea typeface="+mn-ea"/>
              <a:cs typeface="+mn-cs"/>
            </a:endParaRPr>
          </a:p>
        </p:txBody>
      </p:sp>
    </p:spTree>
    <p:extLst>
      <p:ext uri="{BB962C8B-B14F-4D97-AF65-F5344CB8AC3E}">
        <p14:creationId xmlns:p14="http://schemas.microsoft.com/office/powerpoint/2010/main" val="11592045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 r="-99" b="14904"/>
          <a:stretch/>
        </p:blipFill>
        <p:spPr>
          <a:xfrm>
            <a:off x="0" y="9000"/>
            <a:ext cx="12198220" cy="6849000"/>
          </a:xfrm>
          <a:prstGeom prst="rect">
            <a:avLst/>
          </a:prstGeom>
        </p:spPr>
      </p:pic>
      <p:sp>
        <p:nvSpPr>
          <p:cNvPr id="8" name="Rectangle 7"/>
          <p:cNvSpPr/>
          <p:nvPr/>
        </p:nvSpPr>
        <p:spPr>
          <a:xfrm>
            <a:off x="-21808" y="-18000"/>
            <a:ext cx="12191999" cy="6876000"/>
          </a:xfrm>
          <a:prstGeom prst="rect">
            <a:avLst/>
          </a:prstGeom>
          <a:solidFill>
            <a:srgbClr val="59595C">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037DF48C-2D9A-42EF-8B3C-517AA4E2D473}"/>
              </a:ext>
            </a:extLst>
          </p:cNvPr>
          <p:cNvSpPr/>
          <p:nvPr/>
        </p:nvSpPr>
        <p:spPr>
          <a:xfrm>
            <a:off x="-21808" y="2236877"/>
            <a:ext cx="12191999" cy="3662541"/>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931E"/>
                </a:solidFill>
                <a:effectLst/>
                <a:uLnTx/>
                <a:uFillTx/>
                <a:latin typeface="Volte Medium" panose="00000600000000000000" pitchFamily="50" charset="0"/>
                <a:ea typeface="Arial Black" charset="0"/>
                <a:cs typeface="Arial Black" charset="0"/>
              </a:rPr>
              <a:t>DISCOVER</a:t>
            </a:r>
            <a:r>
              <a:rPr kumimoji="0" lang="en-US" sz="4400" b="1" i="0" u="none" strike="noStrike" kern="1200" cap="none" spc="0" normalizeH="0" baseline="0" noProof="0" dirty="0">
                <a:ln>
                  <a:noFill/>
                </a:ln>
                <a:solidFill>
                  <a:srgbClr val="FF931E"/>
                </a:solidFill>
                <a:effectLst/>
                <a:uLnTx/>
                <a:uFillTx/>
                <a:latin typeface="Arial Black" charset="0"/>
                <a:ea typeface="Arial Black" charset="0"/>
                <a:cs typeface="Arial Black" charset="0"/>
              </a:rPr>
              <a:t> </a:t>
            </a:r>
            <a:r>
              <a:rPr kumimoji="0" lang="en-US" sz="4000" b="0"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rPr>
              <a:t>opportunities</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931E"/>
              </a:solidFill>
              <a:effectLst/>
              <a:uLnTx/>
              <a:uFillTx/>
              <a:latin typeface="Arial Black" charset="0"/>
              <a:ea typeface="Arial Black" charset="0"/>
              <a:cs typeface="Arial Black"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931E"/>
                </a:solidFill>
                <a:latin typeface="Volte Medium" panose="00000600000000000000" pitchFamily="50" charset="0"/>
              </a:rPr>
              <a:t>UNCOVER</a:t>
            </a:r>
            <a:r>
              <a:rPr kumimoji="0" lang="en-US" sz="4400" b="1" i="0" u="none" strike="noStrike" kern="1200" cap="none" spc="0" normalizeH="0" baseline="0" noProof="0" dirty="0">
                <a:ln>
                  <a:noFill/>
                </a:ln>
                <a:solidFill>
                  <a:srgbClr val="FF931E"/>
                </a:solidFill>
                <a:effectLst/>
                <a:uLnTx/>
                <a:uFillTx/>
                <a:latin typeface="Arial Black" charset="0"/>
                <a:ea typeface="Arial Black" charset="0"/>
                <a:cs typeface="Arial Black" charset="0"/>
              </a:rPr>
              <a:t> </a:t>
            </a:r>
            <a:r>
              <a:rPr lang="en-US" sz="4000" dirty="0">
                <a:solidFill>
                  <a:srgbClr val="FF931E"/>
                </a:solidFill>
                <a:latin typeface="Volte" panose="00000500000000000000" pitchFamily="50" charset="0"/>
                <a:cs typeface="Calibri Light" charset="0"/>
              </a:rPr>
              <a:t>the hidden job market</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931E"/>
              </a:solidFill>
              <a:effectLst/>
              <a:uLnTx/>
              <a:uFillTx/>
              <a:latin typeface="Arial Black" charset="0"/>
              <a:ea typeface="Arial Black" charset="0"/>
              <a:cs typeface="Arial Black"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931E"/>
                </a:solidFill>
                <a:latin typeface="Volte Medium" panose="00000600000000000000" pitchFamily="50" charset="0"/>
              </a:rPr>
              <a:t>GROW</a:t>
            </a:r>
            <a:r>
              <a:rPr kumimoji="0" lang="en-US" sz="4400" b="1" i="0" u="none" strike="noStrike" kern="1200" cap="none" spc="0" normalizeH="0" baseline="0" noProof="0" dirty="0">
                <a:ln>
                  <a:noFill/>
                </a:ln>
                <a:solidFill>
                  <a:srgbClr val="FF931E"/>
                </a:solidFill>
                <a:effectLst/>
                <a:uLnTx/>
                <a:uFillTx/>
                <a:latin typeface="Arial Black" charset="0"/>
                <a:ea typeface="Arial Black" charset="0"/>
                <a:cs typeface="Arial Black" charset="0"/>
              </a:rPr>
              <a:t> </a:t>
            </a:r>
            <a:r>
              <a:rPr lang="en-US" sz="4000" dirty="0">
                <a:solidFill>
                  <a:srgbClr val="FF931E"/>
                </a:solidFill>
                <a:latin typeface="Volte" panose="00000500000000000000" pitchFamily="50" charset="0"/>
                <a:cs typeface="Calibri Light" charset="0"/>
              </a:rPr>
              <a:t>your professional network</a:t>
            </a:r>
          </a:p>
          <a:p>
            <a:pPr marL="914400" marR="0" lvl="2"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Title 1"/>
          <p:cNvSpPr>
            <a:spLocks noGrp="1"/>
          </p:cNvSpPr>
          <p:nvPr>
            <p:ph type="title"/>
          </p:nvPr>
        </p:nvSpPr>
        <p:spPr>
          <a:xfrm>
            <a:off x="714396" y="759994"/>
            <a:ext cx="10348598" cy="310303"/>
          </a:xfrm>
        </p:spPr>
        <p:txBody>
          <a:bodyPr>
            <a:noAutofit/>
          </a:bodyPr>
          <a:lstStyle/>
          <a:p>
            <a:br>
              <a:rPr lang="en-CA" sz="2400" b="0" dirty="0">
                <a:solidFill>
                  <a:schemeClr val="bg1"/>
                </a:solidFill>
                <a:latin typeface="Calibri Light" charset="0"/>
                <a:ea typeface="Calibri Light" charset="0"/>
                <a:cs typeface="Calibri Light" charset="0"/>
              </a:rPr>
            </a:br>
            <a:r>
              <a:rPr lang="sk-SK" sz="2400" b="0" dirty="0"/>
              <a:t> </a:t>
            </a:r>
            <a:br>
              <a:rPr lang="en-CA" sz="2400" b="0" dirty="0">
                <a:solidFill>
                  <a:schemeClr val="bg1"/>
                </a:solidFill>
                <a:latin typeface="Calibri Light" charset="0"/>
                <a:ea typeface="Calibri Light" charset="0"/>
                <a:cs typeface="Calibri Light" charset="0"/>
              </a:rPr>
            </a:br>
            <a:r>
              <a:rPr lang="sk-SK" sz="2400" b="0" dirty="0"/>
              <a:t> </a:t>
            </a:r>
            <a:r>
              <a:rPr lang="sk-SK" sz="2400" b="0" dirty="0">
                <a:solidFill>
                  <a:schemeClr val="bg1"/>
                </a:solidFill>
                <a:latin typeface="Calibri Light" charset="0"/>
                <a:ea typeface="Calibri Light" charset="0"/>
                <a:cs typeface="Calibri Light" charset="0"/>
              </a:rPr>
              <a:t> </a:t>
            </a:r>
            <a:endParaRPr lang="en-US" sz="2400" b="0" dirty="0">
              <a:solidFill>
                <a:schemeClr val="bg1"/>
              </a:solidFill>
              <a:latin typeface="Calibri Light" charset="0"/>
              <a:ea typeface="Calibri Light" charset="0"/>
              <a:cs typeface="Calibri Light" charset="0"/>
            </a:endParaRPr>
          </a:p>
        </p:txBody>
      </p:sp>
      <p:cxnSp>
        <p:nvCxnSpPr>
          <p:cNvPr id="15" name="Straight Connector 14"/>
          <p:cNvCxnSpPr/>
          <p:nvPr/>
        </p:nvCxnSpPr>
        <p:spPr>
          <a:xfrm>
            <a:off x="714396" y="1278294"/>
            <a:ext cx="10771588" cy="0"/>
          </a:xfrm>
          <a:prstGeom prst="line">
            <a:avLst/>
          </a:prstGeom>
          <a:ln>
            <a:solidFill>
              <a:srgbClr val="FF93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141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olte"/>
              <a:ea typeface="+mn-ea"/>
              <a:cs typeface="+mn-cs"/>
            </a:endParaRPr>
          </a:p>
        </p:txBody>
      </p:sp>
      <p:sp>
        <p:nvSpPr>
          <p:cNvPr id="2" name="Title 1">
            <a:extLst>
              <a:ext uri="{FF2B5EF4-FFF2-40B4-BE49-F238E27FC236}">
                <a16:creationId xmlns:a16="http://schemas.microsoft.com/office/drawing/2014/main" id="{97121518-0DED-4050-9DDF-1AE95778B670}"/>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dirty="0">
                <a:solidFill>
                  <a:schemeClr val="tx1"/>
                </a:solidFill>
                <a:latin typeface="+mj-lt"/>
                <a:ea typeface="+mj-ea"/>
                <a:cs typeface="+mj-cs"/>
              </a:rPr>
              <a:t>THANK YOU</a:t>
            </a:r>
          </a:p>
        </p:txBody>
      </p:sp>
      <p:sp>
        <p:nvSpPr>
          <p:cNvPr id="9" name="TextBox 8">
            <a:extLst>
              <a:ext uri="{FF2B5EF4-FFF2-40B4-BE49-F238E27FC236}">
                <a16:creationId xmlns:a16="http://schemas.microsoft.com/office/drawing/2014/main" id="{3BBEF1F0-DE64-5B4A-8B4D-530989615626}"/>
              </a:ext>
            </a:extLst>
          </p:cNvPr>
          <p:cNvSpPr txBox="1"/>
          <p:nvPr/>
        </p:nvSpPr>
        <p:spPr>
          <a:xfrm>
            <a:off x="145774" y="2638043"/>
            <a:ext cx="4508522" cy="3415623"/>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0" algn="ctr" defTabSz="914400" rtl="0" eaLnBrk="1" fontAlgn="auto" latinLnBrk="0" hangingPunct="1">
              <a:lnSpc>
                <a:spcPct val="25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931E"/>
                </a:solidFill>
                <a:effectLst/>
                <a:uLnTx/>
                <a:uFillTx/>
                <a:latin typeface="Volte"/>
                <a:ea typeface="+mn-ea"/>
                <a:cs typeface="+mn-cs"/>
              </a:rPr>
              <a:t>www.northernconnector.ca</a:t>
            </a:r>
          </a:p>
          <a:p>
            <a:pPr marL="0" marR="0" lvl="0" indent="0" algn="ctr" defTabSz="914400" rtl="0" eaLnBrk="1" fontAlgn="auto" latinLnBrk="0" hangingPunct="1">
              <a:lnSpc>
                <a:spcPct val="25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931E"/>
                </a:solidFill>
                <a:effectLst/>
                <a:uLnTx/>
                <a:uFillTx/>
                <a:latin typeface="Volte"/>
                <a:ea typeface="+mn-ea"/>
                <a:cs typeface="+mn-cs"/>
              </a:rPr>
              <a:t>mberrigan@northnsconnector.ca</a:t>
            </a:r>
          </a:p>
          <a:p>
            <a:pPr marL="0" marR="0" lvl="0" indent="0" algn="ctr" defTabSz="914400" rtl="0" eaLnBrk="1" fontAlgn="auto" latinLnBrk="0" hangingPunct="1">
              <a:lnSpc>
                <a:spcPct val="25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931E"/>
                </a:solidFill>
                <a:effectLst/>
                <a:uLnTx/>
                <a:uFillTx/>
                <a:latin typeface="Volte"/>
                <a:ea typeface="+mn-ea"/>
                <a:cs typeface="+mn-cs"/>
              </a:rPr>
              <a:t>902-449-1273</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Volte"/>
              <a:ea typeface="+mn-ea"/>
              <a:cs typeface="+mn-cs"/>
            </a:endParaRPr>
          </a:p>
        </p:txBody>
      </p:sp>
      <p:pic>
        <p:nvPicPr>
          <p:cNvPr id="5" name="Picture 4">
            <a:extLst>
              <a:ext uri="{FF2B5EF4-FFF2-40B4-BE49-F238E27FC236}">
                <a16:creationId xmlns:a16="http://schemas.microsoft.com/office/drawing/2014/main" id="{BD6699D6-FB44-CC42-B6D8-7F45A53E2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485838"/>
            <a:ext cx="6250769" cy="3725457"/>
          </a:xfrm>
          <a:prstGeom prst="rect">
            <a:avLst/>
          </a:prstGeom>
        </p:spPr>
      </p:pic>
    </p:spTree>
    <p:extLst>
      <p:ext uri="{BB962C8B-B14F-4D97-AF65-F5344CB8AC3E}">
        <p14:creationId xmlns:p14="http://schemas.microsoft.com/office/powerpoint/2010/main" val="2249185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 r="-99" b="14904"/>
          <a:stretch/>
        </p:blipFill>
        <p:spPr>
          <a:xfrm>
            <a:off x="0" y="9000"/>
            <a:ext cx="12198220" cy="6849000"/>
          </a:xfrm>
          <a:prstGeom prst="rect">
            <a:avLst/>
          </a:prstGeom>
        </p:spPr>
      </p:pic>
      <p:sp>
        <p:nvSpPr>
          <p:cNvPr id="8" name="Rectangle 7"/>
          <p:cNvSpPr/>
          <p:nvPr/>
        </p:nvSpPr>
        <p:spPr>
          <a:xfrm>
            <a:off x="-21808" y="-18000"/>
            <a:ext cx="12191999" cy="6876000"/>
          </a:xfrm>
          <a:prstGeom prst="rect">
            <a:avLst/>
          </a:prstGeom>
          <a:solidFill>
            <a:srgbClr val="59595C">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037DF48C-2D9A-42EF-8B3C-517AA4E2D473}"/>
              </a:ext>
            </a:extLst>
          </p:cNvPr>
          <p:cNvSpPr/>
          <p:nvPr/>
        </p:nvSpPr>
        <p:spPr>
          <a:xfrm>
            <a:off x="-21808" y="2236877"/>
            <a:ext cx="12191999" cy="3662541"/>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931E"/>
                </a:solidFill>
                <a:effectLst/>
                <a:uLnTx/>
                <a:uFillTx/>
                <a:latin typeface="Volte Medium" panose="00000600000000000000" pitchFamily="50" charset="0"/>
                <a:ea typeface="Arial Black" charset="0"/>
                <a:cs typeface="Arial Black" charset="0"/>
              </a:rPr>
              <a:t>DISCOVER</a:t>
            </a:r>
            <a:r>
              <a:rPr kumimoji="0" lang="en-US" sz="4400" b="1" i="0" u="none" strike="noStrike" kern="1200" cap="none" spc="0" normalizeH="0" baseline="0" noProof="0" dirty="0">
                <a:ln>
                  <a:noFill/>
                </a:ln>
                <a:solidFill>
                  <a:srgbClr val="FF931E"/>
                </a:solidFill>
                <a:effectLst/>
                <a:uLnTx/>
                <a:uFillTx/>
                <a:latin typeface="Arial Black" charset="0"/>
                <a:ea typeface="Arial Black" charset="0"/>
                <a:cs typeface="Arial Black" charset="0"/>
              </a:rPr>
              <a:t> </a:t>
            </a:r>
            <a:r>
              <a:rPr kumimoji="0" lang="en-US" sz="4000" b="0" i="0" u="none" strike="noStrike" kern="1200" cap="none" spc="0" normalizeH="0" baseline="0" noProof="0" dirty="0">
                <a:ln>
                  <a:noFill/>
                </a:ln>
                <a:solidFill>
                  <a:srgbClr val="FF931E"/>
                </a:solidFill>
                <a:effectLst/>
                <a:uLnTx/>
                <a:uFillTx/>
                <a:latin typeface="Volte" panose="00000500000000000000" pitchFamily="50" charset="0"/>
                <a:ea typeface="Calibri Light" charset="0"/>
                <a:cs typeface="Calibri Light" charset="0"/>
              </a:rPr>
              <a:t>opportunities</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931E"/>
              </a:solidFill>
              <a:effectLst/>
              <a:uLnTx/>
              <a:uFillTx/>
              <a:latin typeface="Arial Black" charset="0"/>
              <a:ea typeface="Arial Black" charset="0"/>
              <a:cs typeface="Arial Black"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931E"/>
                </a:solidFill>
                <a:latin typeface="Volte Medium" panose="00000600000000000000" pitchFamily="50" charset="0"/>
              </a:rPr>
              <a:t>UNCOVER</a:t>
            </a:r>
            <a:r>
              <a:rPr kumimoji="0" lang="en-US" sz="4400" b="1" i="0" u="none" strike="noStrike" kern="1200" cap="none" spc="0" normalizeH="0" baseline="0" noProof="0" dirty="0">
                <a:ln>
                  <a:noFill/>
                </a:ln>
                <a:solidFill>
                  <a:srgbClr val="FF931E"/>
                </a:solidFill>
                <a:effectLst/>
                <a:uLnTx/>
                <a:uFillTx/>
                <a:latin typeface="Arial Black" charset="0"/>
                <a:ea typeface="Arial Black" charset="0"/>
                <a:cs typeface="Arial Black" charset="0"/>
              </a:rPr>
              <a:t> </a:t>
            </a:r>
            <a:r>
              <a:rPr lang="en-US" sz="4000" dirty="0">
                <a:solidFill>
                  <a:srgbClr val="FF931E"/>
                </a:solidFill>
                <a:latin typeface="Volte" panose="00000500000000000000" pitchFamily="50" charset="0"/>
                <a:cs typeface="Calibri Light" charset="0"/>
              </a:rPr>
              <a:t>the hidden job market</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931E"/>
              </a:solidFill>
              <a:effectLst/>
              <a:uLnTx/>
              <a:uFillTx/>
              <a:latin typeface="Arial Black" charset="0"/>
              <a:ea typeface="Arial Black" charset="0"/>
              <a:cs typeface="Arial Black"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931E"/>
                </a:solidFill>
                <a:latin typeface="Volte Medium" panose="00000600000000000000" pitchFamily="50" charset="0"/>
              </a:rPr>
              <a:t>GROW</a:t>
            </a:r>
            <a:r>
              <a:rPr kumimoji="0" lang="en-US" sz="4400" b="1" i="0" u="none" strike="noStrike" kern="1200" cap="none" spc="0" normalizeH="0" baseline="0" noProof="0" dirty="0">
                <a:ln>
                  <a:noFill/>
                </a:ln>
                <a:solidFill>
                  <a:srgbClr val="FF931E"/>
                </a:solidFill>
                <a:effectLst/>
                <a:uLnTx/>
                <a:uFillTx/>
                <a:latin typeface="Arial Black" charset="0"/>
                <a:ea typeface="Arial Black" charset="0"/>
                <a:cs typeface="Arial Black" charset="0"/>
              </a:rPr>
              <a:t> </a:t>
            </a:r>
            <a:r>
              <a:rPr lang="en-US" sz="4000" dirty="0">
                <a:solidFill>
                  <a:srgbClr val="FF931E"/>
                </a:solidFill>
                <a:latin typeface="Volte" panose="00000500000000000000" pitchFamily="50" charset="0"/>
                <a:cs typeface="Calibri Light" charset="0"/>
              </a:rPr>
              <a:t>your professional network</a:t>
            </a:r>
          </a:p>
          <a:p>
            <a:pPr marL="914400" marR="0" lvl="2"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Title 1"/>
          <p:cNvSpPr>
            <a:spLocks noGrp="1"/>
          </p:cNvSpPr>
          <p:nvPr>
            <p:ph type="title"/>
          </p:nvPr>
        </p:nvSpPr>
        <p:spPr>
          <a:xfrm>
            <a:off x="714396" y="759994"/>
            <a:ext cx="10348598" cy="310303"/>
          </a:xfrm>
        </p:spPr>
        <p:txBody>
          <a:bodyPr>
            <a:noAutofit/>
          </a:bodyPr>
          <a:lstStyle/>
          <a:p>
            <a:br>
              <a:rPr lang="en-CA" sz="2400" b="0" dirty="0">
                <a:solidFill>
                  <a:schemeClr val="bg1"/>
                </a:solidFill>
                <a:latin typeface="Calibri Light" charset="0"/>
                <a:ea typeface="Calibri Light" charset="0"/>
                <a:cs typeface="Calibri Light" charset="0"/>
              </a:rPr>
            </a:br>
            <a:r>
              <a:rPr lang="sk-SK" sz="2400" b="0" dirty="0"/>
              <a:t> </a:t>
            </a:r>
            <a:br>
              <a:rPr lang="en-CA" sz="2400" b="0" dirty="0">
                <a:solidFill>
                  <a:schemeClr val="bg1"/>
                </a:solidFill>
                <a:latin typeface="Calibri Light" charset="0"/>
                <a:ea typeface="Calibri Light" charset="0"/>
                <a:cs typeface="Calibri Light" charset="0"/>
              </a:rPr>
            </a:br>
            <a:r>
              <a:rPr lang="sk-SK" sz="2400" b="0" dirty="0"/>
              <a:t> </a:t>
            </a:r>
            <a:r>
              <a:rPr lang="sk-SK" sz="2400" b="0" dirty="0">
                <a:solidFill>
                  <a:schemeClr val="bg1"/>
                </a:solidFill>
                <a:latin typeface="Calibri Light" charset="0"/>
                <a:ea typeface="Calibri Light" charset="0"/>
                <a:cs typeface="Calibri Light" charset="0"/>
              </a:rPr>
              <a:t> </a:t>
            </a:r>
            <a:endParaRPr lang="en-US" sz="2400" b="0" dirty="0">
              <a:solidFill>
                <a:schemeClr val="bg1"/>
              </a:solidFill>
              <a:latin typeface="Calibri Light" charset="0"/>
              <a:ea typeface="Calibri Light" charset="0"/>
              <a:cs typeface="Calibri Light" charset="0"/>
            </a:endParaRPr>
          </a:p>
        </p:txBody>
      </p:sp>
      <p:cxnSp>
        <p:nvCxnSpPr>
          <p:cNvPr id="15" name="Straight Connector 14"/>
          <p:cNvCxnSpPr/>
          <p:nvPr/>
        </p:nvCxnSpPr>
        <p:spPr>
          <a:xfrm>
            <a:off x="714396" y="1278294"/>
            <a:ext cx="10771588" cy="0"/>
          </a:xfrm>
          <a:prstGeom prst="line">
            <a:avLst/>
          </a:prstGeom>
          <a:ln>
            <a:solidFill>
              <a:srgbClr val="FF93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566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297522960"/>
              </p:ext>
            </p:extLst>
          </p:nvPr>
        </p:nvGraphicFramePr>
        <p:xfrm>
          <a:off x="-1" y="0"/>
          <a:ext cx="12688711" cy="7137400"/>
        </p:xfrm>
        <a:graphic>
          <a:graphicData uri="http://schemas.openxmlformats.org/presentationml/2006/ole">
            <mc:AlternateContent xmlns:mc="http://schemas.openxmlformats.org/markup-compatibility/2006">
              <mc:Choice xmlns:v="urn:schemas-microsoft-com:vml" Requires="v">
                <p:oleObj spid="_x0000_s3083" name="Acrobat Document" r:id="rId3" imgW="13715795" imgH="7715072" progId="AcroExch.Document.DC">
                  <p:embed/>
                </p:oleObj>
              </mc:Choice>
              <mc:Fallback>
                <p:oleObj name="Acrobat Document" r:id="rId3" imgW="13715795" imgH="7715072" progId="AcroExch.Document.DC">
                  <p:embed/>
                  <p:pic>
                    <p:nvPicPr>
                      <p:cNvPr id="4" name="Object 3"/>
                      <p:cNvPicPr/>
                      <p:nvPr/>
                    </p:nvPicPr>
                    <p:blipFill>
                      <a:blip r:embed="rId4"/>
                      <a:stretch>
                        <a:fillRect/>
                      </a:stretch>
                    </p:blipFill>
                    <p:spPr>
                      <a:xfrm>
                        <a:off x="-1" y="0"/>
                        <a:ext cx="12688711" cy="7137400"/>
                      </a:xfrm>
                      <a:prstGeom prst="rect">
                        <a:avLst/>
                      </a:prstGeom>
                    </p:spPr>
                  </p:pic>
                </p:oleObj>
              </mc:Fallback>
            </mc:AlternateContent>
          </a:graphicData>
        </a:graphic>
      </p:graphicFrame>
    </p:spTree>
    <p:extLst>
      <p:ext uri="{BB962C8B-B14F-4D97-AF65-F5344CB8AC3E}">
        <p14:creationId xmlns:p14="http://schemas.microsoft.com/office/powerpoint/2010/main" val="143699922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97" r="1" b="8783"/>
          <a:stretch/>
        </p:blipFill>
        <p:spPr>
          <a:xfrm>
            <a:off x="643467" y="643467"/>
            <a:ext cx="10905066" cy="5571066"/>
          </a:xfrm>
          <a:prstGeom prst="rect">
            <a:avLst/>
          </a:prstGeom>
        </p:spPr>
      </p:pic>
    </p:spTree>
    <p:extLst>
      <p:ext uri="{BB962C8B-B14F-4D97-AF65-F5344CB8AC3E}">
        <p14:creationId xmlns:p14="http://schemas.microsoft.com/office/powerpoint/2010/main" val="5134663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 b="9180"/>
          <a:stretch/>
        </p:blipFill>
        <p:spPr>
          <a:xfrm>
            <a:off x="643467" y="643467"/>
            <a:ext cx="10905066" cy="5571066"/>
          </a:xfrm>
          <a:prstGeom prst="rect">
            <a:avLst/>
          </a:prstGeom>
        </p:spPr>
      </p:pic>
    </p:spTree>
    <p:extLst>
      <p:ext uri="{BB962C8B-B14F-4D97-AF65-F5344CB8AC3E}">
        <p14:creationId xmlns:p14="http://schemas.microsoft.com/office/powerpoint/2010/main" val="4051946202"/>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68264"/>
            <a:ext cx="10348598" cy="611622"/>
          </a:xfrm>
        </p:spPr>
        <p:txBody>
          <a:bodyPr>
            <a:noAutofit/>
          </a:bodyPr>
          <a:lstStyle/>
          <a:p>
            <a:r>
              <a:rPr lang="en-CA" sz="4400" dirty="0">
                <a:solidFill>
                  <a:srgbClr val="FF931E"/>
                </a:solidFill>
                <a:latin typeface="+mn-lt"/>
                <a:ea typeface="Calibri Light" charset="0"/>
                <a:cs typeface="Calibri Light" charset="0"/>
              </a:rPr>
              <a:t>NETWORKING BY THE NUMBERS</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a:cxnSpLocks/>
          </p:cNvCxnSpPr>
          <p:nvPr/>
        </p:nvCxnSpPr>
        <p:spPr>
          <a:xfrm>
            <a:off x="291406" y="1379886"/>
            <a:ext cx="8892935" cy="0"/>
          </a:xfrm>
          <a:prstGeom prst="line">
            <a:avLst/>
          </a:prstGeom>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FF931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15" name="Group 14">
            <a:extLst>
              <a:ext uri="{FF2B5EF4-FFF2-40B4-BE49-F238E27FC236}">
                <a16:creationId xmlns:a16="http://schemas.microsoft.com/office/drawing/2014/main" id="{432D3171-4B41-4290-A574-6B31CB68E4ED}"/>
              </a:ext>
            </a:extLst>
          </p:cNvPr>
          <p:cNvGrpSpPr/>
          <p:nvPr/>
        </p:nvGrpSpPr>
        <p:grpSpPr>
          <a:xfrm>
            <a:off x="940537" y="1931317"/>
            <a:ext cx="10987894" cy="1015663"/>
            <a:chOff x="625908" y="1931317"/>
            <a:chExt cx="10987894" cy="1015663"/>
          </a:xfrm>
        </p:grpSpPr>
        <p:sp>
          <p:nvSpPr>
            <p:cNvPr id="17" name="TextBox 16">
              <a:extLst>
                <a:ext uri="{FF2B5EF4-FFF2-40B4-BE49-F238E27FC236}">
                  <a16:creationId xmlns:a16="http://schemas.microsoft.com/office/drawing/2014/main" id="{AFAD0CA5-3688-4D9F-9E0F-6791A9FAF464}"/>
                </a:ext>
              </a:extLst>
            </p:cNvPr>
            <p:cNvSpPr txBox="1"/>
            <p:nvPr/>
          </p:nvSpPr>
          <p:spPr>
            <a:xfrm>
              <a:off x="2654712" y="2066928"/>
              <a:ext cx="8959090" cy="769441"/>
            </a:xfrm>
            <a:prstGeom prst="rect">
              <a:avLst/>
            </a:prstGeom>
            <a:noFill/>
          </p:spPr>
          <p:txBody>
            <a:bodyPr wrap="square" rtlCol="0">
              <a:spAutoFit/>
            </a:bodyPr>
            <a:lstStyle/>
            <a:p>
              <a:r>
                <a:rPr lang="en-US" sz="2200" dirty="0">
                  <a:solidFill>
                    <a:srgbClr val="FF931E"/>
                  </a:solidFill>
                  <a:latin typeface="Volte" panose="00000500000000000000" pitchFamily="50" charset="0"/>
                  <a:ea typeface="Calibri Light" charset="0"/>
                  <a:cs typeface="Calibri Light" charset="0"/>
                </a:rPr>
                <a:t>Said in-person networking helped them find a new job </a:t>
              </a:r>
            </a:p>
            <a:p>
              <a:r>
                <a:rPr lang="en-US" sz="2200" dirty="0">
                  <a:solidFill>
                    <a:srgbClr val="FF931E"/>
                  </a:solidFill>
                  <a:latin typeface="Volte" panose="00000500000000000000" pitchFamily="50" charset="0"/>
                  <a:ea typeface="Calibri Light" charset="0"/>
                  <a:cs typeface="Calibri Light" charset="0"/>
                </a:rPr>
                <a:t>or advance their career</a:t>
              </a:r>
            </a:p>
          </p:txBody>
        </p:sp>
        <p:sp>
          <p:nvSpPr>
            <p:cNvPr id="18" name="TextBox 17">
              <a:extLst>
                <a:ext uri="{FF2B5EF4-FFF2-40B4-BE49-F238E27FC236}">
                  <a16:creationId xmlns:a16="http://schemas.microsoft.com/office/drawing/2014/main" id="{8D9F459E-F85B-4A17-9A6F-0864DA51FF04}"/>
                </a:ext>
              </a:extLst>
            </p:cNvPr>
            <p:cNvSpPr txBox="1"/>
            <p:nvPr/>
          </p:nvSpPr>
          <p:spPr>
            <a:xfrm>
              <a:off x="625908" y="1931317"/>
              <a:ext cx="2028804" cy="1015663"/>
            </a:xfrm>
            <a:prstGeom prst="rect">
              <a:avLst/>
            </a:prstGeom>
            <a:noFill/>
          </p:spPr>
          <p:txBody>
            <a:bodyPr wrap="square" rtlCol="0">
              <a:spAutoFit/>
            </a:bodyPr>
            <a:lstStyle/>
            <a:p>
              <a:r>
                <a:rPr lang="en-US" sz="6000" b="1" dirty="0">
                  <a:solidFill>
                    <a:srgbClr val="FF931E"/>
                  </a:solidFill>
                  <a:latin typeface="Arial Black" charset="0"/>
                  <a:ea typeface="Arial Black" charset="0"/>
                  <a:cs typeface="Arial Black" charset="0"/>
                </a:rPr>
                <a:t>64%</a:t>
              </a:r>
              <a:endParaRPr lang="en-US" sz="6000" dirty="0">
                <a:solidFill>
                  <a:srgbClr val="FF931E"/>
                </a:solidFill>
              </a:endParaRPr>
            </a:p>
          </p:txBody>
        </p:sp>
      </p:grpSp>
      <p:grpSp>
        <p:nvGrpSpPr>
          <p:cNvPr id="19" name="Group 18">
            <a:extLst>
              <a:ext uri="{FF2B5EF4-FFF2-40B4-BE49-F238E27FC236}">
                <a16:creationId xmlns:a16="http://schemas.microsoft.com/office/drawing/2014/main" id="{FF771CAC-F39A-460C-A02A-71B7328E95BB}"/>
              </a:ext>
            </a:extLst>
          </p:cNvPr>
          <p:cNvGrpSpPr/>
          <p:nvPr/>
        </p:nvGrpSpPr>
        <p:grpSpPr>
          <a:xfrm>
            <a:off x="940537" y="3387800"/>
            <a:ext cx="10987894" cy="1015663"/>
            <a:chOff x="625908" y="3387800"/>
            <a:chExt cx="10987894" cy="1015663"/>
          </a:xfrm>
        </p:grpSpPr>
        <p:sp>
          <p:nvSpPr>
            <p:cNvPr id="20" name="TextBox 19">
              <a:extLst>
                <a:ext uri="{FF2B5EF4-FFF2-40B4-BE49-F238E27FC236}">
                  <a16:creationId xmlns:a16="http://schemas.microsoft.com/office/drawing/2014/main" id="{AB6426E3-C1ED-4D87-B3B3-BA129094B76F}"/>
                </a:ext>
              </a:extLst>
            </p:cNvPr>
            <p:cNvSpPr txBox="1"/>
            <p:nvPr/>
          </p:nvSpPr>
          <p:spPr>
            <a:xfrm>
              <a:off x="625908" y="3387800"/>
              <a:ext cx="2028804" cy="1015663"/>
            </a:xfrm>
            <a:prstGeom prst="rect">
              <a:avLst/>
            </a:prstGeom>
            <a:noFill/>
          </p:spPr>
          <p:txBody>
            <a:bodyPr wrap="square" rtlCol="0">
              <a:spAutoFit/>
            </a:bodyPr>
            <a:lstStyle/>
            <a:p>
              <a:r>
                <a:rPr lang="en-US" sz="6000" b="1" dirty="0">
                  <a:solidFill>
                    <a:srgbClr val="FF931E"/>
                  </a:solidFill>
                  <a:latin typeface="Arial Black" charset="0"/>
                  <a:ea typeface="Arial Black" charset="0"/>
                  <a:cs typeface="Arial Black" charset="0"/>
                </a:rPr>
                <a:t>88%</a:t>
              </a:r>
              <a:endParaRPr lang="en-US" sz="6000" dirty="0">
                <a:solidFill>
                  <a:srgbClr val="FF931E"/>
                </a:solidFill>
              </a:endParaRPr>
            </a:p>
          </p:txBody>
        </p:sp>
        <p:sp>
          <p:nvSpPr>
            <p:cNvPr id="21" name="TextBox 20">
              <a:extLst>
                <a:ext uri="{FF2B5EF4-FFF2-40B4-BE49-F238E27FC236}">
                  <a16:creationId xmlns:a16="http://schemas.microsoft.com/office/drawing/2014/main" id="{E3C09B3B-28A3-4519-A1A9-54484F06FF48}"/>
                </a:ext>
              </a:extLst>
            </p:cNvPr>
            <p:cNvSpPr txBox="1"/>
            <p:nvPr/>
          </p:nvSpPr>
          <p:spPr>
            <a:xfrm>
              <a:off x="2654712" y="3507016"/>
              <a:ext cx="8959090" cy="769441"/>
            </a:xfrm>
            <a:prstGeom prst="rect">
              <a:avLst/>
            </a:prstGeom>
            <a:noFill/>
          </p:spPr>
          <p:txBody>
            <a:bodyPr wrap="square" rtlCol="0">
              <a:spAutoFit/>
            </a:bodyPr>
            <a:lstStyle/>
            <a:p>
              <a:r>
                <a:rPr lang="en-US" sz="2200" dirty="0">
                  <a:solidFill>
                    <a:srgbClr val="FF931E"/>
                  </a:solidFill>
                  <a:latin typeface="Volte" panose="00000500000000000000" pitchFamily="50" charset="0"/>
                  <a:ea typeface="Calibri Light" charset="0"/>
                  <a:cs typeface="Calibri Light" charset="0"/>
                </a:rPr>
                <a:t>Said networking directly or indirectly helped </a:t>
              </a:r>
            </a:p>
            <a:p>
              <a:r>
                <a:rPr lang="en-US" sz="2200" dirty="0">
                  <a:solidFill>
                    <a:srgbClr val="FF931E"/>
                  </a:solidFill>
                  <a:latin typeface="Volte" panose="00000500000000000000" pitchFamily="50" charset="0"/>
                  <a:ea typeface="Calibri Light" charset="0"/>
                  <a:cs typeface="Calibri Light" charset="0"/>
                </a:rPr>
                <a:t>their careers</a:t>
              </a:r>
            </a:p>
          </p:txBody>
        </p:sp>
      </p:grpSp>
      <p:grpSp>
        <p:nvGrpSpPr>
          <p:cNvPr id="22" name="Group 21">
            <a:extLst>
              <a:ext uri="{FF2B5EF4-FFF2-40B4-BE49-F238E27FC236}">
                <a16:creationId xmlns:a16="http://schemas.microsoft.com/office/drawing/2014/main" id="{6FD4D6C5-8F35-4042-B966-9A65CA25C051}"/>
              </a:ext>
            </a:extLst>
          </p:cNvPr>
          <p:cNvGrpSpPr/>
          <p:nvPr/>
        </p:nvGrpSpPr>
        <p:grpSpPr>
          <a:xfrm>
            <a:off x="940537" y="4923734"/>
            <a:ext cx="10987894" cy="1015663"/>
            <a:chOff x="625908" y="4923734"/>
            <a:chExt cx="10987894" cy="1015663"/>
          </a:xfrm>
        </p:grpSpPr>
        <p:sp>
          <p:nvSpPr>
            <p:cNvPr id="23" name="TextBox 22">
              <a:extLst>
                <a:ext uri="{FF2B5EF4-FFF2-40B4-BE49-F238E27FC236}">
                  <a16:creationId xmlns:a16="http://schemas.microsoft.com/office/drawing/2014/main" id="{3DB15C3D-D888-480A-BF1F-E4E77885867F}"/>
                </a:ext>
              </a:extLst>
            </p:cNvPr>
            <p:cNvSpPr txBox="1"/>
            <p:nvPr/>
          </p:nvSpPr>
          <p:spPr>
            <a:xfrm>
              <a:off x="625908" y="4923734"/>
              <a:ext cx="2028804" cy="1015663"/>
            </a:xfrm>
            <a:prstGeom prst="rect">
              <a:avLst/>
            </a:prstGeom>
            <a:noFill/>
          </p:spPr>
          <p:txBody>
            <a:bodyPr wrap="square" rtlCol="0">
              <a:spAutoFit/>
            </a:bodyPr>
            <a:lstStyle/>
            <a:p>
              <a:r>
                <a:rPr lang="en-US" sz="6000" b="1" dirty="0">
                  <a:solidFill>
                    <a:srgbClr val="FF931E"/>
                  </a:solidFill>
                  <a:latin typeface="Arial Black" charset="0"/>
                  <a:ea typeface="Arial Black" charset="0"/>
                  <a:cs typeface="Arial Black" charset="0"/>
                </a:rPr>
                <a:t>69%</a:t>
              </a:r>
              <a:endParaRPr lang="en-US" sz="6000" dirty="0">
                <a:solidFill>
                  <a:srgbClr val="FF931E"/>
                </a:solidFill>
              </a:endParaRPr>
            </a:p>
          </p:txBody>
        </p:sp>
        <p:sp>
          <p:nvSpPr>
            <p:cNvPr id="24" name="TextBox 23">
              <a:extLst>
                <a:ext uri="{FF2B5EF4-FFF2-40B4-BE49-F238E27FC236}">
                  <a16:creationId xmlns:a16="http://schemas.microsoft.com/office/drawing/2014/main" id="{4672AB2E-1D24-4FBC-82F7-935DAC3D551D}"/>
                </a:ext>
              </a:extLst>
            </p:cNvPr>
            <p:cNvSpPr txBox="1"/>
            <p:nvPr/>
          </p:nvSpPr>
          <p:spPr>
            <a:xfrm>
              <a:off x="2654712" y="5055496"/>
              <a:ext cx="8959090" cy="769441"/>
            </a:xfrm>
            <a:prstGeom prst="rect">
              <a:avLst/>
            </a:prstGeom>
            <a:noFill/>
          </p:spPr>
          <p:txBody>
            <a:bodyPr wrap="square" rtlCol="0">
              <a:spAutoFit/>
            </a:bodyPr>
            <a:lstStyle/>
            <a:p>
              <a:r>
                <a:rPr lang="en-US" sz="2200" dirty="0">
                  <a:solidFill>
                    <a:srgbClr val="FF931E"/>
                  </a:solidFill>
                  <a:latin typeface="Volte" panose="00000500000000000000" pitchFamily="50" charset="0"/>
                  <a:ea typeface="Calibri Light" charset="0"/>
                  <a:cs typeface="Calibri Light" charset="0"/>
                </a:rPr>
                <a:t>Said they found increased job opportunities </a:t>
              </a:r>
            </a:p>
            <a:p>
              <a:r>
                <a:rPr lang="en-US" sz="2200" dirty="0">
                  <a:solidFill>
                    <a:srgbClr val="FF931E"/>
                  </a:solidFill>
                  <a:latin typeface="Volte" panose="00000500000000000000" pitchFamily="50" charset="0"/>
                  <a:ea typeface="Calibri Light" charset="0"/>
                  <a:cs typeface="Calibri Light" charset="0"/>
                </a:rPr>
                <a:t>as a result of networking</a:t>
              </a:r>
            </a:p>
          </p:txBody>
        </p:sp>
      </p:grpSp>
      <p:pic>
        <p:nvPicPr>
          <p:cNvPr id="10" name="Picture 9" descr="A picture containing game&#10;&#10;Description automatically generated">
            <a:extLst>
              <a:ext uri="{FF2B5EF4-FFF2-40B4-BE49-F238E27FC236}">
                <a16:creationId xmlns:a16="http://schemas.microsoft.com/office/drawing/2014/main" id="{227955E8-7B09-4536-A7E9-15323ACCB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056206"/>
            <a:ext cx="1351129" cy="806924"/>
          </a:xfrm>
          <a:prstGeom prst="rect">
            <a:avLst/>
          </a:prstGeom>
        </p:spPr>
      </p:pic>
    </p:spTree>
    <p:extLst>
      <p:ext uri="{BB962C8B-B14F-4D97-AF65-F5344CB8AC3E}">
        <p14:creationId xmlns:p14="http://schemas.microsoft.com/office/powerpoint/2010/main" val="354610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olte"/>
              <a:ea typeface="+mn-ea"/>
              <a:cs typeface="+mn-cs"/>
            </a:endParaRPr>
          </a:p>
        </p:txBody>
      </p:sp>
      <p:sp>
        <p:nvSpPr>
          <p:cNvPr id="1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olte"/>
              <a:ea typeface="+mn-ea"/>
              <a:cs typeface="+mn-cs"/>
            </a:endParaRPr>
          </a:p>
        </p:txBody>
      </p:sp>
      <p:sp>
        <p:nvSpPr>
          <p:cNvPr id="13" name="Rectangle 12">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olte"/>
              <a:ea typeface="+mn-ea"/>
              <a:cs typeface="+mn-cs"/>
            </a:endParaRPr>
          </a:p>
        </p:txBody>
      </p:sp>
      <p:pic>
        <p:nvPicPr>
          <p:cNvPr id="4" name="Picture 3" descr="A picture containing drawing&#10;&#10;Description automatically generated">
            <a:extLst>
              <a:ext uri="{FF2B5EF4-FFF2-40B4-BE49-F238E27FC236}">
                <a16:creationId xmlns:a16="http://schemas.microsoft.com/office/drawing/2014/main" id="{008592B0-0DFD-47DA-B5A6-B0909FEF6041}"/>
              </a:ext>
            </a:extLst>
          </p:cNvPr>
          <p:cNvPicPr>
            <a:picLocks noChangeAspect="1"/>
          </p:cNvPicPr>
          <p:nvPr/>
        </p:nvPicPr>
        <p:blipFill>
          <a:blip r:embed="rId3"/>
          <a:stretch>
            <a:fillRect/>
          </a:stretch>
        </p:blipFill>
        <p:spPr>
          <a:xfrm>
            <a:off x="1263578" y="2143884"/>
            <a:ext cx="9664846" cy="2392048"/>
          </a:xfrm>
          <a:prstGeom prst="rect">
            <a:avLst/>
          </a:prstGeom>
        </p:spPr>
      </p:pic>
    </p:spTree>
    <p:extLst>
      <p:ext uri="{BB962C8B-B14F-4D97-AF65-F5344CB8AC3E}">
        <p14:creationId xmlns:p14="http://schemas.microsoft.com/office/powerpoint/2010/main" val="421516929"/>
      </p:ext>
    </p:extLst>
  </p:cSld>
  <p:clrMapOvr>
    <a:masterClrMapping/>
  </p:clrMapOvr>
  <p:transition spd="slow">
    <p:wip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orthern Connector Program">
      <a:dk1>
        <a:sysClr val="windowText" lastClr="000000"/>
      </a:dk1>
      <a:lt1>
        <a:sysClr val="window" lastClr="FFFFFF"/>
      </a:lt1>
      <a:dk2>
        <a:srgbClr val="FF931E"/>
      </a:dk2>
      <a:lt2>
        <a:srgbClr val="59595C"/>
      </a:lt2>
      <a:accent1>
        <a:srgbClr val="FFBF79"/>
      </a:accent1>
      <a:accent2>
        <a:srgbClr val="929296"/>
      </a:accent2>
      <a:accent3>
        <a:srgbClr val="A5A5A5"/>
      </a:accent3>
      <a:accent4>
        <a:srgbClr val="FFD965"/>
      </a:accent4>
      <a:accent5>
        <a:srgbClr val="833C0B"/>
      </a:accent5>
      <a:accent6>
        <a:srgbClr val="BFBFBF"/>
      </a:accent6>
      <a:hlink>
        <a:srgbClr val="0C0C0C"/>
      </a:hlink>
      <a:folHlink>
        <a:srgbClr val="0563C1"/>
      </a:folHlink>
    </a:clrScheme>
    <a:fontScheme name="Northern Connector Program">
      <a:majorFont>
        <a:latin typeface="Arial"/>
        <a:ea typeface=""/>
        <a:cs typeface=""/>
      </a:majorFont>
      <a:minorFont>
        <a:latin typeface="Volt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et">
  <a:themeElements>
    <a:clrScheme name="Northern Connector Program">
      <a:dk1>
        <a:sysClr val="windowText" lastClr="000000"/>
      </a:dk1>
      <a:lt1>
        <a:sysClr val="window" lastClr="FFFFFF"/>
      </a:lt1>
      <a:dk2>
        <a:srgbClr val="FF931E"/>
      </a:dk2>
      <a:lt2>
        <a:srgbClr val="59595C"/>
      </a:lt2>
      <a:accent1>
        <a:srgbClr val="FFBF79"/>
      </a:accent1>
      <a:accent2>
        <a:srgbClr val="929296"/>
      </a:accent2>
      <a:accent3>
        <a:srgbClr val="A5A5A5"/>
      </a:accent3>
      <a:accent4>
        <a:srgbClr val="FFD965"/>
      </a:accent4>
      <a:accent5>
        <a:srgbClr val="833C0B"/>
      </a:accent5>
      <a:accent6>
        <a:srgbClr val="BFBFBF"/>
      </a:accent6>
      <a:hlink>
        <a:srgbClr val="0C0C0C"/>
      </a:hlink>
      <a:folHlink>
        <a:srgbClr val="0563C1"/>
      </a:folHlink>
    </a:clrScheme>
    <a:fontScheme name="Northern Connector Program">
      <a:majorFont>
        <a:latin typeface="Arial"/>
        <a:ea typeface=""/>
        <a:cs typeface=""/>
      </a:majorFont>
      <a:minorFont>
        <a:latin typeface="Volte"/>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Slice">
  <a:themeElements>
    <a:clrScheme name="Northern Connector Program">
      <a:dk1>
        <a:sysClr val="windowText" lastClr="000000"/>
      </a:dk1>
      <a:lt1>
        <a:sysClr val="window" lastClr="FFFFFF"/>
      </a:lt1>
      <a:dk2>
        <a:srgbClr val="FF931E"/>
      </a:dk2>
      <a:lt2>
        <a:srgbClr val="59595C"/>
      </a:lt2>
      <a:accent1>
        <a:srgbClr val="FFBF79"/>
      </a:accent1>
      <a:accent2>
        <a:srgbClr val="929296"/>
      </a:accent2>
      <a:accent3>
        <a:srgbClr val="A5A5A5"/>
      </a:accent3>
      <a:accent4>
        <a:srgbClr val="FFD965"/>
      </a:accent4>
      <a:accent5>
        <a:srgbClr val="833C0B"/>
      </a:accent5>
      <a:accent6>
        <a:srgbClr val="BFBFBF"/>
      </a:accent6>
      <a:hlink>
        <a:srgbClr val="0C0C0C"/>
      </a:hlink>
      <a:folHlink>
        <a:srgbClr val="0563C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Vapor Trail">
  <a:themeElements>
    <a:clrScheme name="Northern Connector Program">
      <a:dk1>
        <a:sysClr val="windowText" lastClr="000000"/>
      </a:dk1>
      <a:lt1>
        <a:sysClr val="window" lastClr="FFFFFF"/>
      </a:lt1>
      <a:dk2>
        <a:srgbClr val="FF931E"/>
      </a:dk2>
      <a:lt2>
        <a:srgbClr val="59595C"/>
      </a:lt2>
      <a:accent1>
        <a:srgbClr val="FFBF79"/>
      </a:accent1>
      <a:accent2>
        <a:srgbClr val="929296"/>
      </a:accent2>
      <a:accent3>
        <a:srgbClr val="A5A5A5"/>
      </a:accent3>
      <a:accent4>
        <a:srgbClr val="FFD965"/>
      </a:accent4>
      <a:accent5>
        <a:srgbClr val="833C0B"/>
      </a:accent5>
      <a:accent6>
        <a:srgbClr val="BFBFBF"/>
      </a:accent6>
      <a:hlink>
        <a:srgbClr val="0C0C0C"/>
      </a:hlink>
      <a:folHlink>
        <a:srgbClr val="0563C1"/>
      </a:folHlink>
    </a:clrScheme>
    <a:fontScheme name="Northern Connector Program">
      <a:majorFont>
        <a:latin typeface="Arial"/>
        <a:ea typeface=""/>
        <a:cs typeface=""/>
      </a:majorFont>
      <a:minorFont>
        <a:latin typeface="Volte"/>
        <a:ea typeface=""/>
        <a:cs typeface=""/>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7.xml><?xml version="1.0" encoding="utf-8"?>
<a:theme xmlns:a="http://schemas.openxmlformats.org/drawingml/2006/main" name="Badge">
  <a:themeElements>
    <a:clrScheme name="Northern Connector Program">
      <a:dk1>
        <a:sysClr val="windowText" lastClr="000000"/>
      </a:dk1>
      <a:lt1>
        <a:sysClr val="window" lastClr="FFFFFF"/>
      </a:lt1>
      <a:dk2>
        <a:srgbClr val="FF931E"/>
      </a:dk2>
      <a:lt2>
        <a:srgbClr val="59595C"/>
      </a:lt2>
      <a:accent1>
        <a:srgbClr val="FFBF79"/>
      </a:accent1>
      <a:accent2>
        <a:srgbClr val="929296"/>
      </a:accent2>
      <a:accent3>
        <a:srgbClr val="A5A5A5"/>
      </a:accent3>
      <a:accent4>
        <a:srgbClr val="FFD965"/>
      </a:accent4>
      <a:accent5>
        <a:srgbClr val="833C0B"/>
      </a:accent5>
      <a:accent6>
        <a:srgbClr val="BFBFBF"/>
      </a:accent6>
      <a:hlink>
        <a:srgbClr val="0C0C0C"/>
      </a:hlink>
      <a:folHlink>
        <a:srgbClr val="0563C1"/>
      </a:folHlink>
    </a:clrScheme>
    <a:fontScheme name="Northern Connector Program">
      <a:majorFont>
        <a:latin typeface="Arial"/>
        <a:ea typeface=""/>
        <a:cs typeface=""/>
      </a:majorFont>
      <a:minorFont>
        <a:latin typeface="Volte"/>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55ba45094f6433c92baededf901c1f2 xmlns="5603e2b7-e75d-44df-9b41-86c9d3fb0abb">
      <Terms xmlns="http://schemas.microsoft.com/office/infopath/2007/PartnerControls"/>
    </m55ba45094f6433c92baededf901c1f2>
    <Date xmlns="5603e2b7-e75d-44df-9b41-86c9d3fb0abb" xsi:nil="true"/>
    <TaxCatchAll xmlns="8306420e-6888-4e91-84c3-6dad519d6657"/>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BB4908CA152948A3965C8C8FBC4E2D" ma:contentTypeVersion="21" ma:contentTypeDescription="Create a new document." ma:contentTypeScope="" ma:versionID="a76dcecd224454f2b3f52114ec0f07af">
  <xsd:schema xmlns:xsd="http://www.w3.org/2001/XMLSchema" xmlns:xs="http://www.w3.org/2001/XMLSchema" xmlns:p="http://schemas.microsoft.com/office/2006/metadata/properties" xmlns:ns1="http://schemas.microsoft.com/sharepoint/v3" xmlns:ns2="5603e2b7-e75d-44df-9b41-86c9d3fb0abb" xmlns:ns3="8306420e-6888-4e91-84c3-6dad519d6657" targetNamespace="http://schemas.microsoft.com/office/2006/metadata/properties" ma:root="true" ma:fieldsID="0091647912855c184e828f850e23b71f" ns1:_="" ns2:_="" ns3:_="">
    <xsd:import namespace="http://schemas.microsoft.com/sharepoint/v3"/>
    <xsd:import namespace="5603e2b7-e75d-44df-9b41-86c9d3fb0abb"/>
    <xsd:import namespace="8306420e-6888-4e91-84c3-6dad519d6657"/>
    <xsd:element name="properties">
      <xsd:complexType>
        <xsd:sequence>
          <xsd:element name="documentManagement">
            <xsd:complexType>
              <xsd:all>
                <xsd:element ref="ns1:PublishingStartDate" minOccurs="0"/>
                <xsd:element ref="ns1:PublishingExpirationDate" minOccurs="0"/>
                <xsd:element ref="ns2:m55ba45094f6433c92baededf901c1f2" minOccurs="0"/>
                <xsd:element ref="ns3:TaxCatchAll" minOccurs="0"/>
                <xsd:element ref="ns3:SharedWithUsers" minOccurs="0"/>
                <xsd:element ref="ns3:SharingHintHash"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3e2b7-e75d-44df-9b41-86c9d3fb0abb" elementFormDefault="qualified">
    <xsd:import namespace="http://schemas.microsoft.com/office/2006/documentManagement/types"/>
    <xsd:import namespace="http://schemas.microsoft.com/office/infopath/2007/PartnerControls"/>
    <xsd:element name="m55ba45094f6433c92baededf901c1f2" ma:index="11" nillable="true" ma:taxonomy="true" ma:internalName="m55ba45094f6433c92baededf901c1f2" ma:taxonomyFieldName="DocumentTags" ma:displayName="Document Tags" ma:readOnly="false" ma:default="" ma:fieldId="{655ba450-94f6-433c-92ba-ededf901c1f2}" ma:taxonomyMulti="true" ma:sspId="b9de39a2-3847-45f3-ae59-863d4d5ebcbf" ma:termSetId="f048b9ed-8a0c-4bca-ab82-3877f8838c43" ma:anchorId="00000000-0000-0000-0000-000000000000" ma:open="false" ma:isKeyword="false">
      <xsd:complexType>
        <xsd:sequence>
          <xsd:element ref="pc:Terms" minOccurs="0" maxOccurs="1"/>
        </xsd:sequence>
      </xsd:complex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Location" ma:index="21" nillable="true" ma:displayName="MediaServiceLocation" ma:internalName="MediaServiceLocation"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Date" ma:index="24"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306420e-6888-4e91-84c3-6dad519d665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60d1e3b-cfce-4c72-b3ba-d1756ea3fa8f}" ma:internalName="TaxCatchAll" ma:showField="CatchAllData" ma:web="8306420e-6888-4e91-84c3-6dad519d6657">
      <xsd:complexType>
        <xsd:complexContent>
          <xsd:extension base="dms:MultiChoiceLookup">
            <xsd:sequence>
              <xsd:element name="Value" type="dms:Lookup" maxOccurs="unbounded" minOccurs="0" nillable="true"/>
            </xsd:sequence>
          </xsd:extension>
        </xsd:complexContent>
      </xsd:complex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BB0212-5EE8-4FAC-B677-C36BBDFB4735}">
  <ds:schemaRefs>
    <ds:schemaRef ds:uri="http://purl.org/dc/dcmitype/"/>
    <ds:schemaRef ds:uri="5603e2b7-e75d-44df-9b41-86c9d3fb0abb"/>
    <ds:schemaRef ds:uri="8306420e-6888-4e91-84c3-6dad519d6657"/>
    <ds:schemaRef ds:uri="http://purl.org/dc/elements/1.1/"/>
    <ds:schemaRef ds:uri="http://schemas.microsoft.com/sharepoint/v3"/>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CE07D22-2F5E-49D6-873C-1DBD593B69EB}">
  <ds:schemaRefs>
    <ds:schemaRef ds:uri="http://schemas.microsoft.com/sharepoint/v3/contenttype/forms"/>
  </ds:schemaRefs>
</ds:datastoreItem>
</file>

<file path=customXml/itemProps3.xml><?xml version="1.0" encoding="utf-8"?>
<ds:datastoreItem xmlns:ds="http://schemas.openxmlformats.org/officeDocument/2006/customXml" ds:itemID="{E02A7999-3DBB-4183-80B3-9DAE62560A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03e2b7-e75d-44df-9b41-86c9d3fb0abb"/>
    <ds:schemaRef ds:uri="8306420e-6888-4e91-84c3-6dad519d66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1148</TotalTime>
  <Words>2539</Words>
  <Application>Microsoft Macintosh PowerPoint</Application>
  <PresentationFormat>Widescreen</PresentationFormat>
  <Paragraphs>302</Paragraphs>
  <Slides>33</Slides>
  <Notes>17</Notes>
  <HiddenSlides>0</HiddenSlides>
  <MMClips>0</MMClips>
  <ScaleCrop>false</ScaleCrop>
  <HeadingPairs>
    <vt:vector size="8" baseType="variant">
      <vt:variant>
        <vt:lpstr>Fonts Used</vt:lpstr>
      </vt:variant>
      <vt:variant>
        <vt:i4>15</vt:i4>
      </vt:variant>
      <vt:variant>
        <vt:lpstr>Theme</vt:lpstr>
      </vt:variant>
      <vt:variant>
        <vt:i4>7</vt:i4>
      </vt:variant>
      <vt:variant>
        <vt:lpstr>Embedded OLE Servers</vt:lpstr>
      </vt:variant>
      <vt:variant>
        <vt:i4>1</vt:i4>
      </vt:variant>
      <vt:variant>
        <vt:lpstr>Slide Titles</vt:lpstr>
      </vt:variant>
      <vt:variant>
        <vt:i4>33</vt:i4>
      </vt:variant>
    </vt:vector>
  </HeadingPairs>
  <TitlesOfParts>
    <vt:vector size="56" baseType="lpstr">
      <vt:lpstr>Arial</vt:lpstr>
      <vt:lpstr>Arial Black</vt:lpstr>
      <vt:lpstr>Arial Nova</vt:lpstr>
      <vt:lpstr>Calibri</vt:lpstr>
      <vt:lpstr>Calibri Light</vt:lpstr>
      <vt:lpstr>Century Gothic</vt:lpstr>
      <vt:lpstr>Franklin Gothic Book</vt:lpstr>
      <vt:lpstr>Franklin Gothic Medium</vt:lpstr>
      <vt:lpstr>Gill Sans MT</vt:lpstr>
      <vt:lpstr>Jenkins v2.0</vt:lpstr>
      <vt:lpstr>Tw Cen MT</vt:lpstr>
      <vt:lpstr>Volte</vt:lpstr>
      <vt:lpstr>Volte Medium</vt:lpstr>
      <vt:lpstr>Wingdings</vt:lpstr>
      <vt:lpstr>Wingdings 3</vt:lpstr>
      <vt:lpstr>1_Office Theme</vt:lpstr>
      <vt:lpstr>2_Office Theme</vt:lpstr>
      <vt:lpstr>Office Theme</vt:lpstr>
      <vt:lpstr>Facet</vt:lpstr>
      <vt:lpstr>Slice</vt:lpstr>
      <vt:lpstr>Vapor Trail</vt:lpstr>
      <vt:lpstr>Badge</vt:lpstr>
      <vt:lpstr>Acrobat Document</vt:lpstr>
      <vt:lpstr>Networking 101</vt:lpstr>
      <vt:lpstr>PowerPoint Presentation</vt:lpstr>
      <vt:lpstr>PowerPoint Presentation</vt:lpstr>
      <vt:lpstr>     </vt:lpstr>
      <vt:lpstr>PowerPoint Presentation</vt:lpstr>
      <vt:lpstr>PowerPoint Presentation</vt:lpstr>
      <vt:lpstr>PowerPoint Presentation</vt:lpstr>
      <vt:lpstr>NETWORKING BY THE NUMBERS     </vt:lpstr>
      <vt:lpstr>PowerPoint Presentation</vt:lpstr>
      <vt:lpstr>PowerPoint Presentation</vt:lpstr>
      <vt:lpstr>PowerPoint Presentation</vt:lpstr>
      <vt:lpstr> TIPS</vt:lpstr>
      <vt:lpstr>tips</vt:lpstr>
      <vt:lpstr>   LINKEDIN T  TIPS </vt:lpstr>
      <vt:lpstr>PowerPoint Presentation</vt:lpstr>
      <vt:lpstr>IN-PERSON NETWORKING EVENTS     </vt:lpstr>
      <vt:lpstr>IN-PERSON NETWORKING     </vt:lpstr>
      <vt:lpstr>     </vt:lpstr>
      <vt:lpstr>   BUSINESS CASUAL &amp; BUSINESS PROFESSIONAL</vt:lpstr>
      <vt:lpstr>IN-PERSON NETWORKING     </vt:lpstr>
      <vt:lpstr>     </vt:lpstr>
      <vt:lpstr>TIPS FOR SUCCESSFUL IN-PERSON NETWORKING</vt:lpstr>
      <vt:lpstr>“At the end of the day people won't remember what you said or did, they will remember how you made them feel.” – Maya Angelou</vt:lpstr>
      <vt:lpstr>IN-PERSON NETWORKING     </vt:lpstr>
      <vt:lpstr>FOLLOW-UP OR FAIL!</vt:lpstr>
      <vt:lpstr>PowerPoint Presentation</vt:lpstr>
      <vt:lpstr>PowerPoint Presentation</vt:lpstr>
      <vt:lpstr>How does the Program work?</vt:lpstr>
      <vt:lpstr>Program Benefits &amp; Outcomes </vt:lpstr>
      <vt:lpstr>PowerPoint Presentation</vt:lpstr>
      <vt:lpstr>PowerPoint Presentation</vt:lpstr>
      <vt:lpstr>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Networking 101</dc:title>
  <dc:creator>Emily Haynes</dc:creator>
  <cp:lastModifiedBy>Matthew Berrigan</cp:lastModifiedBy>
  <cp:revision>7</cp:revision>
  <dcterms:created xsi:type="dcterms:W3CDTF">2020-01-30T02:42:33Z</dcterms:created>
  <dcterms:modified xsi:type="dcterms:W3CDTF">2021-12-01T13:59:22Z</dcterms:modified>
</cp:coreProperties>
</file>