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5"/>
  </p:notesMasterIdLst>
  <p:sldIdLst>
    <p:sldId id="271" r:id="rId5"/>
    <p:sldId id="275" r:id="rId6"/>
    <p:sldId id="274" r:id="rId7"/>
    <p:sldId id="276" r:id="rId8"/>
    <p:sldId id="277" r:id="rId9"/>
    <p:sldId id="278" r:id="rId10"/>
    <p:sldId id="323" r:id="rId11"/>
    <p:sldId id="297" r:id="rId12"/>
    <p:sldId id="298" r:id="rId13"/>
    <p:sldId id="299" r:id="rId14"/>
    <p:sldId id="300" r:id="rId15"/>
    <p:sldId id="301" r:id="rId16"/>
    <p:sldId id="302" r:id="rId17"/>
    <p:sldId id="303" r:id="rId18"/>
    <p:sldId id="304" r:id="rId19"/>
    <p:sldId id="305" r:id="rId20"/>
    <p:sldId id="280" r:id="rId21"/>
    <p:sldId id="256" r:id="rId22"/>
    <p:sldId id="260" r:id="rId23"/>
    <p:sldId id="267" r:id="rId24"/>
    <p:sldId id="306" r:id="rId25"/>
    <p:sldId id="307" r:id="rId26"/>
    <p:sldId id="308" r:id="rId27"/>
    <p:sldId id="309" r:id="rId28"/>
    <p:sldId id="310" r:id="rId29"/>
    <p:sldId id="311" r:id="rId30"/>
    <p:sldId id="312" r:id="rId31"/>
    <p:sldId id="313" r:id="rId32"/>
    <p:sldId id="314" r:id="rId33"/>
    <p:sldId id="315" r:id="rId34"/>
    <p:sldId id="316" r:id="rId35"/>
    <p:sldId id="317" r:id="rId36"/>
    <p:sldId id="318" r:id="rId37"/>
    <p:sldId id="319" r:id="rId38"/>
    <p:sldId id="320" r:id="rId39"/>
    <p:sldId id="321" r:id="rId40"/>
    <p:sldId id="322" r:id="rId41"/>
    <p:sldId id="285" r:id="rId42"/>
    <p:sldId id="295" r:id="rId43"/>
    <p:sldId id="281" r:id="rId44"/>
    <p:sldId id="286" r:id="rId45"/>
    <p:sldId id="269" r:id="rId46"/>
    <p:sldId id="287" r:id="rId47"/>
    <p:sldId id="290" r:id="rId48"/>
    <p:sldId id="289" r:id="rId49"/>
    <p:sldId id="291" r:id="rId50"/>
    <p:sldId id="288" r:id="rId51"/>
    <p:sldId id="292" r:id="rId52"/>
    <p:sldId id="293" r:id="rId53"/>
    <p:sldId id="29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6CB0"/>
    <a:srgbClr val="004E7E"/>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29"/>
    <p:restoredTop sz="81627" autoAdjust="0"/>
  </p:normalViewPr>
  <p:slideViewPr>
    <p:cSldViewPr snapToGrid="0" snapToObjects="1">
      <p:cViewPr varScale="1">
        <p:scale>
          <a:sx n="66" d="100"/>
          <a:sy n="66" d="100"/>
        </p:scale>
        <p:origin x="95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C9887A-D689-B540-8213-1DB51B44269D}" type="datetimeFigureOut">
              <a:rPr lang="en-US" smtClean="0"/>
              <a:t>7/6/2021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D20669-689B-3A4A-A734-8CFAB35190AF}" type="slidenum">
              <a:rPr lang="en-US" smtClean="0"/>
              <a:t>‹#›</a:t>
            </a:fld>
            <a:endParaRPr lang="en-US"/>
          </a:p>
        </p:txBody>
      </p:sp>
    </p:spTree>
    <p:extLst>
      <p:ext uri="{BB962C8B-B14F-4D97-AF65-F5344CB8AC3E}">
        <p14:creationId xmlns:p14="http://schemas.microsoft.com/office/powerpoint/2010/main" val="161859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Robyn &amp; Sasha </a:t>
            </a:r>
          </a:p>
        </p:txBody>
      </p:sp>
      <p:sp>
        <p:nvSpPr>
          <p:cNvPr id="4" name="Slide Number Placeholder 3"/>
          <p:cNvSpPr>
            <a:spLocks noGrp="1"/>
          </p:cNvSpPr>
          <p:nvPr>
            <p:ph type="sldNum" sz="quarter" idx="10"/>
          </p:nvPr>
        </p:nvSpPr>
        <p:spPr/>
        <p:txBody>
          <a:bodyPr/>
          <a:lstStyle/>
          <a:p>
            <a:fld id="{CDD20669-689B-3A4A-A734-8CFAB35190AF}" type="slidenum">
              <a:rPr lang="en-US" smtClean="0"/>
              <a:t>1</a:t>
            </a:fld>
            <a:endParaRPr lang="en-US"/>
          </a:p>
        </p:txBody>
      </p:sp>
    </p:spTree>
    <p:extLst>
      <p:ext uri="{BB962C8B-B14F-4D97-AF65-F5344CB8AC3E}">
        <p14:creationId xmlns:p14="http://schemas.microsoft.com/office/powerpoint/2010/main" val="1978387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D049D1A-C4A5-4634-95E1-0E6F63ACAD21}" type="slidenum">
              <a:rPr lang="en-CA" smtClean="0"/>
              <a:t>11</a:t>
            </a:fld>
            <a:endParaRPr lang="en-CA"/>
          </a:p>
        </p:txBody>
      </p:sp>
    </p:spTree>
    <p:extLst>
      <p:ext uri="{BB962C8B-B14F-4D97-AF65-F5344CB8AC3E}">
        <p14:creationId xmlns:p14="http://schemas.microsoft.com/office/powerpoint/2010/main" val="2323995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C12129"/>
                </a:solidFill>
                <a:latin typeface="Gill Sans" charset="0"/>
                <a:ea typeface="Gill Sans" charset="0"/>
                <a:cs typeface="Gill Sans" charset="0"/>
              </a:rPr>
              <a:t>WHAT ARE SOME CHALLENGES YOUR COMMUNITY IS FACING?</a:t>
            </a:r>
            <a:endParaRPr lang="en-US" dirty="0">
              <a:solidFill>
                <a:srgbClr val="58595B"/>
              </a:solidFill>
              <a:latin typeface="Gill Sans" charset="0"/>
              <a:ea typeface="Gill Sans" charset="0"/>
              <a:cs typeface="Gill Sans" charset="0"/>
            </a:endParaRPr>
          </a:p>
          <a:p>
            <a:r>
              <a:rPr lang="en-US" dirty="0">
                <a:solidFill>
                  <a:srgbClr val="58595B"/>
                </a:solidFill>
                <a:latin typeface="Gill Sans" charset="0"/>
                <a:ea typeface="Gill Sans" charset="0"/>
                <a:cs typeface="Gill Sans" charset="0"/>
              </a:rPr>
              <a:t>Recruiting newcomers?</a:t>
            </a:r>
          </a:p>
          <a:p>
            <a:r>
              <a:rPr lang="en-US" dirty="0">
                <a:solidFill>
                  <a:srgbClr val="58595B"/>
                </a:solidFill>
                <a:latin typeface="Gill Sans" charset="0"/>
                <a:ea typeface="Gill Sans" charset="0"/>
                <a:cs typeface="Gill Sans" charset="0"/>
              </a:rPr>
              <a:t>Recruiting Connectors?</a:t>
            </a:r>
          </a:p>
          <a:p>
            <a:r>
              <a:rPr lang="en-US" dirty="0">
                <a:solidFill>
                  <a:srgbClr val="58595B"/>
                </a:solidFill>
                <a:latin typeface="Gill Sans" charset="0"/>
                <a:ea typeface="Gill Sans" charset="0"/>
                <a:cs typeface="Gill Sans" charset="0"/>
              </a:rPr>
              <a:t>Retaining Connectors?</a:t>
            </a:r>
          </a:p>
          <a:p>
            <a:r>
              <a:rPr lang="en-US" dirty="0">
                <a:solidFill>
                  <a:srgbClr val="58595B"/>
                </a:solidFill>
                <a:latin typeface="Gill Sans" charset="0"/>
                <a:ea typeface="Gill Sans" charset="0"/>
                <a:cs typeface="Gill Sans" charset="0"/>
              </a:rPr>
              <a:t>Promoting the program?</a:t>
            </a:r>
          </a:p>
          <a:p>
            <a:endParaRPr lang="en-CA" dirty="0"/>
          </a:p>
        </p:txBody>
      </p:sp>
      <p:sp>
        <p:nvSpPr>
          <p:cNvPr id="4" name="Slide Number Placeholder 3"/>
          <p:cNvSpPr>
            <a:spLocks noGrp="1"/>
          </p:cNvSpPr>
          <p:nvPr>
            <p:ph type="sldNum" sz="quarter" idx="10"/>
          </p:nvPr>
        </p:nvSpPr>
        <p:spPr/>
        <p:txBody>
          <a:bodyPr/>
          <a:lstStyle/>
          <a:p>
            <a:fld id="{BD049D1A-C4A5-4634-95E1-0E6F63ACAD21}" type="slidenum">
              <a:rPr lang="en-CA" smtClean="0"/>
              <a:t>12</a:t>
            </a:fld>
            <a:endParaRPr lang="en-CA"/>
          </a:p>
        </p:txBody>
      </p:sp>
    </p:spTree>
    <p:extLst>
      <p:ext uri="{BB962C8B-B14F-4D97-AF65-F5344CB8AC3E}">
        <p14:creationId xmlns:p14="http://schemas.microsoft.com/office/powerpoint/2010/main" val="2967915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C12129"/>
                </a:solidFill>
                <a:latin typeface="Gill Sans" charset="0"/>
                <a:ea typeface="Gill Sans" charset="0"/>
                <a:cs typeface="Gill Sans" charset="0"/>
              </a:rPr>
              <a:t>HOW ARE PEOPLE FINDING OUT ABOUT THE PROGRAM IN YOUR COMMUNITY?</a:t>
            </a:r>
          </a:p>
          <a:p>
            <a:r>
              <a:rPr lang="en-US" dirty="0">
                <a:solidFill>
                  <a:srgbClr val="58595B"/>
                </a:solidFill>
                <a:latin typeface="Gill Sans" charset="0"/>
                <a:ea typeface="Gill Sans" charset="0"/>
                <a:cs typeface="Gill Sans" charset="0"/>
              </a:rPr>
              <a:t>Word of Mouth</a:t>
            </a:r>
          </a:p>
          <a:p>
            <a:r>
              <a:rPr lang="en-US" dirty="0">
                <a:solidFill>
                  <a:srgbClr val="58595B"/>
                </a:solidFill>
                <a:latin typeface="Gill Sans" charset="0"/>
                <a:ea typeface="Gill Sans" charset="0"/>
                <a:cs typeface="Gill Sans" charset="0"/>
              </a:rPr>
              <a:t>Social Media</a:t>
            </a:r>
          </a:p>
          <a:p>
            <a:r>
              <a:rPr lang="en-US" dirty="0">
                <a:solidFill>
                  <a:srgbClr val="58595B"/>
                </a:solidFill>
                <a:latin typeface="Gill Sans" charset="0"/>
                <a:ea typeface="Gill Sans" charset="0"/>
                <a:cs typeface="Gill Sans" charset="0"/>
              </a:rPr>
              <a:t>Organic internet search</a:t>
            </a:r>
          </a:p>
          <a:p>
            <a:r>
              <a:rPr lang="en-US" dirty="0">
                <a:solidFill>
                  <a:srgbClr val="58595B"/>
                </a:solidFill>
                <a:latin typeface="Gill Sans" charset="0"/>
                <a:ea typeface="Gill Sans" charset="0"/>
                <a:cs typeface="Gill Sans" charset="0"/>
              </a:rPr>
              <a:t>Immigrant settlement programs</a:t>
            </a:r>
          </a:p>
          <a:p>
            <a:r>
              <a:rPr lang="en-US" dirty="0">
                <a:solidFill>
                  <a:srgbClr val="58595B"/>
                </a:solidFill>
                <a:latin typeface="Gill Sans" charset="0"/>
                <a:ea typeface="Gill Sans" charset="0"/>
                <a:cs typeface="Gill Sans" charset="0"/>
              </a:rPr>
              <a:t>Welcome package</a:t>
            </a:r>
          </a:p>
          <a:p>
            <a:endParaRPr lang="en-CA" dirty="0"/>
          </a:p>
        </p:txBody>
      </p:sp>
      <p:sp>
        <p:nvSpPr>
          <p:cNvPr id="4" name="Slide Number Placeholder 3"/>
          <p:cNvSpPr>
            <a:spLocks noGrp="1"/>
          </p:cNvSpPr>
          <p:nvPr>
            <p:ph type="sldNum" sz="quarter" idx="10"/>
          </p:nvPr>
        </p:nvSpPr>
        <p:spPr/>
        <p:txBody>
          <a:bodyPr/>
          <a:lstStyle/>
          <a:p>
            <a:fld id="{BD049D1A-C4A5-4634-95E1-0E6F63ACAD21}" type="slidenum">
              <a:rPr lang="en-CA" smtClean="0"/>
              <a:t>13</a:t>
            </a:fld>
            <a:endParaRPr lang="en-CA"/>
          </a:p>
        </p:txBody>
      </p:sp>
    </p:spTree>
    <p:extLst>
      <p:ext uri="{BB962C8B-B14F-4D97-AF65-F5344CB8AC3E}">
        <p14:creationId xmlns:p14="http://schemas.microsoft.com/office/powerpoint/2010/main" val="1619467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D049D1A-C4A5-4634-95E1-0E6F63ACAD21}" type="slidenum">
              <a:rPr lang="en-CA" smtClean="0"/>
              <a:t>14</a:t>
            </a:fld>
            <a:endParaRPr lang="en-CA"/>
          </a:p>
        </p:txBody>
      </p:sp>
    </p:spTree>
    <p:extLst>
      <p:ext uri="{BB962C8B-B14F-4D97-AF65-F5344CB8AC3E}">
        <p14:creationId xmlns:p14="http://schemas.microsoft.com/office/powerpoint/2010/main" val="3721418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58595B"/>
                </a:solidFill>
                <a:latin typeface="Gill Sans" charset="0"/>
                <a:ea typeface="Gill Sans" charset="0"/>
                <a:cs typeface="Gill Sans" charset="0"/>
              </a:rPr>
              <a:t>What are some touchpoints along this journey where we can reach newcomers?</a:t>
            </a:r>
          </a:p>
          <a:p>
            <a:endParaRPr lang="en-CA" dirty="0"/>
          </a:p>
        </p:txBody>
      </p:sp>
      <p:sp>
        <p:nvSpPr>
          <p:cNvPr id="4" name="Slide Number Placeholder 3"/>
          <p:cNvSpPr>
            <a:spLocks noGrp="1"/>
          </p:cNvSpPr>
          <p:nvPr>
            <p:ph type="sldNum" sz="quarter" idx="10"/>
          </p:nvPr>
        </p:nvSpPr>
        <p:spPr/>
        <p:txBody>
          <a:bodyPr/>
          <a:lstStyle/>
          <a:p>
            <a:fld id="{BD049D1A-C4A5-4634-95E1-0E6F63ACAD21}" type="slidenum">
              <a:rPr lang="en-CA" smtClean="0"/>
              <a:t>16</a:t>
            </a:fld>
            <a:endParaRPr lang="en-CA"/>
          </a:p>
        </p:txBody>
      </p:sp>
    </p:spTree>
    <p:extLst>
      <p:ext uri="{BB962C8B-B14F-4D97-AF65-F5344CB8AC3E}">
        <p14:creationId xmlns:p14="http://schemas.microsoft.com/office/powerpoint/2010/main" val="2318712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Sasha – so before I flip the slide, what comes to mind when you think of a Connector Organization? A Super Connector? </a:t>
            </a:r>
          </a:p>
          <a:p>
            <a:endParaRPr lang="en-US" dirty="0"/>
          </a:p>
          <a:p>
            <a:r>
              <a:rPr lang="en-US" dirty="0"/>
              <a:t>Great feedback – let’s start with Connector Orgs </a:t>
            </a:r>
          </a:p>
        </p:txBody>
      </p:sp>
      <p:sp>
        <p:nvSpPr>
          <p:cNvPr id="4" name="Slide Number Placeholder 3"/>
          <p:cNvSpPr>
            <a:spLocks noGrp="1"/>
          </p:cNvSpPr>
          <p:nvPr>
            <p:ph type="sldNum" sz="quarter" idx="10"/>
          </p:nvPr>
        </p:nvSpPr>
        <p:spPr/>
        <p:txBody>
          <a:bodyPr/>
          <a:lstStyle/>
          <a:p>
            <a:fld id="{CDD20669-689B-3A4A-A734-8CFAB35190AF}" type="slidenum">
              <a:rPr lang="en-US" smtClean="0"/>
              <a:t>18</a:t>
            </a:fld>
            <a:endParaRPr lang="en-US"/>
          </a:p>
        </p:txBody>
      </p:sp>
    </p:spTree>
    <p:extLst>
      <p:ext uri="{BB962C8B-B14F-4D97-AF65-F5344CB8AC3E}">
        <p14:creationId xmlns:p14="http://schemas.microsoft.com/office/powerpoint/2010/main" val="1623549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Sasha</a:t>
            </a:r>
          </a:p>
        </p:txBody>
      </p:sp>
      <p:sp>
        <p:nvSpPr>
          <p:cNvPr id="4" name="Slide Number Placeholder 3"/>
          <p:cNvSpPr>
            <a:spLocks noGrp="1"/>
          </p:cNvSpPr>
          <p:nvPr>
            <p:ph type="sldNum" sz="quarter" idx="10"/>
          </p:nvPr>
        </p:nvSpPr>
        <p:spPr/>
        <p:txBody>
          <a:bodyPr/>
          <a:lstStyle/>
          <a:p>
            <a:fld id="{CDD20669-689B-3A4A-A734-8CFAB35190AF}" type="slidenum">
              <a:rPr lang="en-US" smtClean="0"/>
              <a:t>19</a:t>
            </a:fld>
            <a:endParaRPr lang="en-US"/>
          </a:p>
        </p:txBody>
      </p:sp>
    </p:spTree>
    <p:extLst>
      <p:ext uri="{BB962C8B-B14F-4D97-AF65-F5344CB8AC3E}">
        <p14:creationId xmlns:p14="http://schemas.microsoft.com/office/powerpoint/2010/main" val="289186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Sasha – discuss at your tables for 10 mins, and then we’ll share the key points from each table. </a:t>
            </a:r>
          </a:p>
        </p:txBody>
      </p:sp>
      <p:sp>
        <p:nvSpPr>
          <p:cNvPr id="4" name="Slide Number Placeholder 3"/>
          <p:cNvSpPr>
            <a:spLocks noGrp="1"/>
          </p:cNvSpPr>
          <p:nvPr>
            <p:ph type="sldNum" sz="quarter" idx="10"/>
          </p:nvPr>
        </p:nvSpPr>
        <p:spPr/>
        <p:txBody>
          <a:bodyPr/>
          <a:lstStyle/>
          <a:p>
            <a:fld id="{CDD20669-689B-3A4A-A734-8CFAB35190AF}" type="slidenum">
              <a:rPr lang="en-US" smtClean="0"/>
              <a:t>20</a:t>
            </a:fld>
            <a:endParaRPr lang="en-US"/>
          </a:p>
        </p:txBody>
      </p:sp>
    </p:spTree>
    <p:extLst>
      <p:ext uri="{BB962C8B-B14F-4D97-AF65-F5344CB8AC3E}">
        <p14:creationId xmlns:p14="http://schemas.microsoft.com/office/powerpoint/2010/main" val="2314149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049D1A-C4A5-4634-95E1-0E6F63ACAD21}" type="slidenum">
              <a:rPr lang="en-CA" smtClean="0"/>
              <a:t>21</a:t>
            </a:fld>
            <a:endParaRPr lang="en-CA"/>
          </a:p>
        </p:txBody>
      </p:sp>
    </p:spTree>
    <p:extLst>
      <p:ext uri="{BB962C8B-B14F-4D97-AF65-F5344CB8AC3E}">
        <p14:creationId xmlns:p14="http://schemas.microsoft.com/office/powerpoint/2010/main" val="818451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049D1A-C4A5-4634-95E1-0E6F63ACAD21}" type="slidenum">
              <a:rPr lang="en-CA" smtClean="0"/>
              <a:t>22</a:t>
            </a:fld>
            <a:endParaRPr lang="en-CA"/>
          </a:p>
        </p:txBody>
      </p:sp>
    </p:spTree>
    <p:extLst>
      <p:ext uri="{BB962C8B-B14F-4D97-AF65-F5344CB8AC3E}">
        <p14:creationId xmlns:p14="http://schemas.microsoft.com/office/powerpoint/2010/main" val="1254592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Robyn – </a:t>
            </a:r>
          </a:p>
          <a:p>
            <a:r>
              <a:rPr lang="en-CA" dirty="0"/>
              <a:t>Welcome, importance of the Gala </a:t>
            </a:r>
          </a:p>
          <a:p>
            <a:endParaRPr lang="en-CA" dirty="0"/>
          </a:p>
          <a:p>
            <a:r>
              <a:rPr lang="en-CA" dirty="0"/>
              <a:t>please introduce yourself and give a brief overview of your Connector Program. </a:t>
            </a:r>
          </a:p>
        </p:txBody>
      </p:sp>
      <p:sp>
        <p:nvSpPr>
          <p:cNvPr id="4" name="Slide Number Placeholder 3"/>
          <p:cNvSpPr>
            <a:spLocks noGrp="1"/>
          </p:cNvSpPr>
          <p:nvPr>
            <p:ph type="sldNum" sz="quarter" idx="10"/>
          </p:nvPr>
        </p:nvSpPr>
        <p:spPr/>
        <p:txBody>
          <a:bodyPr/>
          <a:lstStyle/>
          <a:p>
            <a:fld id="{CDD20669-689B-3A4A-A734-8CFAB35190AF}" type="slidenum">
              <a:rPr lang="en-US" smtClean="0"/>
              <a:t>2</a:t>
            </a:fld>
            <a:endParaRPr lang="en-US"/>
          </a:p>
        </p:txBody>
      </p:sp>
    </p:spTree>
    <p:extLst>
      <p:ext uri="{BB962C8B-B14F-4D97-AF65-F5344CB8AC3E}">
        <p14:creationId xmlns:p14="http://schemas.microsoft.com/office/powerpoint/2010/main" val="4227445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049D1A-C4A5-4634-95E1-0E6F63ACAD21}" type="slidenum">
              <a:rPr lang="en-CA" smtClean="0"/>
              <a:t>23</a:t>
            </a:fld>
            <a:endParaRPr lang="en-CA"/>
          </a:p>
        </p:txBody>
      </p:sp>
    </p:spTree>
    <p:extLst>
      <p:ext uri="{BB962C8B-B14F-4D97-AF65-F5344CB8AC3E}">
        <p14:creationId xmlns:p14="http://schemas.microsoft.com/office/powerpoint/2010/main" val="3271931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049D1A-C4A5-4634-95E1-0E6F63ACAD21}" type="slidenum">
              <a:rPr lang="en-CA" smtClean="0"/>
              <a:t>24</a:t>
            </a:fld>
            <a:endParaRPr lang="en-CA"/>
          </a:p>
        </p:txBody>
      </p:sp>
    </p:spTree>
    <p:extLst>
      <p:ext uri="{BB962C8B-B14F-4D97-AF65-F5344CB8AC3E}">
        <p14:creationId xmlns:p14="http://schemas.microsoft.com/office/powerpoint/2010/main" val="4267789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049D1A-C4A5-4634-95E1-0E6F63ACAD21}" type="slidenum">
              <a:rPr lang="en-CA" smtClean="0"/>
              <a:t>25</a:t>
            </a:fld>
            <a:endParaRPr lang="en-CA"/>
          </a:p>
        </p:txBody>
      </p:sp>
    </p:spTree>
    <p:extLst>
      <p:ext uri="{BB962C8B-B14F-4D97-AF65-F5344CB8AC3E}">
        <p14:creationId xmlns:p14="http://schemas.microsoft.com/office/powerpoint/2010/main" val="3809475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049D1A-C4A5-4634-95E1-0E6F63ACAD21}" type="slidenum">
              <a:rPr lang="en-CA" smtClean="0"/>
              <a:t>26</a:t>
            </a:fld>
            <a:endParaRPr lang="en-CA"/>
          </a:p>
        </p:txBody>
      </p:sp>
    </p:spTree>
    <p:extLst>
      <p:ext uri="{BB962C8B-B14F-4D97-AF65-F5344CB8AC3E}">
        <p14:creationId xmlns:p14="http://schemas.microsoft.com/office/powerpoint/2010/main" val="3546520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IMAGE</a:t>
            </a:r>
            <a:r>
              <a:rPr lang="en-US" baseline="0" dirty="0"/>
              <a:t> </a:t>
            </a:r>
            <a:endParaRPr lang="en-US" dirty="0"/>
          </a:p>
        </p:txBody>
      </p:sp>
      <p:sp>
        <p:nvSpPr>
          <p:cNvPr id="4" name="Slide Number Placeholder 3"/>
          <p:cNvSpPr>
            <a:spLocks noGrp="1"/>
          </p:cNvSpPr>
          <p:nvPr>
            <p:ph type="sldNum" sz="quarter" idx="10"/>
          </p:nvPr>
        </p:nvSpPr>
        <p:spPr/>
        <p:txBody>
          <a:bodyPr/>
          <a:lstStyle/>
          <a:p>
            <a:fld id="{BD049D1A-C4A5-4634-95E1-0E6F63ACAD21}" type="slidenum">
              <a:rPr lang="en-CA" smtClean="0"/>
              <a:t>28</a:t>
            </a:fld>
            <a:endParaRPr lang="en-CA"/>
          </a:p>
        </p:txBody>
      </p:sp>
    </p:spTree>
    <p:extLst>
      <p:ext uri="{BB962C8B-B14F-4D97-AF65-F5344CB8AC3E}">
        <p14:creationId xmlns:p14="http://schemas.microsoft.com/office/powerpoint/2010/main" val="2641371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049D1A-C4A5-4634-95E1-0E6F63ACAD21}" type="slidenum">
              <a:rPr lang="en-CA" smtClean="0"/>
              <a:t>29</a:t>
            </a:fld>
            <a:endParaRPr lang="en-CA"/>
          </a:p>
        </p:txBody>
      </p:sp>
    </p:spTree>
    <p:extLst>
      <p:ext uri="{BB962C8B-B14F-4D97-AF65-F5344CB8AC3E}">
        <p14:creationId xmlns:p14="http://schemas.microsoft.com/office/powerpoint/2010/main" val="1562568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CENTER POSTER </a:t>
            </a:r>
          </a:p>
        </p:txBody>
      </p:sp>
      <p:sp>
        <p:nvSpPr>
          <p:cNvPr id="4" name="Slide Number Placeholder 3"/>
          <p:cNvSpPr>
            <a:spLocks noGrp="1"/>
          </p:cNvSpPr>
          <p:nvPr>
            <p:ph type="sldNum" sz="quarter" idx="10"/>
          </p:nvPr>
        </p:nvSpPr>
        <p:spPr/>
        <p:txBody>
          <a:bodyPr/>
          <a:lstStyle/>
          <a:p>
            <a:fld id="{BD049D1A-C4A5-4634-95E1-0E6F63ACAD21}" type="slidenum">
              <a:rPr lang="en-CA" smtClean="0"/>
              <a:t>31</a:t>
            </a:fld>
            <a:endParaRPr lang="en-CA"/>
          </a:p>
        </p:txBody>
      </p:sp>
    </p:spTree>
    <p:extLst>
      <p:ext uri="{BB962C8B-B14F-4D97-AF65-F5344CB8AC3E}">
        <p14:creationId xmlns:p14="http://schemas.microsoft.com/office/powerpoint/2010/main" val="145742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049D1A-C4A5-4634-95E1-0E6F63ACAD21}" type="slidenum">
              <a:rPr lang="en-CA" smtClean="0"/>
              <a:t>32</a:t>
            </a:fld>
            <a:endParaRPr lang="en-CA"/>
          </a:p>
        </p:txBody>
      </p:sp>
    </p:spTree>
    <p:extLst>
      <p:ext uri="{BB962C8B-B14F-4D97-AF65-F5344CB8AC3E}">
        <p14:creationId xmlns:p14="http://schemas.microsoft.com/office/powerpoint/2010/main" val="1935405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049D1A-C4A5-4634-95E1-0E6F63ACAD21}" type="slidenum">
              <a:rPr lang="en-CA" smtClean="0"/>
              <a:t>33</a:t>
            </a:fld>
            <a:endParaRPr lang="en-CA"/>
          </a:p>
        </p:txBody>
      </p:sp>
    </p:spTree>
    <p:extLst>
      <p:ext uri="{BB962C8B-B14F-4D97-AF65-F5344CB8AC3E}">
        <p14:creationId xmlns:p14="http://schemas.microsoft.com/office/powerpoint/2010/main" val="3345935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YELLOW</a:t>
            </a:r>
            <a:r>
              <a:rPr lang="en-US" baseline="0" dirty="0"/>
              <a:t> PIN CHANGES TO REFER ICON </a:t>
            </a:r>
            <a:endParaRPr lang="en-US" dirty="0"/>
          </a:p>
        </p:txBody>
      </p:sp>
      <p:sp>
        <p:nvSpPr>
          <p:cNvPr id="4" name="Slide Number Placeholder 3"/>
          <p:cNvSpPr>
            <a:spLocks noGrp="1"/>
          </p:cNvSpPr>
          <p:nvPr>
            <p:ph type="sldNum" sz="quarter" idx="10"/>
          </p:nvPr>
        </p:nvSpPr>
        <p:spPr/>
        <p:txBody>
          <a:bodyPr/>
          <a:lstStyle/>
          <a:p>
            <a:fld id="{BD049D1A-C4A5-4634-95E1-0E6F63ACAD21}" type="slidenum">
              <a:rPr lang="en-CA" smtClean="0"/>
              <a:t>34</a:t>
            </a:fld>
            <a:endParaRPr lang="en-CA"/>
          </a:p>
        </p:txBody>
      </p:sp>
    </p:spTree>
    <p:extLst>
      <p:ext uri="{BB962C8B-B14F-4D97-AF65-F5344CB8AC3E}">
        <p14:creationId xmlns:p14="http://schemas.microsoft.com/office/powerpoint/2010/main" val="4119285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Sasha</a:t>
            </a:r>
          </a:p>
        </p:txBody>
      </p:sp>
      <p:sp>
        <p:nvSpPr>
          <p:cNvPr id="4" name="Slide Number Placeholder 3"/>
          <p:cNvSpPr>
            <a:spLocks noGrp="1"/>
          </p:cNvSpPr>
          <p:nvPr>
            <p:ph type="sldNum" sz="quarter" idx="10"/>
          </p:nvPr>
        </p:nvSpPr>
        <p:spPr/>
        <p:txBody>
          <a:bodyPr/>
          <a:lstStyle/>
          <a:p>
            <a:fld id="{CDD20669-689B-3A4A-A734-8CFAB35190AF}" type="slidenum">
              <a:rPr lang="en-US" smtClean="0"/>
              <a:t>3</a:t>
            </a:fld>
            <a:endParaRPr lang="en-US"/>
          </a:p>
        </p:txBody>
      </p:sp>
    </p:spTree>
    <p:extLst>
      <p:ext uri="{BB962C8B-B14F-4D97-AF65-F5344CB8AC3E}">
        <p14:creationId xmlns:p14="http://schemas.microsoft.com/office/powerpoint/2010/main" val="1317838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049D1A-C4A5-4634-95E1-0E6F63ACAD21}" type="slidenum">
              <a:rPr lang="en-CA" smtClean="0"/>
              <a:t>35</a:t>
            </a:fld>
            <a:endParaRPr lang="en-CA"/>
          </a:p>
        </p:txBody>
      </p:sp>
    </p:spTree>
    <p:extLst>
      <p:ext uri="{BB962C8B-B14F-4D97-AF65-F5344CB8AC3E}">
        <p14:creationId xmlns:p14="http://schemas.microsoft.com/office/powerpoint/2010/main" val="2842004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049D1A-C4A5-4634-95E1-0E6F63ACAD21}" type="slidenum">
              <a:rPr lang="en-CA" smtClean="0"/>
              <a:t>36</a:t>
            </a:fld>
            <a:endParaRPr lang="en-CA"/>
          </a:p>
        </p:txBody>
      </p:sp>
    </p:spTree>
    <p:extLst>
      <p:ext uri="{BB962C8B-B14F-4D97-AF65-F5344CB8AC3E}">
        <p14:creationId xmlns:p14="http://schemas.microsoft.com/office/powerpoint/2010/main" val="1633719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Sasha</a:t>
            </a:r>
          </a:p>
        </p:txBody>
      </p:sp>
      <p:sp>
        <p:nvSpPr>
          <p:cNvPr id="4" name="Slide Number Placeholder 3"/>
          <p:cNvSpPr>
            <a:spLocks noGrp="1"/>
          </p:cNvSpPr>
          <p:nvPr>
            <p:ph type="sldNum" sz="quarter" idx="10"/>
          </p:nvPr>
        </p:nvSpPr>
        <p:spPr/>
        <p:txBody>
          <a:bodyPr/>
          <a:lstStyle/>
          <a:p>
            <a:fld id="{CDD20669-689B-3A4A-A734-8CFAB35190AF}" type="slidenum">
              <a:rPr lang="en-US" smtClean="0"/>
              <a:t>38</a:t>
            </a:fld>
            <a:endParaRPr lang="en-US"/>
          </a:p>
        </p:txBody>
      </p:sp>
    </p:spTree>
    <p:extLst>
      <p:ext uri="{BB962C8B-B14F-4D97-AF65-F5344CB8AC3E}">
        <p14:creationId xmlns:p14="http://schemas.microsoft.com/office/powerpoint/2010/main" val="1379521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Robyn </a:t>
            </a:r>
          </a:p>
        </p:txBody>
      </p:sp>
      <p:sp>
        <p:nvSpPr>
          <p:cNvPr id="4" name="Slide Number Placeholder 3"/>
          <p:cNvSpPr>
            <a:spLocks noGrp="1"/>
          </p:cNvSpPr>
          <p:nvPr>
            <p:ph type="sldNum" sz="quarter" idx="10"/>
          </p:nvPr>
        </p:nvSpPr>
        <p:spPr/>
        <p:txBody>
          <a:bodyPr/>
          <a:lstStyle/>
          <a:p>
            <a:fld id="{CDD20669-689B-3A4A-A734-8CFAB35190AF}" type="slidenum">
              <a:rPr lang="en-US" smtClean="0"/>
              <a:t>40</a:t>
            </a:fld>
            <a:endParaRPr lang="en-US"/>
          </a:p>
        </p:txBody>
      </p:sp>
    </p:spTree>
    <p:extLst>
      <p:ext uri="{BB962C8B-B14F-4D97-AF65-F5344CB8AC3E}">
        <p14:creationId xmlns:p14="http://schemas.microsoft.com/office/powerpoint/2010/main" val="27576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Sasha</a:t>
            </a:r>
          </a:p>
          <a:p>
            <a:r>
              <a:rPr lang="en-CA" dirty="0"/>
              <a:t>Tomorrow in this room for breakfast 8:30am</a:t>
            </a:r>
          </a:p>
        </p:txBody>
      </p:sp>
      <p:sp>
        <p:nvSpPr>
          <p:cNvPr id="4" name="Slide Number Placeholder 3"/>
          <p:cNvSpPr>
            <a:spLocks noGrp="1"/>
          </p:cNvSpPr>
          <p:nvPr>
            <p:ph type="sldNum" sz="quarter" idx="10"/>
          </p:nvPr>
        </p:nvSpPr>
        <p:spPr/>
        <p:txBody>
          <a:bodyPr/>
          <a:lstStyle/>
          <a:p>
            <a:fld id="{CDD20669-689B-3A4A-A734-8CFAB35190AF}" type="slidenum">
              <a:rPr lang="en-US" smtClean="0"/>
              <a:t>41</a:t>
            </a:fld>
            <a:endParaRPr lang="en-US"/>
          </a:p>
        </p:txBody>
      </p:sp>
    </p:spTree>
    <p:extLst>
      <p:ext uri="{BB962C8B-B14F-4D97-AF65-F5344CB8AC3E}">
        <p14:creationId xmlns:p14="http://schemas.microsoft.com/office/powerpoint/2010/main" val="22448284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D20669-689B-3A4A-A734-8CFAB35190AF}" type="slidenum">
              <a:rPr lang="en-US" smtClean="0"/>
              <a:t>42</a:t>
            </a:fld>
            <a:endParaRPr lang="en-US"/>
          </a:p>
        </p:txBody>
      </p:sp>
    </p:spTree>
    <p:extLst>
      <p:ext uri="{BB962C8B-B14F-4D97-AF65-F5344CB8AC3E}">
        <p14:creationId xmlns:p14="http://schemas.microsoft.com/office/powerpoint/2010/main" val="3226542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Sasha</a:t>
            </a:r>
          </a:p>
        </p:txBody>
      </p:sp>
      <p:sp>
        <p:nvSpPr>
          <p:cNvPr id="4" name="Slide Number Placeholder 3"/>
          <p:cNvSpPr>
            <a:spLocks noGrp="1"/>
          </p:cNvSpPr>
          <p:nvPr>
            <p:ph type="sldNum" sz="quarter" idx="10"/>
          </p:nvPr>
        </p:nvSpPr>
        <p:spPr/>
        <p:txBody>
          <a:bodyPr/>
          <a:lstStyle/>
          <a:p>
            <a:fld id="{CDD20669-689B-3A4A-A734-8CFAB35190AF}" type="slidenum">
              <a:rPr lang="en-US" smtClean="0"/>
              <a:t>43</a:t>
            </a:fld>
            <a:endParaRPr lang="en-US"/>
          </a:p>
        </p:txBody>
      </p:sp>
    </p:spTree>
    <p:extLst>
      <p:ext uri="{BB962C8B-B14F-4D97-AF65-F5344CB8AC3E}">
        <p14:creationId xmlns:p14="http://schemas.microsoft.com/office/powerpoint/2010/main" val="955281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Robyn</a:t>
            </a:r>
          </a:p>
        </p:txBody>
      </p:sp>
      <p:sp>
        <p:nvSpPr>
          <p:cNvPr id="4" name="Slide Number Placeholder 3"/>
          <p:cNvSpPr>
            <a:spLocks noGrp="1"/>
          </p:cNvSpPr>
          <p:nvPr>
            <p:ph type="sldNum" sz="quarter" idx="10"/>
          </p:nvPr>
        </p:nvSpPr>
        <p:spPr/>
        <p:txBody>
          <a:bodyPr/>
          <a:lstStyle/>
          <a:p>
            <a:fld id="{CDD20669-689B-3A4A-A734-8CFAB35190AF}" type="slidenum">
              <a:rPr lang="en-US" smtClean="0"/>
              <a:t>44</a:t>
            </a:fld>
            <a:endParaRPr lang="en-US"/>
          </a:p>
        </p:txBody>
      </p:sp>
    </p:spTree>
    <p:extLst>
      <p:ext uri="{BB962C8B-B14F-4D97-AF65-F5344CB8AC3E}">
        <p14:creationId xmlns:p14="http://schemas.microsoft.com/office/powerpoint/2010/main" val="4779655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Michelle</a:t>
            </a:r>
          </a:p>
        </p:txBody>
      </p:sp>
      <p:sp>
        <p:nvSpPr>
          <p:cNvPr id="4" name="Slide Number Placeholder 3"/>
          <p:cNvSpPr>
            <a:spLocks noGrp="1"/>
          </p:cNvSpPr>
          <p:nvPr>
            <p:ph type="sldNum" sz="quarter" idx="10"/>
          </p:nvPr>
        </p:nvSpPr>
        <p:spPr/>
        <p:txBody>
          <a:bodyPr/>
          <a:lstStyle/>
          <a:p>
            <a:fld id="{CDD20669-689B-3A4A-A734-8CFAB35190AF}" type="slidenum">
              <a:rPr lang="en-US" smtClean="0"/>
              <a:t>45</a:t>
            </a:fld>
            <a:endParaRPr lang="en-US"/>
          </a:p>
        </p:txBody>
      </p:sp>
    </p:spTree>
    <p:extLst>
      <p:ext uri="{BB962C8B-B14F-4D97-AF65-F5344CB8AC3E}">
        <p14:creationId xmlns:p14="http://schemas.microsoft.com/office/powerpoint/2010/main" val="42078194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Robyn</a:t>
            </a:r>
          </a:p>
        </p:txBody>
      </p:sp>
      <p:sp>
        <p:nvSpPr>
          <p:cNvPr id="4" name="Slide Number Placeholder 3"/>
          <p:cNvSpPr>
            <a:spLocks noGrp="1"/>
          </p:cNvSpPr>
          <p:nvPr>
            <p:ph type="sldNum" sz="quarter" idx="10"/>
          </p:nvPr>
        </p:nvSpPr>
        <p:spPr/>
        <p:txBody>
          <a:bodyPr/>
          <a:lstStyle/>
          <a:p>
            <a:fld id="{CDD20669-689B-3A4A-A734-8CFAB35190AF}" type="slidenum">
              <a:rPr lang="en-US" smtClean="0"/>
              <a:t>47</a:t>
            </a:fld>
            <a:endParaRPr lang="en-US"/>
          </a:p>
        </p:txBody>
      </p:sp>
    </p:spTree>
    <p:extLst>
      <p:ext uri="{BB962C8B-B14F-4D97-AF65-F5344CB8AC3E}">
        <p14:creationId xmlns:p14="http://schemas.microsoft.com/office/powerpoint/2010/main" val="2033560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Sasha: This breakout session will be a best case practice sharing from some our communities who have much experience in these topics. Please pick one you’d like to learn more about. We’ll have people taking notes at each table and that knowledge will be shared with everyone, in case you are torn between topics! </a:t>
            </a:r>
          </a:p>
          <a:p>
            <a:endParaRPr lang="en-CA" dirty="0"/>
          </a:p>
          <a:p>
            <a:r>
              <a:rPr lang="en-CA" dirty="0"/>
              <a:t>Elena: share questionnaire in mentorship session </a:t>
            </a:r>
          </a:p>
        </p:txBody>
      </p:sp>
      <p:sp>
        <p:nvSpPr>
          <p:cNvPr id="4" name="Slide Number Placeholder 3"/>
          <p:cNvSpPr>
            <a:spLocks noGrp="1"/>
          </p:cNvSpPr>
          <p:nvPr>
            <p:ph type="sldNum" sz="quarter" idx="10"/>
          </p:nvPr>
        </p:nvSpPr>
        <p:spPr/>
        <p:txBody>
          <a:bodyPr/>
          <a:lstStyle/>
          <a:p>
            <a:fld id="{CDD20669-689B-3A4A-A734-8CFAB35190AF}" type="slidenum">
              <a:rPr lang="en-US" smtClean="0"/>
              <a:t>4</a:t>
            </a:fld>
            <a:endParaRPr lang="en-US"/>
          </a:p>
        </p:txBody>
      </p:sp>
    </p:spTree>
    <p:extLst>
      <p:ext uri="{BB962C8B-B14F-4D97-AF65-F5344CB8AC3E}">
        <p14:creationId xmlns:p14="http://schemas.microsoft.com/office/powerpoint/2010/main" val="23138527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Sasha</a:t>
            </a:r>
          </a:p>
        </p:txBody>
      </p:sp>
      <p:sp>
        <p:nvSpPr>
          <p:cNvPr id="4" name="Slide Number Placeholder 3"/>
          <p:cNvSpPr>
            <a:spLocks noGrp="1"/>
          </p:cNvSpPr>
          <p:nvPr>
            <p:ph type="sldNum" sz="quarter" idx="10"/>
          </p:nvPr>
        </p:nvSpPr>
        <p:spPr/>
        <p:txBody>
          <a:bodyPr/>
          <a:lstStyle/>
          <a:p>
            <a:fld id="{CDD20669-689B-3A4A-A734-8CFAB35190AF}" type="slidenum">
              <a:rPr lang="en-US" smtClean="0"/>
              <a:t>48</a:t>
            </a:fld>
            <a:endParaRPr lang="en-US"/>
          </a:p>
        </p:txBody>
      </p:sp>
    </p:spTree>
    <p:extLst>
      <p:ext uri="{BB962C8B-B14F-4D97-AF65-F5344CB8AC3E}">
        <p14:creationId xmlns:p14="http://schemas.microsoft.com/office/powerpoint/2010/main" val="24114581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Robyn</a:t>
            </a:r>
          </a:p>
        </p:txBody>
      </p:sp>
      <p:sp>
        <p:nvSpPr>
          <p:cNvPr id="4" name="Slide Number Placeholder 3"/>
          <p:cNvSpPr>
            <a:spLocks noGrp="1"/>
          </p:cNvSpPr>
          <p:nvPr>
            <p:ph type="sldNum" sz="quarter" idx="10"/>
          </p:nvPr>
        </p:nvSpPr>
        <p:spPr/>
        <p:txBody>
          <a:bodyPr/>
          <a:lstStyle/>
          <a:p>
            <a:fld id="{CDD20669-689B-3A4A-A734-8CFAB35190AF}" type="slidenum">
              <a:rPr lang="en-US" smtClean="0"/>
              <a:t>49</a:t>
            </a:fld>
            <a:endParaRPr lang="en-US"/>
          </a:p>
        </p:txBody>
      </p:sp>
    </p:spTree>
    <p:extLst>
      <p:ext uri="{BB962C8B-B14F-4D97-AF65-F5344CB8AC3E}">
        <p14:creationId xmlns:p14="http://schemas.microsoft.com/office/powerpoint/2010/main" val="25113608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Robyn</a:t>
            </a:r>
          </a:p>
        </p:txBody>
      </p:sp>
      <p:sp>
        <p:nvSpPr>
          <p:cNvPr id="4" name="Slide Number Placeholder 3"/>
          <p:cNvSpPr>
            <a:spLocks noGrp="1"/>
          </p:cNvSpPr>
          <p:nvPr>
            <p:ph type="sldNum" sz="quarter" idx="10"/>
          </p:nvPr>
        </p:nvSpPr>
        <p:spPr/>
        <p:txBody>
          <a:bodyPr/>
          <a:lstStyle/>
          <a:p>
            <a:fld id="{CDD20669-689B-3A4A-A734-8CFAB35190AF}" type="slidenum">
              <a:rPr lang="en-US" smtClean="0"/>
              <a:t>50</a:t>
            </a:fld>
            <a:endParaRPr lang="en-US"/>
          </a:p>
        </p:txBody>
      </p:sp>
    </p:spTree>
    <p:extLst>
      <p:ext uri="{BB962C8B-B14F-4D97-AF65-F5344CB8AC3E}">
        <p14:creationId xmlns:p14="http://schemas.microsoft.com/office/powerpoint/2010/main" val="1121364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Sasha</a:t>
            </a:r>
          </a:p>
        </p:txBody>
      </p:sp>
      <p:sp>
        <p:nvSpPr>
          <p:cNvPr id="4" name="Slide Number Placeholder 3"/>
          <p:cNvSpPr>
            <a:spLocks noGrp="1"/>
          </p:cNvSpPr>
          <p:nvPr>
            <p:ph type="sldNum" sz="quarter" idx="10"/>
          </p:nvPr>
        </p:nvSpPr>
        <p:spPr/>
        <p:txBody>
          <a:bodyPr/>
          <a:lstStyle/>
          <a:p>
            <a:fld id="{CDD20669-689B-3A4A-A734-8CFAB35190AF}" type="slidenum">
              <a:rPr lang="en-US" smtClean="0"/>
              <a:t>5</a:t>
            </a:fld>
            <a:endParaRPr lang="en-US"/>
          </a:p>
        </p:txBody>
      </p:sp>
    </p:spTree>
    <p:extLst>
      <p:ext uri="{BB962C8B-B14F-4D97-AF65-F5344CB8AC3E}">
        <p14:creationId xmlns:p14="http://schemas.microsoft.com/office/powerpoint/2010/main" val="398262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Sasha – so before I flip the slide, what comes to mind when you think of a Connector Organization? A Super Connector? </a:t>
            </a:r>
          </a:p>
          <a:p>
            <a:endParaRPr lang="en-US" dirty="0"/>
          </a:p>
          <a:p>
            <a:r>
              <a:rPr lang="en-US" dirty="0"/>
              <a:t>Great feedback – let’s start with Connector Orgs </a:t>
            </a:r>
          </a:p>
        </p:txBody>
      </p:sp>
      <p:sp>
        <p:nvSpPr>
          <p:cNvPr id="4" name="Slide Number Placeholder 3"/>
          <p:cNvSpPr>
            <a:spLocks noGrp="1"/>
          </p:cNvSpPr>
          <p:nvPr>
            <p:ph type="sldNum" sz="quarter" idx="10"/>
          </p:nvPr>
        </p:nvSpPr>
        <p:spPr/>
        <p:txBody>
          <a:bodyPr/>
          <a:lstStyle/>
          <a:p>
            <a:fld id="{CDD20669-689B-3A4A-A734-8CFAB35190AF}" type="slidenum">
              <a:rPr lang="en-US" smtClean="0"/>
              <a:t>7</a:t>
            </a:fld>
            <a:endParaRPr lang="en-US"/>
          </a:p>
        </p:txBody>
      </p:sp>
    </p:spTree>
    <p:extLst>
      <p:ext uri="{BB962C8B-B14F-4D97-AF65-F5344CB8AC3E}">
        <p14:creationId xmlns:p14="http://schemas.microsoft.com/office/powerpoint/2010/main" val="883037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049D1A-C4A5-4634-95E1-0E6F63ACAD21}" type="slidenum">
              <a:rPr lang="en-CA" smtClean="0"/>
              <a:t>8</a:t>
            </a:fld>
            <a:endParaRPr lang="en-CA"/>
          </a:p>
        </p:txBody>
      </p:sp>
    </p:spTree>
    <p:extLst>
      <p:ext uri="{BB962C8B-B14F-4D97-AF65-F5344CB8AC3E}">
        <p14:creationId xmlns:p14="http://schemas.microsoft.com/office/powerpoint/2010/main" val="1512410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D049D1A-C4A5-4634-95E1-0E6F63ACAD21}" type="slidenum">
              <a:rPr lang="en-CA" smtClean="0"/>
              <a:t>9</a:t>
            </a:fld>
            <a:endParaRPr lang="en-CA"/>
          </a:p>
        </p:txBody>
      </p:sp>
    </p:spTree>
    <p:extLst>
      <p:ext uri="{BB962C8B-B14F-4D97-AF65-F5344CB8AC3E}">
        <p14:creationId xmlns:p14="http://schemas.microsoft.com/office/powerpoint/2010/main" val="3522992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049D1A-C4A5-4634-95E1-0E6F63ACAD21}" type="slidenum">
              <a:rPr lang="en-CA" smtClean="0"/>
              <a:t>10</a:t>
            </a:fld>
            <a:endParaRPr lang="en-CA"/>
          </a:p>
        </p:txBody>
      </p:sp>
    </p:spTree>
    <p:extLst>
      <p:ext uri="{BB962C8B-B14F-4D97-AF65-F5344CB8AC3E}">
        <p14:creationId xmlns:p14="http://schemas.microsoft.com/office/powerpoint/2010/main" val="12511210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46483" y="2257391"/>
            <a:ext cx="8390021" cy="1707464"/>
          </a:xfrm>
        </p:spPr>
        <p:txBody>
          <a:bodyPr anchor="t" anchorCtr="0">
            <a:noAutofit/>
          </a:bodyPr>
          <a:lstStyle>
            <a:lvl1pPr algn="l">
              <a:lnSpc>
                <a:spcPts val="7000"/>
              </a:lnSpc>
              <a:defRPr sz="7000" b="0" baseline="0">
                <a:solidFill>
                  <a:schemeClr val="bg1"/>
                </a:solidFill>
                <a:latin typeface="Franklin Gothic Book" charset="0"/>
                <a:ea typeface="Franklin Gothic Book" charset="0"/>
                <a:cs typeface="Franklin Gothic Book" charset="0"/>
              </a:defRPr>
            </a:lvl1pPr>
          </a:lstStyle>
          <a:p>
            <a:r>
              <a:rPr lang="en-US" dirty="0"/>
              <a:t>CLICK TO EDIT MASTER TITLE STYLE</a:t>
            </a:r>
          </a:p>
        </p:txBody>
      </p:sp>
      <p:sp>
        <p:nvSpPr>
          <p:cNvPr id="3" name="Subtitle 2"/>
          <p:cNvSpPr>
            <a:spLocks noGrp="1"/>
          </p:cNvSpPr>
          <p:nvPr>
            <p:ph type="subTitle" idx="1"/>
          </p:nvPr>
        </p:nvSpPr>
        <p:spPr>
          <a:xfrm>
            <a:off x="946484" y="4095606"/>
            <a:ext cx="6571916" cy="844693"/>
          </a:xfrm>
        </p:spPr>
        <p:txBody>
          <a:bodyPr lIns="0" tIns="0" rIns="0" bIns="0">
            <a:noAutofit/>
          </a:bodyPr>
          <a:lstStyle>
            <a:lvl1pPr marL="0" indent="0" algn="l">
              <a:lnSpc>
                <a:spcPts val="218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484" y="293571"/>
            <a:ext cx="2782824" cy="448056"/>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709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4C37ED-673A-6842-B816-FAF5C9874435}" type="datetimeFigureOut">
              <a:rPr lang="en-US" smtClean="0"/>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539875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4C37ED-673A-6842-B816-FAF5C9874435}" type="datetimeFigureOut">
              <a:rPr lang="en-US" smtClean="0"/>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574363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0" indent="0">
              <a:buNone/>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4C37ED-673A-6842-B816-FAF5C9874435}" type="datetimeFigureOut">
              <a:rPr lang="en-US" smtClean="0"/>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917232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4C37ED-673A-6842-B816-FAF5C9874435}" type="datetimeFigureOut">
              <a:rPr lang="en-US" smtClean="0"/>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1283731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marL="0" indent="0">
              <a:buNone/>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marL="0" indent="0">
              <a:buNone/>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44C37ED-673A-6842-B816-FAF5C9874435}" type="datetimeFigureOut">
              <a:rPr lang="en-US" smtClean="0"/>
              <a:t>7/6/2021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061930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4C37ED-673A-6842-B816-FAF5C9874435}" type="datetimeFigureOut">
              <a:rPr lang="en-US" smtClean="0"/>
              <a:t>7/6/2021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923814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4C37ED-673A-6842-B816-FAF5C9874435}" type="datetimeFigureOut">
              <a:rPr lang="en-US" smtClean="0"/>
              <a:t>7/6/2021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43382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4C37ED-673A-6842-B816-FAF5C9874435}" type="datetimeFigureOut">
              <a:rPr lang="en-US" smtClean="0"/>
              <a:t>7/6/2021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1719586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4C37ED-673A-6842-B816-FAF5C9874435}" type="datetimeFigureOut">
              <a:rPr lang="en-US" smtClean="0"/>
              <a:t>7/6/2021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258762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4C37ED-673A-6842-B816-FAF5C9874435}" type="datetimeFigureOut">
              <a:rPr lang="en-US" smtClean="0"/>
              <a:t>7/6/2021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45A6D-CDC5-C842-A83C-2FA14971A600}" type="slidenum">
              <a:rPr lang="en-US" smtClean="0"/>
              <a:t>‹#›</a:t>
            </a:fld>
            <a:endParaRPr lang="en-US"/>
          </a:p>
        </p:txBody>
      </p:sp>
    </p:spTree>
    <p:extLst>
      <p:ext uri="{BB962C8B-B14F-4D97-AF65-F5344CB8AC3E}">
        <p14:creationId xmlns:p14="http://schemas.microsoft.com/office/powerpoint/2010/main" val="364952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58140"/>
            <a:ext cx="10515600" cy="510639"/>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838200" y="1552493"/>
            <a:ext cx="10515600"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C37ED-673A-6842-B816-FAF5C9874435}" type="datetimeFigureOut">
              <a:rPr lang="en-US" smtClean="0"/>
              <a:t>7/6/2021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045A6D-CDC5-C842-A83C-2FA14971A600}"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382513"/>
            <a:ext cx="12192000" cy="475487"/>
          </a:xfrm>
          <a:prstGeom prst="rect">
            <a:avLst/>
          </a:prstGeom>
        </p:spPr>
      </p:pic>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363199" y="6459780"/>
            <a:ext cx="1551767" cy="249846"/>
          </a:xfrm>
          <a:prstGeom prst="rect">
            <a:avLst/>
          </a:prstGeom>
        </p:spPr>
      </p:pic>
    </p:spTree>
    <p:extLst>
      <p:ext uri="{BB962C8B-B14F-4D97-AF65-F5344CB8AC3E}">
        <p14:creationId xmlns:p14="http://schemas.microsoft.com/office/powerpoint/2010/main" val="1079964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b="1" kern="1200">
          <a:solidFill>
            <a:srgbClr val="004E7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12192000" cy="6858001"/>
          </a:xfrm>
          <a:prstGeom prst="rect">
            <a:avLst/>
          </a:prstGeom>
        </p:spPr>
      </p:pic>
      <p:pic>
        <p:nvPicPr>
          <p:cNvPr id="5" name="Picture 4">
            <a:extLst>
              <a:ext uri="{FF2B5EF4-FFF2-40B4-BE49-F238E27FC236}">
                <a16:creationId xmlns:a16="http://schemas.microsoft.com/office/drawing/2014/main" id="{41874EBF-41A1-46BD-A51B-C1D47FEBD907}"/>
              </a:ext>
            </a:extLst>
          </p:cNvPr>
          <p:cNvPicPr>
            <a:picLocks noChangeAspect="1"/>
          </p:cNvPicPr>
          <p:nvPr/>
        </p:nvPicPr>
        <p:blipFill>
          <a:blip r:embed="rId4"/>
          <a:stretch>
            <a:fillRect/>
          </a:stretch>
        </p:blipFill>
        <p:spPr>
          <a:xfrm>
            <a:off x="3042557" y="765417"/>
            <a:ext cx="6460672" cy="2943195"/>
          </a:xfrm>
          <a:prstGeom prst="rect">
            <a:avLst/>
          </a:prstGeom>
        </p:spPr>
      </p:pic>
      <p:sp>
        <p:nvSpPr>
          <p:cNvPr id="6" name="TextBox 5">
            <a:extLst>
              <a:ext uri="{FF2B5EF4-FFF2-40B4-BE49-F238E27FC236}">
                <a16:creationId xmlns:a16="http://schemas.microsoft.com/office/drawing/2014/main" id="{7DB6D0D4-7F2B-465B-8BF9-F966F4BA9C2B}"/>
              </a:ext>
            </a:extLst>
          </p:cNvPr>
          <p:cNvSpPr txBox="1"/>
          <p:nvPr/>
        </p:nvSpPr>
        <p:spPr>
          <a:xfrm>
            <a:off x="2563586" y="4474029"/>
            <a:ext cx="7772400" cy="1077218"/>
          </a:xfrm>
          <a:prstGeom prst="rect">
            <a:avLst/>
          </a:prstGeom>
          <a:noFill/>
        </p:spPr>
        <p:txBody>
          <a:bodyPr wrap="square" rtlCol="0">
            <a:spAutoFit/>
          </a:bodyPr>
          <a:lstStyle/>
          <a:p>
            <a:pPr algn="ctr"/>
            <a:r>
              <a:rPr lang="en-CA" sz="3200" b="1" dirty="0">
                <a:solidFill>
                  <a:schemeClr val="bg1"/>
                </a:solidFill>
              </a:rPr>
              <a:t>Learning Exchange Halifax, Nova Scotia October 30-31</a:t>
            </a:r>
            <a:r>
              <a:rPr lang="en-CA" sz="3200" b="1" baseline="30000" dirty="0">
                <a:solidFill>
                  <a:schemeClr val="bg1"/>
                </a:solidFill>
              </a:rPr>
              <a:t>st</a:t>
            </a:r>
            <a:r>
              <a:rPr lang="en-CA" sz="3200" b="1" dirty="0">
                <a:solidFill>
                  <a:schemeClr val="bg1"/>
                </a:solidFill>
              </a:rPr>
              <a:t>, 2017</a:t>
            </a:r>
          </a:p>
        </p:txBody>
      </p:sp>
    </p:spTree>
    <p:extLst>
      <p:ext uri="{BB962C8B-B14F-4D97-AF65-F5344CB8AC3E}">
        <p14:creationId xmlns:p14="http://schemas.microsoft.com/office/powerpoint/2010/main" val="372594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7" y="-292826"/>
            <a:ext cx="12409714" cy="9307286"/>
          </a:xfrm>
          <a:prstGeom prst="rect">
            <a:avLst/>
          </a:prstGeom>
        </p:spPr>
      </p:pic>
    </p:spTree>
    <p:extLst>
      <p:ext uri="{BB962C8B-B14F-4D97-AF65-F5344CB8AC3E}">
        <p14:creationId xmlns:p14="http://schemas.microsoft.com/office/powerpoint/2010/main" val="1830078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859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019892"/>
            <a:ext cx="10515600" cy="818216"/>
          </a:xfrm>
        </p:spPr>
        <p:txBody>
          <a:bodyPr>
            <a:noAutofit/>
          </a:bodyPr>
          <a:lstStyle/>
          <a:p>
            <a:pPr algn="ctr"/>
            <a:r>
              <a:rPr lang="en-US" sz="4000" dirty="0">
                <a:solidFill>
                  <a:schemeClr val="bg1"/>
                </a:solidFill>
                <a:latin typeface="Gill Sans Light" charset="0"/>
                <a:ea typeface="Gill Sans Light" charset="0"/>
                <a:cs typeface="Gill Sans Light" charset="0"/>
              </a:rPr>
              <a:t>What’s working well in your program?</a:t>
            </a:r>
            <a:endParaRPr lang="en-US" sz="4000" dirty="0">
              <a:solidFill>
                <a:schemeClr val="bg1"/>
              </a:solidFill>
              <a:latin typeface="Gill Sans" charset="0"/>
              <a:ea typeface="Gill Sans" charset="0"/>
              <a:cs typeface="Gill Sans" charset="0"/>
            </a:endParaRPr>
          </a:p>
        </p:txBody>
      </p:sp>
    </p:spTree>
    <p:extLst>
      <p:ext uri="{BB962C8B-B14F-4D97-AF65-F5344CB8AC3E}">
        <p14:creationId xmlns:p14="http://schemas.microsoft.com/office/powerpoint/2010/main" val="829087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859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019892"/>
            <a:ext cx="10515600" cy="818216"/>
          </a:xfrm>
        </p:spPr>
        <p:txBody>
          <a:bodyPr>
            <a:noAutofit/>
          </a:bodyPr>
          <a:lstStyle/>
          <a:p>
            <a:pPr algn="ctr"/>
            <a:r>
              <a:rPr lang="en-US" sz="4000" dirty="0">
                <a:solidFill>
                  <a:schemeClr val="bg1"/>
                </a:solidFill>
                <a:latin typeface="Gill Sans Light" charset="0"/>
                <a:ea typeface="Gill Sans Light" charset="0"/>
                <a:cs typeface="Gill Sans Light" charset="0"/>
              </a:rPr>
              <a:t>What are the challenges you face in</a:t>
            </a:r>
            <a:br>
              <a:rPr lang="en-US" sz="4000" dirty="0">
                <a:solidFill>
                  <a:schemeClr val="bg1"/>
                </a:solidFill>
                <a:latin typeface="Gill Sans Light" charset="0"/>
                <a:ea typeface="Gill Sans Light" charset="0"/>
                <a:cs typeface="Gill Sans Light" charset="0"/>
              </a:rPr>
            </a:br>
            <a:r>
              <a:rPr lang="en-US" sz="4000" dirty="0">
                <a:solidFill>
                  <a:schemeClr val="bg1"/>
                </a:solidFill>
                <a:latin typeface="Gill Sans Light" charset="0"/>
                <a:ea typeface="Gill Sans Light" charset="0"/>
                <a:cs typeface="Gill Sans Light" charset="0"/>
              </a:rPr>
              <a:t>reaching newcomers and connectors?</a:t>
            </a:r>
            <a:endParaRPr lang="en-US" sz="4000" dirty="0">
              <a:solidFill>
                <a:schemeClr val="bg1"/>
              </a:solidFill>
              <a:latin typeface="Gill Sans" charset="0"/>
              <a:ea typeface="Gill Sans" charset="0"/>
              <a:cs typeface="Gill Sans" charset="0"/>
            </a:endParaRPr>
          </a:p>
        </p:txBody>
      </p:sp>
    </p:spTree>
    <p:extLst>
      <p:ext uri="{BB962C8B-B14F-4D97-AF65-F5344CB8AC3E}">
        <p14:creationId xmlns:p14="http://schemas.microsoft.com/office/powerpoint/2010/main" val="12452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859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257810"/>
            <a:ext cx="10515600" cy="342380"/>
          </a:xfrm>
        </p:spPr>
        <p:txBody>
          <a:bodyPr>
            <a:noAutofit/>
          </a:bodyPr>
          <a:lstStyle/>
          <a:p>
            <a:pPr algn="ctr"/>
            <a:r>
              <a:rPr lang="en-US" sz="4000" dirty="0">
                <a:solidFill>
                  <a:schemeClr val="bg1"/>
                </a:solidFill>
                <a:latin typeface="Gill Sans Light" charset="0"/>
                <a:ea typeface="Gill Sans Light" charset="0"/>
                <a:cs typeface="Gill Sans Light" charset="0"/>
              </a:rPr>
              <a:t>How are people finding out about your program?</a:t>
            </a:r>
            <a:br>
              <a:rPr lang="en-US" sz="4000" dirty="0">
                <a:solidFill>
                  <a:schemeClr val="bg1"/>
                </a:solidFill>
                <a:latin typeface="Gill Sans" charset="0"/>
                <a:ea typeface="Gill Sans" charset="0"/>
                <a:cs typeface="Gill Sans" charset="0"/>
              </a:rPr>
            </a:br>
            <a:endParaRPr lang="en-US" sz="4000" dirty="0">
              <a:solidFill>
                <a:schemeClr val="bg1"/>
              </a:solidFill>
              <a:latin typeface="Gill Sans" charset="0"/>
              <a:ea typeface="Gill Sans" charset="0"/>
              <a:cs typeface="Gill Sans" charset="0"/>
            </a:endParaRPr>
          </a:p>
        </p:txBody>
      </p:sp>
      <p:sp>
        <p:nvSpPr>
          <p:cNvPr id="5" name="Title 1"/>
          <p:cNvSpPr txBox="1">
            <a:spLocks/>
          </p:cNvSpPr>
          <p:nvPr/>
        </p:nvSpPr>
        <p:spPr>
          <a:xfrm>
            <a:off x="838200" y="1347562"/>
            <a:ext cx="10515600" cy="818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Gill Sans" charset="0"/>
                <a:ea typeface="Gill Sans" charset="0"/>
                <a:cs typeface="Gill Sans" charset="0"/>
              </a:rPr>
              <a:t> </a:t>
            </a:r>
            <a:br>
              <a:rPr lang="en-US" sz="4000" dirty="0">
                <a:solidFill>
                  <a:schemeClr val="bg1"/>
                </a:solidFill>
                <a:latin typeface="Gill Sans" charset="0"/>
                <a:ea typeface="Gill Sans" charset="0"/>
                <a:cs typeface="Gill Sans" charset="0"/>
              </a:rPr>
            </a:br>
            <a:endParaRPr lang="en-US" sz="4000" dirty="0">
              <a:solidFill>
                <a:schemeClr val="bg1"/>
              </a:solidFill>
              <a:latin typeface="Gill Sans" charset="0"/>
              <a:ea typeface="Gill Sans" charset="0"/>
              <a:cs typeface="Gill Sans" charset="0"/>
            </a:endParaRPr>
          </a:p>
        </p:txBody>
      </p:sp>
    </p:spTree>
    <p:extLst>
      <p:ext uri="{BB962C8B-B14F-4D97-AF65-F5344CB8AC3E}">
        <p14:creationId xmlns:p14="http://schemas.microsoft.com/office/powerpoint/2010/main" val="1345794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859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019892"/>
            <a:ext cx="10515600" cy="818216"/>
          </a:xfrm>
        </p:spPr>
        <p:txBody>
          <a:bodyPr>
            <a:noAutofit/>
          </a:bodyPr>
          <a:lstStyle/>
          <a:p>
            <a:pPr algn="ctr"/>
            <a:r>
              <a:rPr lang="en-US" sz="4000" dirty="0">
                <a:solidFill>
                  <a:schemeClr val="bg1"/>
                </a:solidFill>
                <a:latin typeface="Gill Sans Light" charset="0"/>
                <a:ea typeface="Gill Sans Light" charset="0"/>
                <a:cs typeface="Gill Sans Light" charset="0"/>
              </a:rPr>
              <a:t>What supports do you need</a:t>
            </a:r>
            <a:br>
              <a:rPr lang="en-US" sz="4000" dirty="0">
                <a:solidFill>
                  <a:schemeClr val="bg1"/>
                </a:solidFill>
                <a:latin typeface="Gill Sans Light" charset="0"/>
                <a:ea typeface="Gill Sans Light" charset="0"/>
                <a:cs typeface="Gill Sans Light" charset="0"/>
              </a:rPr>
            </a:br>
            <a:r>
              <a:rPr lang="en-US" sz="4000" dirty="0">
                <a:solidFill>
                  <a:schemeClr val="bg1"/>
                </a:solidFill>
                <a:latin typeface="Gill Sans Light" charset="0"/>
                <a:ea typeface="Gill Sans Light" charset="0"/>
                <a:cs typeface="Gill Sans Light" charset="0"/>
              </a:rPr>
              <a:t>to grow your program? </a:t>
            </a:r>
          </a:p>
        </p:txBody>
      </p:sp>
    </p:spTree>
    <p:extLst>
      <p:ext uri="{BB962C8B-B14F-4D97-AF65-F5344CB8AC3E}">
        <p14:creationId xmlns:p14="http://schemas.microsoft.com/office/powerpoint/2010/main" val="4114095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5859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223575"/>
            <a:ext cx="10515600" cy="410850"/>
          </a:xfrm>
        </p:spPr>
        <p:txBody>
          <a:bodyPr>
            <a:noAutofit/>
          </a:bodyPr>
          <a:lstStyle/>
          <a:p>
            <a:pPr algn="ctr"/>
            <a:r>
              <a:rPr lang="en-US" sz="4000" dirty="0">
                <a:solidFill>
                  <a:schemeClr val="bg1"/>
                </a:solidFill>
                <a:latin typeface="Gill Sans Light" charset="0"/>
                <a:ea typeface="Gill Sans Light" charset="0"/>
                <a:cs typeface="Gill Sans Light" charset="0"/>
              </a:rPr>
              <a:t>What does the newcomer journey look like?</a:t>
            </a:r>
            <a:br>
              <a:rPr lang="en-US" sz="4000" dirty="0">
                <a:solidFill>
                  <a:schemeClr val="bg1"/>
                </a:solidFill>
                <a:latin typeface="Gill Sans" charset="0"/>
                <a:ea typeface="Gill Sans" charset="0"/>
                <a:cs typeface="Gill Sans" charset="0"/>
              </a:rPr>
            </a:br>
            <a:endParaRPr lang="en-US" sz="4000" dirty="0">
              <a:solidFill>
                <a:schemeClr val="bg1"/>
              </a:solidFill>
              <a:latin typeface="Gill Sans" charset="0"/>
              <a:ea typeface="Gill Sans" charset="0"/>
              <a:cs typeface="Gill Sans" charset="0"/>
            </a:endParaRPr>
          </a:p>
        </p:txBody>
      </p:sp>
    </p:spTree>
    <p:extLst>
      <p:ext uri="{BB962C8B-B14F-4D97-AF65-F5344CB8AC3E}">
        <p14:creationId xmlns:p14="http://schemas.microsoft.com/office/powerpoint/2010/main" val="532397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18216"/>
          </a:xfrm>
        </p:spPr>
        <p:txBody>
          <a:bodyPr>
            <a:normAutofit/>
          </a:bodyPr>
          <a:lstStyle/>
          <a:p>
            <a:r>
              <a:rPr lang="en-US" sz="2800" dirty="0">
                <a:solidFill>
                  <a:srgbClr val="C12129"/>
                </a:solidFill>
                <a:latin typeface="Gill Sans" charset="0"/>
                <a:ea typeface="Gill Sans" charset="0"/>
                <a:cs typeface="Gill Sans" charset="0"/>
              </a:rPr>
              <a:t>Touchpoints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860" y="-599208"/>
            <a:ext cx="10327340" cy="7980216"/>
          </a:xfrm>
          <a:prstGeom prst="rect">
            <a:avLst/>
          </a:prstGeom>
        </p:spPr>
      </p:pic>
    </p:spTree>
    <p:extLst>
      <p:ext uri="{BB962C8B-B14F-4D97-AF65-F5344CB8AC3E}">
        <p14:creationId xmlns:p14="http://schemas.microsoft.com/office/powerpoint/2010/main" val="950384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up of coffee on a table&#10;&#10;Description generated with high confidence">
            <a:extLst>
              <a:ext uri="{FF2B5EF4-FFF2-40B4-BE49-F238E27FC236}">
                <a16:creationId xmlns:a16="http://schemas.microsoft.com/office/drawing/2014/main" id="{BF0F103F-A0AF-4FFC-88B7-C77BDB3A9643}"/>
              </a:ext>
            </a:extLst>
          </p:cNvPr>
          <p:cNvPicPr>
            <a:picLocks noChangeAspect="1"/>
          </p:cNvPicPr>
          <p:nvPr/>
        </p:nvPicPr>
        <p:blipFill rotWithShape="1">
          <a:blip r:embed="rId2">
            <a:alphaModFix amt="50000"/>
          </a:blip>
          <a:srcRect t="15730"/>
          <a:stretch/>
        </p:blipFill>
        <p:spPr>
          <a:xfrm>
            <a:off x="20" y="10"/>
            <a:ext cx="12191980" cy="6857989"/>
          </a:xfrm>
          <a:prstGeom prst="rect">
            <a:avLst/>
          </a:prstGeom>
        </p:spPr>
      </p:pic>
      <p:sp>
        <p:nvSpPr>
          <p:cNvPr id="2" name="TextBox 1">
            <a:extLst>
              <a:ext uri="{FF2B5EF4-FFF2-40B4-BE49-F238E27FC236}">
                <a16:creationId xmlns:a16="http://schemas.microsoft.com/office/drawing/2014/main" id="{BEBE8462-7FD5-45ED-8A1E-B7299040A162}"/>
              </a:ext>
            </a:extLst>
          </p:cNvPr>
          <p:cNvSpPr txBox="1"/>
          <p:nvPr/>
        </p:nvSpPr>
        <p:spPr>
          <a:xfrm>
            <a:off x="1524000" y="1122362"/>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a:solidFill>
                  <a:srgbClr val="FFFFFF"/>
                </a:solidFill>
                <a:latin typeface="+mj-lt"/>
                <a:ea typeface="+mj-ea"/>
                <a:cs typeface="+mj-cs"/>
              </a:rPr>
              <a:t>Coffee Break </a:t>
            </a:r>
          </a:p>
        </p:txBody>
      </p:sp>
    </p:spTree>
    <p:extLst>
      <p:ext uri="{BB962C8B-B14F-4D97-AF65-F5344CB8AC3E}">
        <p14:creationId xmlns:p14="http://schemas.microsoft.com/office/powerpoint/2010/main" val="11376371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6483" y="2257390"/>
            <a:ext cx="10686717" cy="3533809"/>
          </a:xfrm>
        </p:spPr>
        <p:txBody>
          <a:bodyPr/>
          <a:lstStyle/>
          <a:p>
            <a:r>
              <a:rPr lang="en-US" dirty="0">
                <a:latin typeface="+mn-lt"/>
              </a:rPr>
              <a:t>CONNECTOR </a:t>
            </a:r>
            <a:br>
              <a:rPr lang="en-US" dirty="0">
                <a:latin typeface="+mn-lt"/>
              </a:rPr>
            </a:br>
            <a:r>
              <a:rPr lang="en-US" dirty="0">
                <a:latin typeface="+mn-lt"/>
              </a:rPr>
              <a:t>ORGANIZATIONS </a:t>
            </a:r>
            <a:br>
              <a:rPr lang="en-US" dirty="0">
                <a:latin typeface="+mn-lt"/>
              </a:rPr>
            </a:br>
            <a:r>
              <a:rPr lang="en-US" dirty="0">
                <a:latin typeface="+mn-lt"/>
              </a:rPr>
              <a:t>&amp; SUPER CONNECTORS</a:t>
            </a:r>
          </a:p>
        </p:txBody>
      </p:sp>
    </p:spTree>
    <p:extLst>
      <p:ext uri="{BB962C8B-B14F-4D97-AF65-F5344CB8AC3E}">
        <p14:creationId xmlns:p14="http://schemas.microsoft.com/office/powerpoint/2010/main" val="51908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CONNECTOR ORGANIZATION</a:t>
            </a:r>
          </a:p>
        </p:txBody>
      </p:sp>
      <p:sp>
        <p:nvSpPr>
          <p:cNvPr id="3" name="Content Placeholder 2"/>
          <p:cNvSpPr>
            <a:spLocks noGrp="1"/>
          </p:cNvSpPr>
          <p:nvPr>
            <p:ph sz="half" idx="1"/>
          </p:nvPr>
        </p:nvSpPr>
        <p:spPr>
          <a:xfrm>
            <a:off x="838200" y="1825625"/>
            <a:ext cx="10858500" cy="4117975"/>
          </a:xfrm>
        </p:spPr>
        <p:txBody>
          <a:bodyPr/>
          <a:lstStyle/>
          <a:p>
            <a:pPr marL="457200" indent="-457200">
              <a:buFont typeface="Arial" panose="020B0604020202020204" pitchFamily="34" charset="0"/>
              <a:buChar char="•"/>
            </a:pPr>
            <a:r>
              <a:rPr lang="en-US" sz="2600" dirty="0"/>
              <a:t>Demonstrates leadership in values of diversity and inclusion, also reflected in their workforce </a:t>
            </a:r>
          </a:p>
          <a:p>
            <a:pPr marL="457200" indent="-457200">
              <a:buFont typeface="Arial" panose="020B0604020202020204" pitchFamily="34" charset="0"/>
              <a:buChar char="•"/>
            </a:pPr>
            <a:r>
              <a:rPr lang="en-US" sz="2600" dirty="0"/>
              <a:t>Implements Connector into their workplace culture, and actively promotes the program. </a:t>
            </a:r>
          </a:p>
          <a:p>
            <a:pPr marL="457200" indent="-457200">
              <a:buFont typeface="Arial" panose="020B0604020202020204" pitchFamily="34" charset="0"/>
              <a:buChar char="•"/>
            </a:pPr>
            <a:r>
              <a:rPr lang="en-US" sz="2600" dirty="0"/>
              <a:t>Maintains at least 5 active Connectors and has met with at least 12 </a:t>
            </a:r>
            <a:r>
              <a:rPr lang="en-US" sz="2600" dirty="0" err="1"/>
              <a:t>Connectees</a:t>
            </a:r>
            <a:r>
              <a:rPr lang="en-US" sz="2600" dirty="0"/>
              <a:t> combined in the last year </a:t>
            </a:r>
          </a:p>
          <a:p>
            <a:pPr marL="457200" indent="-457200">
              <a:buFont typeface="Arial" panose="020B0604020202020204" pitchFamily="34" charset="0"/>
              <a:buChar char="•"/>
            </a:pPr>
            <a:r>
              <a:rPr lang="en-US" sz="2600" dirty="0"/>
              <a:t>Participates in Connector events such as Speed Interviewing/Networking.</a:t>
            </a:r>
            <a:endParaRPr lang="en-CA" sz="2600" dirty="0"/>
          </a:p>
        </p:txBody>
      </p:sp>
    </p:spTree>
    <p:extLst>
      <p:ext uri="{BB962C8B-B14F-4D97-AF65-F5344CB8AC3E}">
        <p14:creationId xmlns:p14="http://schemas.microsoft.com/office/powerpoint/2010/main" val="50161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5B00B3-8A83-459A-B0F1-0B30E9463BCC}"/>
              </a:ext>
            </a:extLst>
          </p:cNvPr>
          <p:cNvSpPr txBox="1"/>
          <p:nvPr/>
        </p:nvSpPr>
        <p:spPr>
          <a:xfrm>
            <a:off x="2726871" y="2220686"/>
            <a:ext cx="6204858" cy="1569660"/>
          </a:xfrm>
          <a:prstGeom prst="rect">
            <a:avLst/>
          </a:prstGeom>
          <a:noFill/>
        </p:spPr>
        <p:txBody>
          <a:bodyPr wrap="square" rtlCol="0">
            <a:spAutoFit/>
          </a:bodyPr>
          <a:lstStyle/>
          <a:p>
            <a:pPr algn="ctr"/>
            <a:r>
              <a:rPr lang="en-CA" sz="4800" dirty="0"/>
              <a:t>Introductions &amp; Communities Overview</a:t>
            </a:r>
          </a:p>
        </p:txBody>
      </p:sp>
    </p:spTree>
    <p:extLst>
      <p:ext uri="{BB962C8B-B14F-4D97-AF65-F5344CB8AC3E}">
        <p14:creationId xmlns:p14="http://schemas.microsoft.com/office/powerpoint/2010/main" val="552666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ROUNDTABLE CONVERSATION</a:t>
            </a:r>
          </a:p>
        </p:txBody>
      </p:sp>
      <p:sp>
        <p:nvSpPr>
          <p:cNvPr id="3" name="Content Placeholder 2"/>
          <p:cNvSpPr>
            <a:spLocks noGrp="1"/>
          </p:cNvSpPr>
          <p:nvPr>
            <p:ph sz="half" idx="1"/>
          </p:nvPr>
        </p:nvSpPr>
        <p:spPr>
          <a:xfrm>
            <a:off x="838200" y="2233840"/>
            <a:ext cx="10515600" cy="2721661"/>
          </a:xfrm>
        </p:spPr>
        <p:txBody>
          <a:bodyPr/>
          <a:lstStyle/>
          <a:p>
            <a:pPr lvl="0"/>
            <a:r>
              <a:rPr lang="en-US" sz="5000" b="1" dirty="0">
                <a:solidFill>
                  <a:srgbClr val="3B6CB0"/>
                </a:solidFill>
              </a:rPr>
              <a:t>How can we help large organizations implement Connector Organizations?</a:t>
            </a:r>
          </a:p>
        </p:txBody>
      </p:sp>
    </p:spTree>
    <p:extLst>
      <p:ext uri="{BB962C8B-B14F-4D97-AF65-F5344CB8AC3E}">
        <p14:creationId xmlns:p14="http://schemas.microsoft.com/office/powerpoint/2010/main" val="266170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8799" y="131618"/>
            <a:ext cx="8534402" cy="6594764"/>
          </a:xfrm>
        </p:spPr>
      </p:pic>
    </p:spTree>
    <p:extLst>
      <p:ext uri="{BB962C8B-B14F-4D97-AF65-F5344CB8AC3E}">
        <p14:creationId xmlns:p14="http://schemas.microsoft.com/office/powerpoint/2010/main" val="395391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5814" y="160618"/>
            <a:ext cx="5051136" cy="6536764"/>
          </a:xfrm>
          <a:prstGeom prst="rect">
            <a:avLst/>
          </a:prstGeom>
        </p:spPr>
      </p:pic>
    </p:spTree>
    <p:extLst>
      <p:ext uri="{BB962C8B-B14F-4D97-AF65-F5344CB8AC3E}">
        <p14:creationId xmlns:p14="http://schemas.microsoft.com/office/powerpoint/2010/main" val="1926822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5814" y="160618"/>
            <a:ext cx="5051136" cy="6536764"/>
          </a:xfrm>
          <a:prstGeom prst="rect">
            <a:avLst/>
          </a:prstGeom>
        </p:spPr>
      </p:pic>
    </p:spTree>
    <p:extLst>
      <p:ext uri="{BB962C8B-B14F-4D97-AF65-F5344CB8AC3E}">
        <p14:creationId xmlns:p14="http://schemas.microsoft.com/office/powerpoint/2010/main" val="1193356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9091" y="177800"/>
            <a:ext cx="5024582" cy="6502400"/>
          </a:xfrm>
          <a:prstGeom prst="rect">
            <a:avLst/>
          </a:prstGeom>
        </p:spPr>
      </p:pic>
    </p:spTree>
    <p:extLst>
      <p:ext uri="{BB962C8B-B14F-4D97-AF65-F5344CB8AC3E}">
        <p14:creationId xmlns:p14="http://schemas.microsoft.com/office/powerpoint/2010/main" val="1815728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689763"/>
            <a:ext cx="10058400" cy="5478475"/>
          </a:xfrm>
          <a:prstGeom prst="rect">
            <a:avLst/>
          </a:prstGeom>
        </p:spPr>
      </p:pic>
    </p:spTree>
    <p:extLst>
      <p:ext uri="{BB962C8B-B14F-4D97-AF65-F5344CB8AC3E}">
        <p14:creationId xmlns:p14="http://schemas.microsoft.com/office/powerpoint/2010/main" val="2112486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5814" y="160618"/>
            <a:ext cx="5051136" cy="6536764"/>
          </a:xfrm>
          <a:prstGeom prst="rect">
            <a:avLst/>
          </a:prstGeom>
        </p:spPr>
      </p:pic>
    </p:spTree>
    <p:extLst>
      <p:ext uri="{BB962C8B-B14F-4D97-AF65-F5344CB8AC3E}">
        <p14:creationId xmlns:p14="http://schemas.microsoft.com/office/powerpoint/2010/main" val="1847166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3918" y="184047"/>
            <a:ext cx="5014928" cy="6489906"/>
          </a:xfrm>
          <a:prstGeom prst="rect">
            <a:avLst/>
          </a:prstGeom>
        </p:spPr>
      </p:pic>
    </p:spTree>
    <p:extLst>
      <p:ext uri="{BB962C8B-B14F-4D97-AF65-F5344CB8AC3E}">
        <p14:creationId xmlns:p14="http://schemas.microsoft.com/office/powerpoint/2010/main" val="3467079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3155" y="190024"/>
            <a:ext cx="5005691" cy="6477952"/>
          </a:xfrm>
          <a:prstGeom prst="rect">
            <a:avLst/>
          </a:prstGeom>
        </p:spPr>
      </p:pic>
    </p:spTree>
    <p:extLst>
      <p:ext uri="{BB962C8B-B14F-4D97-AF65-F5344CB8AC3E}">
        <p14:creationId xmlns:p14="http://schemas.microsoft.com/office/powerpoint/2010/main" val="1971763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5814" y="160618"/>
            <a:ext cx="5051136" cy="6536764"/>
          </a:xfrm>
          <a:prstGeom prst="rect">
            <a:avLst/>
          </a:prstGeom>
        </p:spPr>
      </p:pic>
    </p:spTree>
    <p:extLst>
      <p:ext uri="{BB962C8B-B14F-4D97-AF65-F5344CB8AC3E}">
        <p14:creationId xmlns:p14="http://schemas.microsoft.com/office/powerpoint/2010/main" val="388592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generated with very high confidence">
            <a:extLst>
              <a:ext uri="{FF2B5EF4-FFF2-40B4-BE49-F238E27FC236}">
                <a16:creationId xmlns:a16="http://schemas.microsoft.com/office/drawing/2014/main" id="{B4C9A587-EFAF-42E2-AC48-8527CD129DF8}"/>
              </a:ext>
            </a:extLst>
          </p:cNvPr>
          <p:cNvPicPr>
            <a:picLocks noChangeAspect="1"/>
          </p:cNvPicPr>
          <p:nvPr/>
        </p:nvPicPr>
        <p:blipFill>
          <a:blip r:embed="rId3"/>
          <a:stretch>
            <a:fillRect/>
          </a:stretch>
        </p:blipFill>
        <p:spPr>
          <a:xfrm>
            <a:off x="-212271" y="228247"/>
            <a:ext cx="12404271" cy="6696784"/>
          </a:xfrm>
          <a:prstGeom prst="rect">
            <a:avLst/>
          </a:prstGeom>
        </p:spPr>
      </p:pic>
    </p:spTree>
    <p:extLst>
      <p:ext uri="{BB962C8B-B14F-4D97-AF65-F5344CB8AC3E}">
        <p14:creationId xmlns:p14="http://schemas.microsoft.com/office/powerpoint/2010/main" val="519758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689763"/>
            <a:ext cx="10058400" cy="5478475"/>
          </a:xfrm>
          <a:prstGeom prst="rect">
            <a:avLst/>
          </a:prstGeom>
        </p:spPr>
      </p:pic>
    </p:spTree>
    <p:extLst>
      <p:ext uri="{BB962C8B-B14F-4D97-AF65-F5344CB8AC3E}">
        <p14:creationId xmlns:p14="http://schemas.microsoft.com/office/powerpoint/2010/main" val="477279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87" y="-731474"/>
            <a:ext cx="10768286" cy="832094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550" y="873125"/>
            <a:ext cx="10058400" cy="5478475"/>
          </a:xfrm>
          <a:prstGeom prst="rect">
            <a:avLst/>
          </a:prstGeom>
        </p:spPr>
      </p:pic>
    </p:spTree>
    <p:extLst>
      <p:ext uri="{BB962C8B-B14F-4D97-AF65-F5344CB8AC3E}">
        <p14:creationId xmlns:p14="http://schemas.microsoft.com/office/powerpoint/2010/main" val="913506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044" y="-1159016"/>
            <a:ext cx="6958676" cy="9005344"/>
          </a:xfrm>
          <a:prstGeom prst="rect">
            <a:avLst/>
          </a:prstGeom>
        </p:spPr>
      </p:pic>
    </p:spTree>
    <p:extLst>
      <p:ext uri="{BB962C8B-B14F-4D97-AF65-F5344CB8AC3E}">
        <p14:creationId xmlns:p14="http://schemas.microsoft.com/office/powerpoint/2010/main" val="268912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0" y="0"/>
            <a:ext cx="8875059" cy="6858000"/>
          </a:xfrm>
          <a:prstGeom prst="rect">
            <a:avLst/>
          </a:prstGeom>
        </p:spPr>
      </p:pic>
    </p:spTree>
    <p:extLst>
      <p:ext uri="{BB962C8B-B14F-4D97-AF65-F5344CB8AC3E}">
        <p14:creationId xmlns:p14="http://schemas.microsoft.com/office/powerpoint/2010/main" val="373166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0" y="-115887"/>
            <a:ext cx="8875059"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0575" y="1062218"/>
            <a:ext cx="2547858" cy="254291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3657" y="3788768"/>
            <a:ext cx="2520592" cy="2520592"/>
          </a:xfrm>
          <a:prstGeom prst="rect">
            <a:avLst/>
          </a:prstGeom>
        </p:spPr>
      </p:pic>
    </p:spTree>
    <p:extLst>
      <p:ext uri="{BB962C8B-B14F-4D97-AF65-F5344CB8AC3E}">
        <p14:creationId xmlns:p14="http://schemas.microsoft.com/office/powerpoint/2010/main" val="857531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43" y="-732582"/>
            <a:ext cx="10329374" cy="7981788"/>
          </a:xfrm>
          <a:prstGeom prst="rect">
            <a:avLst/>
          </a:prstGeom>
        </p:spPr>
      </p:pic>
    </p:spTree>
    <p:extLst>
      <p:ext uri="{BB962C8B-B14F-4D97-AF65-F5344CB8AC3E}">
        <p14:creationId xmlns:p14="http://schemas.microsoft.com/office/powerpoint/2010/main" val="602313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088" y="-560832"/>
            <a:ext cx="8875059" cy="6858000"/>
          </a:xfrm>
          <a:prstGeom prst="rect">
            <a:avLst/>
          </a:prstGeom>
        </p:spPr>
      </p:pic>
    </p:spTree>
    <p:extLst>
      <p:ext uri="{BB962C8B-B14F-4D97-AF65-F5344CB8AC3E}">
        <p14:creationId xmlns:p14="http://schemas.microsoft.com/office/powerpoint/2010/main" val="1251068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C12129"/>
          </a:solidFill>
          <a:ln w="88900">
            <a:solidFill>
              <a:srgbClr val="C121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550" y="3092450"/>
            <a:ext cx="2882900" cy="673100"/>
          </a:xfrm>
          <a:prstGeom prst="rect">
            <a:avLst/>
          </a:prstGeom>
        </p:spPr>
      </p:pic>
    </p:spTree>
    <p:extLst>
      <p:ext uri="{BB962C8B-B14F-4D97-AF65-F5344CB8AC3E}">
        <p14:creationId xmlns:p14="http://schemas.microsoft.com/office/powerpoint/2010/main" val="1861915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06E73-C42E-46FE-A947-B871241BD20F}"/>
              </a:ext>
            </a:extLst>
          </p:cNvPr>
          <p:cNvSpPr>
            <a:spLocks noGrp="1"/>
          </p:cNvSpPr>
          <p:nvPr>
            <p:ph type="title"/>
          </p:nvPr>
        </p:nvSpPr>
        <p:spPr/>
        <p:txBody>
          <a:bodyPr/>
          <a:lstStyle/>
          <a:p>
            <a:r>
              <a:rPr lang="en-CA" dirty="0"/>
              <a:t>SUPER CONNECTORS</a:t>
            </a:r>
          </a:p>
        </p:txBody>
      </p:sp>
      <p:sp>
        <p:nvSpPr>
          <p:cNvPr id="3" name="Content Placeholder 2">
            <a:extLst>
              <a:ext uri="{FF2B5EF4-FFF2-40B4-BE49-F238E27FC236}">
                <a16:creationId xmlns:a16="http://schemas.microsoft.com/office/drawing/2014/main" id="{44F9EB83-58AE-4934-80E3-B043621C638A}"/>
              </a:ext>
            </a:extLst>
          </p:cNvPr>
          <p:cNvSpPr>
            <a:spLocks noGrp="1"/>
          </p:cNvSpPr>
          <p:nvPr>
            <p:ph sz="half" idx="1"/>
          </p:nvPr>
        </p:nvSpPr>
        <p:spPr>
          <a:xfrm>
            <a:off x="6210300" y="1296965"/>
            <a:ext cx="5840186" cy="4842164"/>
          </a:xfrm>
        </p:spPr>
        <p:txBody>
          <a:bodyPr/>
          <a:lstStyle/>
          <a:p>
            <a:r>
              <a:rPr lang="en-CA" sz="2800" dirty="0"/>
              <a:t>A Super Connector is someone who meets with more than 3 </a:t>
            </a:r>
            <a:r>
              <a:rPr lang="en-CA" sz="2800" dirty="0" err="1"/>
              <a:t>connectees</a:t>
            </a:r>
            <a:r>
              <a:rPr lang="en-CA" sz="2800" dirty="0"/>
              <a:t> a year and consistently makes referrals, and/or is someone who goes above and beyond to help their </a:t>
            </a:r>
            <a:r>
              <a:rPr lang="en-CA" sz="2800" dirty="0" err="1"/>
              <a:t>connectees</a:t>
            </a:r>
            <a:r>
              <a:rPr lang="en-CA" sz="2800" dirty="0"/>
              <a:t>. (i.e.- take them to networking events, get them a job in their company, etc.).  </a:t>
            </a:r>
          </a:p>
          <a:p>
            <a:endParaRPr lang="en-CA" dirty="0"/>
          </a:p>
        </p:txBody>
      </p:sp>
      <p:pic>
        <p:nvPicPr>
          <p:cNvPr id="6" name="Picture 5" descr="A picture containing person, indoor, table, man&#10;&#10;Description generated with very high confidence">
            <a:extLst>
              <a:ext uri="{FF2B5EF4-FFF2-40B4-BE49-F238E27FC236}">
                <a16:creationId xmlns:a16="http://schemas.microsoft.com/office/drawing/2014/main" id="{C43E5EBA-7A6D-4F75-A440-F05BC6AFCD71}"/>
              </a:ext>
            </a:extLst>
          </p:cNvPr>
          <p:cNvPicPr>
            <a:picLocks noChangeAspect="1"/>
          </p:cNvPicPr>
          <p:nvPr/>
        </p:nvPicPr>
        <p:blipFill>
          <a:blip r:embed="rId3"/>
          <a:stretch>
            <a:fillRect/>
          </a:stretch>
        </p:blipFill>
        <p:spPr>
          <a:xfrm>
            <a:off x="81643" y="1322200"/>
            <a:ext cx="6014357" cy="4014584"/>
          </a:xfrm>
          <a:prstGeom prst="rect">
            <a:avLst/>
          </a:prstGeom>
        </p:spPr>
      </p:pic>
    </p:spTree>
    <p:extLst>
      <p:ext uri="{BB962C8B-B14F-4D97-AF65-F5344CB8AC3E}">
        <p14:creationId xmlns:p14="http://schemas.microsoft.com/office/powerpoint/2010/main" val="645337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16703-000D-4D8F-94BF-A6E2E14B4F17}"/>
              </a:ext>
            </a:extLst>
          </p:cNvPr>
          <p:cNvSpPr>
            <a:spLocks noGrp="1"/>
          </p:cNvSpPr>
          <p:nvPr>
            <p:ph type="title"/>
          </p:nvPr>
        </p:nvSpPr>
        <p:spPr/>
        <p:txBody>
          <a:bodyPr/>
          <a:lstStyle/>
          <a:p>
            <a:r>
              <a:rPr lang="en-CA" dirty="0"/>
              <a:t>Upcoming project – Super Connector Campaign</a:t>
            </a:r>
          </a:p>
        </p:txBody>
      </p:sp>
      <p:sp>
        <p:nvSpPr>
          <p:cNvPr id="3" name="Content Placeholder 2">
            <a:extLst>
              <a:ext uri="{FF2B5EF4-FFF2-40B4-BE49-F238E27FC236}">
                <a16:creationId xmlns:a16="http://schemas.microsoft.com/office/drawing/2014/main" id="{1C1DEBD3-ECDD-4EBD-BAC0-0AC6DD4A40AB}"/>
              </a:ext>
            </a:extLst>
          </p:cNvPr>
          <p:cNvSpPr>
            <a:spLocks noGrp="1"/>
          </p:cNvSpPr>
          <p:nvPr>
            <p:ph sz="half" idx="1"/>
          </p:nvPr>
        </p:nvSpPr>
        <p:spPr>
          <a:xfrm>
            <a:off x="838200" y="1515382"/>
            <a:ext cx="5181600" cy="4351338"/>
          </a:xfrm>
        </p:spPr>
        <p:txBody>
          <a:bodyPr/>
          <a:lstStyle/>
          <a:p>
            <a:pPr marL="342900" indent="-342900">
              <a:buFont typeface="Arial" panose="020B0604020202020204" pitchFamily="34" charset="0"/>
              <a:buChar char="•"/>
            </a:pPr>
            <a:r>
              <a:rPr lang="en-CA" dirty="0"/>
              <a:t>National promotional campaign for Connector</a:t>
            </a:r>
          </a:p>
          <a:p>
            <a:pPr marL="342900" indent="-342900">
              <a:buFont typeface="Arial" panose="020B0604020202020204" pitchFamily="34" charset="0"/>
              <a:buChar char="•"/>
            </a:pPr>
            <a:r>
              <a:rPr lang="en-CA" dirty="0"/>
              <a:t>Profiling 10 “Super Connectors” from across Canada</a:t>
            </a:r>
          </a:p>
          <a:p>
            <a:pPr marL="342900" indent="-342900">
              <a:buFont typeface="Arial" panose="020B0604020202020204" pitchFamily="34" charset="0"/>
              <a:buChar char="•"/>
            </a:pPr>
            <a:r>
              <a:rPr lang="en-CA" dirty="0"/>
              <a:t>Submit potential connectors for the campaign </a:t>
            </a:r>
          </a:p>
          <a:p>
            <a:pPr marL="342900" indent="-342900">
              <a:buFont typeface="Arial" panose="020B0604020202020204" pitchFamily="34" charset="0"/>
              <a:buChar char="•"/>
            </a:pPr>
            <a:r>
              <a:rPr lang="en-CA" dirty="0"/>
              <a:t>Stay tuned – January 2018! </a:t>
            </a:r>
          </a:p>
          <a:p>
            <a:pPr marL="342900" indent="-342900">
              <a:buFont typeface="Arial" panose="020B0604020202020204" pitchFamily="34" charset="0"/>
              <a:buChar char="•"/>
            </a:pPr>
            <a:endParaRPr lang="en-CA" dirty="0"/>
          </a:p>
        </p:txBody>
      </p:sp>
      <p:pic>
        <p:nvPicPr>
          <p:cNvPr id="6" name="Picture 5">
            <a:extLst>
              <a:ext uri="{FF2B5EF4-FFF2-40B4-BE49-F238E27FC236}">
                <a16:creationId xmlns:a16="http://schemas.microsoft.com/office/drawing/2014/main" id="{D8EF89C9-33D6-4B73-86FB-F72E28945951}"/>
              </a:ext>
            </a:extLst>
          </p:cNvPr>
          <p:cNvPicPr>
            <a:picLocks noChangeAspect="1"/>
          </p:cNvPicPr>
          <p:nvPr/>
        </p:nvPicPr>
        <p:blipFill>
          <a:blip r:embed="rId2"/>
          <a:stretch>
            <a:fillRect/>
          </a:stretch>
        </p:blipFill>
        <p:spPr>
          <a:xfrm>
            <a:off x="6368143" y="2534556"/>
            <a:ext cx="5823857" cy="3882571"/>
          </a:xfrm>
          <a:prstGeom prst="rect">
            <a:avLst/>
          </a:prstGeom>
        </p:spPr>
      </p:pic>
    </p:spTree>
    <p:extLst>
      <p:ext uri="{BB962C8B-B14F-4D97-AF65-F5344CB8AC3E}">
        <p14:creationId xmlns:p14="http://schemas.microsoft.com/office/powerpoint/2010/main" val="888692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D51934-F0D9-4513-8990-2EB1AB8F0D17}"/>
              </a:ext>
            </a:extLst>
          </p:cNvPr>
          <p:cNvSpPr txBox="1"/>
          <p:nvPr/>
        </p:nvSpPr>
        <p:spPr>
          <a:xfrm>
            <a:off x="-342901" y="277586"/>
            <a:ext cx="6204858" cy="830997"/>
          </a:xfrm>
          <a:prstGeom prst="rect">
            <a:avLst/>
          </a:prstGeom>
          <a:noFill/>
        </p:spPr>
        <p:txBody>
          <a:bodyPr wrap="square" rtlCol="0">
            <a:spAutoFit/>
          </a:bodyPr>
          <a:lstStyle/>
          <a:p>
            <a:pPr algn="ctr"/>
            <a:r>
              <a:rPr lang="en-CA" sz="4800" dirty="0"/>
              <a:t>Breakout Session</a:t>
            </a:r>
          </a:p>
        </p:txBody>
      </p:sp>
      <p:sp>
        <p:nvSpPr>
          <p:cNvPr id="3" name="TextBox 2">
            <a:extLst>
              <a:ext uri="{FF2B5EF4-FFF2-40B4-BE49-F238E27FC236}">
                <a16:creationId xmlns:a16="http://schemas.microsoft.com/office/drawing/2014/main" id="{A2115095-92FD-46EA-BB08-7AF392371671}"/>
              </a:ext>
            </a:extLst>
          </p:cNvPr>
          <p:cNvSpPr txBox="1"/>
          <p:nvPr/>
        </p:nvSpPr>
        <p:spPr>
          <a:xfrm>
            <a:off x="587828" y="1420586"/>
            <a:ext cx="10825843" cy="2677656"/>
          </a:xfrm>
          <a:prstGeom prst="rect">
            <a:avLst/>
          </a:prstGeom>
          <a:noFill/>
        </p:spPr>
        <p:txBody>
          <a:bodyPr wrap="square" rtlCol="0">
            <a:spAutoFit/>
          </a:bodyPr>
          <a:lstStyle/>
          <a:p>
            <a:r>
              <a:rPr lang="en-CA" sz="2400" dirty="0"/>
              <a:t>Pick one of three: </a:t>
            </a:r>
          </a:p>
          <a:p>
            <a:endParaRPr lang="en-CA" sz="2400" dirty="0"/>
          </a:p>
          <a:p>
            <a:pPr marL="342900" indent="-342900">
              <a:buAutoNum type="arabicPeriod"/>
            </a:pPr>
            <a:r>
              <a:rPr lang="en-CA" sz="2400" dirty="0"/>
              <a:t>How to avoid co-</a:t>
            </a:r>
            <a:r>
              <a:rPr lang="en-CA" sz="2400" dirty="0" err="1"/>
              <a:t>flation</a:t>
            </a:r>
            <a:r>
              <a:rPr lang="en-CA" sz="2400" dirty="0"/>
              <a:t> of Mentorship and Connector Programs – Jasmine from OSICO</a:t>
            </a:r>
          </a:p>
          <a:p>
            <a:pPr marL="342900" indent="-342900">
              <a:buAutoNum type="arabicPeriod"/>
            </a:pPr>
            <a:r>
              <a:rPr lang="en-CA" sz="2400" dirty="0"/>
              <a:t>Running Connector across large geographical areas – Vibha from ACCES Employment</a:t>
            </a:r>
          </a:p>
          <a:p>
            <a:pPr marL="342900" indent="-342900">
              <a:buAutoNum type="arabicPeriod"/>
            </a:pPr>
            <a:r>
              <a:rPr lang="en-CA" sz="2400" dirty="0"/>
              <a:t>How to run effective Speed Interviews – Renee from Halifax Partnership </a:t>
            </a:r>
          </a:p>
        </p:txBody>
      </p:sp>
    </p:spTree>
    <p:extLst>
      <p:ext uri="{BB962C8B-B14F-4D97-AF65-F5344CB8AC3E}">
        <p14:creationId xmlns:p14="http://schemas.microsoft.com/office/powerpoint/2010/main" val="1179519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close up of text on a white background&#10;&#10;Description generated with high confidence">
            <a:extLst>
              <a:ext uri="{FF2B5EF4-FFF2-40B4-BE49-F238E27FC236}">
                <a16:creationId xmlns:a16="http://schemas.microsoft.com/office/drawing/2014/main" id="{9E9E0ED1-A3C8-4344-BA95-7B5275FE7570}"/>
              </a:ext>
            </a:extLst>
          </p:cNvPr>
          <p:cNvPicPr>
            <a:picLocks noChangeAspect="1"/>
          </p:cNvPicPr>
          <p:nvPr/>
        </p:nvPicPr>
        <p:blipFill rotWithShape="1">
          <a:blip r:embed="rId3"/>
          <a:srcRect t="5299" b="10115"/>
          <a:stretch/>
        </p:blipFill>
        <p:spPr>
          <a:xfrm>
            <a:off x="20" y="10"/>
            <a:ext cx="12191980" cy="6857990"/>
          </a:xfrm>
          <a:prstGeom prst="rect">
            <a:avLst/>
          </a:prstGeom>
        </p:spPr>
      </p:pic>
      <p:sp>
        <p:nvSpPr>
          <p:cNvPr id="15" name="Down Arrow 7">
            <a:extLst>
              <a:ext uri="{FF2B5EF4-FFF2-40B4-BE49-F238E27FC236}">
                <a16:creationId xmlns:a16="http://schemas.microsoft.com/office/drawing/2014/main" id="{B547373F-AF2E-4907-B442-9F902B387F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3DF874D-97A2-4A37-9B90-6159FDD85C7B}"/>
              </a:ext>
            </a:extLst>
          </p:cNvPr>
          <p:cNvSpPr txBox="1"/>
          <p:nvPr/>
        </p:nvSpPr>
        <p:spPr>
          <a:xfrm>
            <a:off x="1028700" y="190501"/>
            <a:ext cx="2886075" cy="2486024"/>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a:solidFill>
                  <a:schemeClr val="bg1"/>
                </a:solidFill>
                <a:latin typeface="+mj-lt"/>
                <a:ea typeface="+mj-ea"/>
                <a:cs typeface="+mj-cs"/>
              </a:rPr>
              <a:t>NCP Partners &amp; Funders </a:t>
            </a:r>
          </a:p>
        </p:txBody>
      </p:sp>
    </p:spTree>
    <p:extLst>
      <p:ext uri="{BB962C8B-B14F-4D97-AF65-F5344CB8AC3E}">
        <p14:creationId xmlns:p14="http://schemas.microsoft.com/office/powerpoint/2010/main" val="2614292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vase of flowers on a table&#10;&#10;Description generated with very high confidence">
            <a:extLst>
              <a:ext uri="{FF2B5EF4-FFF2-40B4-BE49-F238E27FC236}">
                <a16:creationId xmlns:a16="http://schemas.microsoft.com/office/drawing/2014/main" id="{6259317C-51A3-46DC-832B-A78DF20DA9E0}"/>
              </a:ext>
            </a:extLst>
          </p:cNvPr>
          <p:cNvPicPr>
            <a:picLocks noChangeAspect="1"/>
          </p:cNvPicPr>
          <p:nvPr/>
        </p:nvPicPr>
        <p:blipFill rotWithShape="1">
          <a:blip r:embed="rId3"/>
          <a:srcRect t="2593" b="22407"/>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DD51934-F0D9-4513-8990-2EB1AB8F0D17}"/>
              </a:ext>
            </a:extLst>
          </p:cNvPr>
          <p:cNvSpPr txBox="1"/>
          <p:nvPr/>
        </p:nvSpPr>
        <p:spPr>
          <a:xfrm>
            <a:off x="594805" y="640263"/>
            <a:ext cx="5221266" cy="134497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latin typeface="+mj-lt"/>
                <a:ea typeface="+mj-ea"/>
                <a:cs typeface="+mj-cs"/>
              </a:rPr>
              <a:t>Game Changes Gala </a:t>
            </a:r>
          </a:p>
        </p:txBody>
      </p:sp>
      <p:sp>
        <p:nvSpPr>
          <p:cNvPr id="3" name="TextBox 2">
            <a:extLst>
              <a:ext uri="{FF2B5EF4-FFF2-40B4-BE49-F238E27FC236}">
                <a16:creationId xmlns:a16="http://schemas.microsoft.com/office/drawing/2014/main" id="{A2115095-92FD-46EA-BB08-7AF392371671}"/>
              </a:ext>
            </a:extLst>
          </p:cNvPr>
          <p:cNvSpPr txBox="1"/>
          <p:nvPr/>
        </p:nvSpPr>
        <p:spPr>
          <a:xfrm>
            <a:off x="594110" y="2121763"/>
            <a:ext cx="5235490" cy="3773010"/>
          </a:xfrm>
          <a:prstGeom prst="rect">
            <a:avLst/>
          </a:prstGeom>
        </p:spPr>
        <p:txBody>
          <a:bodyPr vert="horz" lIns="91440" tIns="45720" rIns="91440" bIns="45720" rtlCol="0">
            <a:normAutofit/>
          </a:bodyPr>
          <a:lstStyle/>
          <a:p>
            <a:pPr>
              <a:lnSpc>
                <a:spcPct val="90000"/>
              </a:lnSpc>
              <a:spcAft>
                <a:spcPts val="600"/>
              </a:spcAft>
            </a:pPr>
            <a:r>
              <a:rPr lang="en-US" sz="2400" dirty="0"/>
              <a:t>Tonight! Cocktail Reception starts at 5:30pm in the Commonwealth Ballroom in this hotel. Dinner served at 6:30pm. </a:t>
            </a:r>
          </a:p>
          <a:p>
            <a:pPr>
              <a:lnSpc>
                <a:spcPct val="90000"/>
              </a:lnSpc>
              <a:spcAft>
                <a:spcPts val="600"/>
              </a:spcAft>
            </a:pPr>
            <a:endParaRPr lang="en-US" sz="2400" dirty="0"/>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3860848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12192000" cy="6858001"/>
          </a:xfrm>
          <a:prstGeom prst="rect">
            <a:avLst/>
          </a:prstGeom>
        </p:spPr>
      </p:pic>
    </p:spTree>
    <p:extLst>
      <p:ext uri="{BB962C8B-B14F-4D97-AF65-F5344CB8AC3E}">
        <p14:creationId xmlns:p14="http://schemas.microsoft.com/office/powerpoint/2010/main" val="113098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posing for the camera&#10;&#10;Description generated with very high confidence">
            <a:extLst>
              <a:ext uri="{FF2B5EF4-FFF2-40B4-BE49-F238E27FC236}">
                <a16:creationId xmlns:a16="http://schemas.microsoft.com/office/drawing/2014/main" id="{F82DA722-3F83-4A93-A012-5CA0359008C5}"/>
              </a:ext>
            </a:extLst>
          </p:cNvPr>
          <p:cNvPicPr>
            <a:picLocks noChangeAspect="1"/>
          </p:cNvPicPr>
          <p:nvPr/>
        </p:nvPicPr>
        <p:blipFill rotWithShape="1">
          <a:blip r:embed="rId3"/>
          <a:srcRect r="26761"/>
          <a:stretch/>
        </p:blipFill>
        <p:spPr>
          <a:xfrm>
            <a:off x="4639056" y="10"/>
            <a:ext cx="7552944" cy="6857990"/>
          </a:xfrm>
          <a:prstGeom prst="rect">
            <a:avLst/>
          </a:prstGeom>
          <a:effectLst/>
        </p:spPr>
      </p:pic>
      <p:sp>
        <p:nvSpPr>
          <p:cNvPr id="2" name="TextBox 1">
            <a:extLst>
              <a:ext uri="{FF2B5EF4-FFF2-40B4-BE49-F238E27FC236}">
                <a16:creationId xmlns:a16="http://schemas.microsoft.com/office/drawing/2014/main" id="{8002F68E-1C3A-4A9E-8CDA-6FC7D763A1DB}"/>
              </a:ext>
            </a:extLst>
          </p:cNvPr>
          <p:cNvSpPr txBox="1"/>
          <p:nvPr/>
        </p:nvSpPr>
        <p:spPr>
          <a:xfrm>
            <a:off x="648929" y="629266"/>
            <a:ext cx="3651467" cy="167660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a:latin typeface="+mj-lt"/>
                <a:ea typeface="+mj-ea"/>
                <a:cs typeface="+mj-cs"/>
              </a:rPr>
              <a:t>BCP’s for Connector Process</a:t>
            </a:r>
          </a:p>
        </p:txBody>
      </p:sp>
      <p:sp>
        <p:nvSpPr>
          <p:cNvPr id="3" name="TextBox 2">
            <a:extLst>
              <a:ext uri="{FF2B5EF4-FFF2-40B4-BE49-F238E27FC236}">
                <a16:creationId xmlns:a16="http://schemas.microsoft.com/office/drawing/2014/main" id="{893C7FA6-338D-482F-9398-218B7244D385}"/>
              </a:ext>
            </a:extLst>
          </p:cNvPr>
          <p:cNvSpPr txBox="1"/>
          <p:nvPr/>
        </p:nvSpPr>
        <p:spPr>
          <a:xfrm>
            <a:off x="648931" y="2438400"/>
            <a:ext cx="3651466" cy="3785419"/>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dirty="0"/>
              <a:t>Marketing/promotion</a:t>
            </a:r>
          </a:p>
          <a:p>
            <a:pPr marL="342900" indent="-228600">
              <a:lnSpc>
                <a:spcPct val="90000"/>
              </a:lnSpc>
              <a:spcAft>
                <a:spcPts val="600"/>
              </a:spcAft>
              <a:buFont typeface="Arial" panose="020B0604020202020204" pitchFamily="34" charset="0"/>
              <a:buChar char="•"/>
            </a:pPr>
            <a:r>
              <a:rPr lang="en-US" dirty="0"/>
              <a:t>Recruitment</a:t>
            </a:r>
          </a:p>
          <a:p>
            <a:pPr marL="342900" indent="-228600">
              <a:lnSpc>
                <a:spcPct val="90000"/>
              </a:lnSpc>
              <a:spcAft>
                <a:spcPts val="600"/>
              </a:spcAft>
              <a:buFont typeface="Arial" panose="020B0604020202020204" pitchFamily="34" charset="0"/>
              <a:buChar char="•"/>
            </a:pPr>
            <a:r>
              <a:rPr lang="en-US" dirty="0"/>
              <a:t>In-take and expectation setting</a:t>
            </a:r>
          </a:p>
          <a:p>
            <a:pPr marL="342900" indent="-228600">
              <a:lnSpc>
                <a:spcPct val="90000"/>
              </a:lnSpc>
              <a:spcAft>
                <a:spcPts val="600"/>
              </a:spcAft>
              <a:buFont typeface="Arial" panose="020B0604020202020204" pitchFamily="34" charset="0"/>
              <a:buChar char="•"/>
            </a:pPr>
            <a:r>
              <a:rPr lang="en-US" dirty="0"/>
              <a:t>Follow up</a:t>
            </a:r>
          </a:p>
          <a:p>
            <a:pPr marL="342900" indent="-228600">
              <a:lnSpc>
                <a:spcPct val="90000"/>
              </a:lnSpc>
              <a:spcAft>
                <a:spcPts val="600"/>
              </a:spcAft>
              <a:buFont typeface="Arial" panose="020B0604020202020204" pitchFamily="34" charset="0"/>
              <a:buChar char="•"/>
            </a:pPr>
            <a:r>
              <a:rPr lang="en-US" dirty="0"/>
              <a:t>Engagement</a:t>
            </a:r>
          </a:p>
          <a:p>
            <a:pPr marL="342900" indent="-228600">
              <a:lnSpc>
                <a:spcPct val="90000"/>
              </a:lnSpc>
              <a:spcAft>
                <a:spcPts val="600"/>
              </a:spcAft>
              <a:buFont typeface="Arial" panose="020B0604020202020204" pitchFamily="34" charset="0"/>
              <a:buChar char="•"/>
            </a:pPr>
            <a:r>
              <a:rPr lang="en-US" dirty="0"/>
              <a:t>2</a:t>
            </a:r>
            <a:r>
              <a:rPr lang="en-US" baseline="30000" dirty="0"/>
              <a:t>nd</a:t>
            </a:r>
            <a:r>
              <a:rPr lang="en-US" dirty="0"/>
              <a:t> Tier Referrals</a:t>
            </a:r>
          </a:p>
          <a:p>
            <a:pPr marL="342900" indent="-228600">
              <a:lnSpc>
                <a:spcPct val="90000"/>
              </a:lnSpc>
              <a:spcAft>
                <a:spcPts val="600"/>
              </a:spcAft>
              <a:buFont typeface="Arial" panose="020B0604020202020204" pitchFamily="34" charset="0"/>
              <a:buChar char="•"/>
            </a:pPr>
            <a:r>
              <a:rPr lang="en-US" dirty="0"/>
              <a:t>Other BCP’s? </a:t>
            </a:r>
          </a:p>
        </p:txBody>
      </p:sp>
    </p:spTree>
    <p:extLst>
      <p:ext uri="{BB962C8B-B14F-4D97-AF65-F5344CB8AC3E}">
        <p14:creationId xmlns:p14="http://schemas.microsoft.com/office/powerpoint/2010/main" val="3410138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5B00B3-8A83-459A-B0F1-0B30E9463BCC}"/>
              </a:ext>
            </a:extLst>
          </p:cNvPr>
          <p:cNvSpPr txBox="1"/>
          <p:nvPr/>
        </p:nvSpPr>
        <p:spPr>
          <a:xfrm>
            <a:off x="2726871" y="2220686"/>
            <a:ext cx="6204858" cy="1569660"/>
          </a:xfrm>
          <a:prstGeom prst="rect">
            <a:avLst/>
          </a:prstGeom>
          <a:noFill/>
        </p:spPr>
        <p:txBody>
          <a:bodyPr wrap="square" rtlCol="0">
            <a:spAutoFit/>
          </a:bodyPr>
          <a:lstStyle/>
          <a:p>
            <a:pPr algn="ctr"/>
            <a:r>
              <a:rPr lang="en-CA" sz="4800" dirty="0"/>
              <a:t>Connector Engagement Strategy</a:t>
            </a:r>
          </a:p>
        </p:txBody>
      </p:sp>
    </p:spTree>
    <p:extLst>
      <p:ext uri="{BB962C8B-B14F-4D97-AF65-F5344CB8AC3E}">
        <p14:creationId xmlns:p14="http://schemas.microsoft.com/office/powerpoint/2010/main" val="27788564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object&#10;&#10;Description generated with high confidence">
            <a:extLst>
              <a:ext uri="{FF2B5EF4-FFF2-40B4-BE49-F238E27FC236}">
                <a16:creationId xmlns:a16="http://schemas.microsoft.com/office/drawing/2014/main" id="{59A4FB9A-E4CC-4212-8F22-88597F0C0ADE}"/>
              </a:ext>
            </a:extLst>
          </p:cNvPr>
          <p:cNvPicPr>
            <a:picLocks noChangeAspect="1"/>
          </p:cNvPicPr>
          <p:nvPr/>
        </p:nvPicPr>
        <p:blipFill rotWithShape="1">
          <a:blip r:embed="rId3">
            <a:alphaModFix amt="50000"/>
          </a:blip>
          <a:srcRect t="68" b="15662"/>
          <a:stretch/>
        </p:blipFill>
        <p:spPr>
          <a:xfrm>
            <a:off x="20" y="10"/>
            <a:ext cx="12191980" cy="6857989"/>
          </a:xfrm>
          <a:prstGeom prst="rect">
            <a:avLst/>
          </a:prstGeom>
        </p:spPr>
      </p:pic>
      <p:sp>
        <p:nvSpPr>
          <p:cNvPr id="2" name="TextBox 1">
            <a:extLst>
              <a:ext uri="{FF2B5EF4-FFF2-40B4-BE49-F238E27FC236}">
                <a16:creationId xmlns:a16="http://schemas.microsoft.com/office/drawing/2014/main" id="{6B5B00B3-8A83-459A-B0F1-0B30E9463BCC}"/>
              </a:ext>
            </a:extLst>
          </p:cNvPr>
          <p:cNvSpPr txBox="1"/>
          <p:nvPr/>
        </p:nvSpPr>
        <p:spPr>
          <a:xfrm>
            <a:off x="1524000" y="1122362"/>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a:solidFill>
                  <a:srgbClr val="FFFFFF"/>
                </a:solidFill>
                <a:latin typeface="+mj-lt"/>
                <a:ea typeface="+mj-ea"/>
                <a:cs typeface="+mj-cs"/>
              </a:rPr>
              <a:t>Social Media Content &amp; Website</a:t>
            </a:r>
          </a:p>
        </p:txBody>
      </p:sp>
    </p:spTree>
    <p:extLst>
      <p:ext uri="{BB962C8B-B14F-4D97-AF65-F5344CB8AC3E}">
        <p14:creationId xmlns:p14="http://schemas.microsoft.com/office/powerpoint/2010/main" val="4119982505"/>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late of food on a table&#10;&#10;Description generated with very high confidence">
            <a:extLst>
              <a:ext uri="{FF2B5EF4-FFF2-40B4-BE49-F238E27FC236}">
                <a16:creationId xmlns:a16="http://schemas.microsoft.com/office/drawing/2014/main" id="{0FB1A176-8B71-4734-B546-CB7B1E85B1EE}"/>
              </a:ext>
            </a:extLst>
          </p:cNvPr>
          <p:cNvPicPr>
            <a:picLocks noChangeAspect="1"/>
          </p:cNvPicPr>
          <p:nvPr/>
        </p:nvPicPr>
        <p:blipFill rotWithShape="1">
          <a:blip r:embed="rId2"/>
          <a:srcRect l="30328" r="18172"/>
          <a:stretch/>
        </p:blipFill>
        <p:spPr>
          <a:xfrm>
            <a:off x="5913123"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2" name="TextBox 1">
            <a:extLst>
              <a:ext uri="{FF2B5EF4-FFF2-40B4-BE49-F238E27FC236}">
                <a16:creationId xmlns:a16="http://schemas.microsoft.com/office/drawing/2014/main" id="{A1667CAF-1AFD-4072-828D-2FB5B203712A}"/>
              </a:ext>
            </a:extLst>
          </p:cNvPr>
          <p:cNvSpPr txBox="1"/>
          <p:nvPr/>
        </p:nvSpPr>
        <p:spPr>
          <a:xfrm>
            <a:off x="655320" y="2631125"/>
            <a:ext cx="4983480" cy="239744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6000" dirty="0">
                <a:latin typeface="+mj-lt"/>
                <a:ea typeface="+mj-ea"/>
                <a:cs typeface="+mj-cs"/>
              </a:rPr>
              <a:t>Lunch! </a:t>
            </a:r>
          </a:p>
        </p:txBody>
      </p:sp>
    </p:spTree>
    <p:extLst>
      <p:ext uri="{BB962C8B-B14F-4D97-AF65-F5344CB8AC3E}">
        <p14:creationId xmlns:p14="http://schemas.microsoft.com/office/powerpoint/2010/main" val="2186369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mputer&#10;&#10;Description generated with very high confidence">
            <a:extLst>
              <a:ext uri="{FF2B5EF4-FFF2-40B4-BE49-F238E27FC236}">
                <a16:creationId xmlns:a16="http://schemas.microsoft.com/office/drawing/2014/main" id="{E6318969-FBF0-4744-AD83-623A77E09026}"/>
              </a:ext>
            </a:extLst>
          </p:cNvPr>
          <p:cNvPicPr>
            <a:picLocks noChangeAspect="1"/>
          </p:cNvPicPr>
          <p:nvPr/>
        </p:nvPicPr>
        <p:blipFill rotWithShape="1">
          <a:blip r:embed="rId3"/>
          <a:srcRect t="15730"/>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BCDAEC91-5BCE-4B55-9CC0-43EF94CB734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B5B00B3-8A83-459A-B0F1-0B30E9463BCC}"/>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dirty="0">
                <a:latin typeface="+mj-lt"/>
                <a:ea typeface="+mj-ea"/>
                <a:cs typeface="+mj-cs"/>
              </a:rPr>
              <a:t>Program Evaluation</a:t>
            </a:r>
          </a:p>
          <a:p>
            <a:pPr algn="ctr">
              <a:lnSpc>
                <a:spcPct val="90000"/>
              </a:lnSpc>
              <a:spcBef>
                <a:spcPct val="0"/>
              </a:spcBef>
              <a:spcAft>
                <a:spcPts val="600"/>
              </a:spcAft>
            </a:pPr>
            <a:r>
              <a:rPr lang="en-US" sz="4000" dirty="0">
                <a:latin typeface="+mj-lt"/>
                <a:ea typeface="+mj-ea"/>
                <a:cs typeface="+mj-cs"/>
              </a:rPr>
              <a:t>Ideas </a:t>
            </a:r>
          </a:p>
        </p:txBody>
      </p:sp>
    </p:spTree>
    <p:extLst>
      <p:ext uri="{BB962C8B-B14F-4D97-AF65-F5344CB8AC3E}">
        <p14:creationId xmlns:p14="http://schemas.microsoft.com/office/powerpoint/2010/main" val="2639047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road, building, outdoor&#10;&#10;Description generated with very high confidence">
            <a:extLst>
              <a:ext uri="{FF2B5EF4-FFF2-40B4-BE49-F238E27FC236}">
                <a16:creationId xmlns:a16="http://schemas.microsoft.com/office/drawing/2014/main" id="{5442DE8D-1AD6-4152-BC9E-90FFC322DBB8}"/>
              </a:ext>
            </a:extLst>
          </p:cNvPr>
          <p:cNvPicPr>
            <a:picLocks noChangeAspect="1"/>
          </p:cNvPicPr>
          <p:nvPr/>
        </p:nvPicPr>
        <p:blipFill>
          <a:blip r:embed="rId3"/>
          <a:stretch>
            <a:fillRect/>
          </a:stretch>
        </p:blipFill>
        <p:spPr>
          <a:xfrm>
            <a:off x="2762250" y="1026886"/>
            <a:ext cx="6667500" cy="4445000"/>
          </a:xfrm>
          <a:prstGeom prst="rect">
            <a:avLst/>
          </a:prstGeom>
        </p:spPr>
      </p:pic>
      <p:sp>
        <p:nvSpPr>
          <p:cNvPr id="2" name="TextBox 1">
            <a:extLst>
              <a:ext uri="{FF2B5EF4-FFF2-40B4-BE49-F238E27FC236}">
                <a16:creationId xmlns:a16="http://schemas.microsoft.com/office/drawing/2014/main" id="{6B5B00B3-8A83-459A-B0F1-0B30E9463BCC}"/>
              </a:ext>
            </a:extLst>
          </p:cNvPr>
          <p:cNvSpPr txBox="1"/>
          <p:nvPr/>
        </p:nvSpPr>
        <p:spPr>
          <a:xfrm>
            <a:off x="2993571" y="1159329"/>
            <a:ext cx="6204858" cy="3046988"/>
          </a:xfrm>
          <a:prstGeom prst="rect">
            <a:avLst/>
          </a:prstGeom>
          <a:noFill/>
        </p:spPr>
        <p:txBody>
          <a:bodyPr wrap="square" rtlCol="0">
            <a:spAutoFit/>
          </a:bodyPr>
          <a:lstStyle/>
          <a:p>
            <a:pPr algn="ctr"/>
            <a:r>
              <a:rPr lang="en-CA" sz="4800" b="1" dirty="0">
                <a:solidFill>
                  <a:schemeClr val="bg1"/>
                </a:solidFill>
              </a:rPr>
              <a:t>Parking Lot</a:t>
            </a:r>
          </a:p>
          <a:p>
            <a:pPr algn="ctr"/>
            <a:endParaRPr lang="en-CA" sz="4800" b="1" dirty="0">
              <a:solidFill>
                <a:schemeClr val="bg1"/>
              </a:solidFill>
            </a:endParaRPr>
          </a:p>
          <a:p>
            <a:pPr algn="ctr"/>
            <a:r>
              <a:rPr lang="en-CA" sz="4800" b="1" dirty="0">
                <a:solidFill>
                  <a:schemeClr val="bg1"/>
                </a:solidFill>
              </a:rPr>
              <a:t>Questionnaire </a:t>
            </a:r>
          </a:p>
          <a:p>
            <a:pPr algn="ctr"/>
            <a:r>
              <a:rPr lang="en-CA" sz="4800" b="1" dirty="0">
                <a:solidFill>
                  <a:schemeClr val="bg1"/>
                </a:solidFill>
              </a:rPr>
              <a:t>NCPAP</a:t>
            </a:r>
          </a:p>
        </p:txBody>
      </p:sp>
    </p:spTree>
    <p:extLst>
      <p:ext uri="{BB962C8B-B14F-4D97-AF65-F5344CB8AC3E}">
        <p14:creationId xmlns:p14="http://schemas.microsoft.com/office/powerpoint/2010/main" val="4234291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5B00B3-8A83-459A-B0F1-0B30E9463BCC}"/>
              </a:ext>
            </a:extLst>
          </p:cNvPr>
          <p:cNvSpPr txBox="1"/>
          <p:nvPr/>
        </p:nvSpPr>
        <p:spPr>
          <a:xfrm>
            <a:off x="2726871" y="2220686"/>
            <a:ext cx="6204858" cy="2308324"/>
          </a:xfrm>
          <a:prstGeom prst="rect">
            <a:avLst/>
          </a:prstGeom>
          <a:noFill/>
        </p:spPr>
        <p:txBody>
          <a:bodyPr wrap="square" rtlCol="0">
            <a:spAutoFit/>
          </a:bodyPr>
          <a:lstStyle/>
          <a:p>
            <a:pPr algn="ctr"/>
            <a:r>
              <a:rPr lang="en-CA" sz="4800" dirty="0"/>
              <a:t>Wrap up &amp; End</a:t>
            </a:r>
          </a:p>
          <a:p>
            <a:pPr algn="ctr"/>
            <a:endParaRPr lang="en-CA" sz="4800" dirty="0"/>
          </a:p>
          <a:p>
            <a:pPr algn="ctr"/>
            <a:r>
              <a:rPr lang="en-CA" sz="4800" dirty="0"/>
              <a:t>*Group photo!!!!!</a:t>
            </a:r>
          </a:p>
        </p:txBody>
      </p:sp>
    </p:spTree>
    <p:extLst>
      <p:ext uri="{BB962C8B-B14F-4D97-AF65-F5344CB8AC3E}">
        <p14:creationId xmlns:p14="http://schemas.microsoft.com/office/powerpoint/2010/main" val="3018941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02F68E-1C3A-4A9E-8CDA-6FC7D763A1DB}"/>
              </a:ext>
            </a:extLst>
          </p:cNvPr>
          <p:cNvSpPr txBox="1"/>
          <p:nvPr/>
        </p:nvSpPr>
        <p:spPr>
          <a:xfrm>
            <a:off x="-163286" y="228600"/>
            <a:ext cx="8572500" cy="830997"/>
          </a:xfrm>
          <a:prstGeom prst="rect">
            <a:avLst/>
          </a:prstGeom>
          <a:noFill/>
        </p:spPr>
        <p:txBody>
          <a:bodyPr wrap="square" rtlCol="0">
            <a:spAutoFit/>
          </a:bodyPr>
          <a:lstStyle/>
          <a:p>
            <a:pPr algn="ctr"/>
            <a:r>
              <a:rPr lang="en-CA" sz="4800" dirty="0"/>
              <a:t>BCP’s for </a:t>
            </a:r>
            <a:r>
              <a:rPr lang="en-CA" sz="4800" dirty="0" err="1"/>
              <a:t>Connectee</a:t>
            </a:r>
            <a:r>
              <a:rPr lang="en-CA" sz="4800" dirty="0"/>
              <a:t> Process</a:t>
            </a:r>
          </a:p>
        </p:txBody>
      </p:sp>
      <p:sp>
        <p:nvSpPr>
          <p:cNvPr id="3" name="TextBox 2">
            <a:extLst>
              <a:ext uri="{FF2B5EF4-FFF2-40B4-BE49-F238E27FC236}">
                <a16:creationId xmlns:a16="http://schemas.microsoft.com/office/drawing/2014/main" id="{893C7FA6-338D-482F-9398-218B7244D385}"/>
              </a:ext>
            </a:extLst>
          </p:cNvPr>
          <p:cNvSpPr txBox="1"/>
          <p:nvPr/>
        </p:nvSpPr>
        <p:spPr>
          <a:xfrm>
            <a:off x="391885" y="1453243"/>
            <a:ext cx="10825843" cy="2308324"/>
          </a:xfrm>
          <a:prstGeom prst="rect">
            <a:avLst/>
          </a:prstGeom>
          <a:noFill/>
        </p:spPr>
        <p:txBody>
          <a:bodyPr wrap="square" rtlCol="0">
            <a:spAutoFit/>
          </a:bodyPr>
          <a:lstStyle/>
          <a:p>
            <a:pPr marL="342900" indent="-342900">
              <a:buFont typeface="Wingdings" panose="05000000000000000000" pitchFamily="2" charset="2"/>
              <a:buChar char="Ø"/>
            </a:pPr>
            <a:r>
              <a:rPr lang="en-CA" sz="2400" dirty="0"/>
              <a:t>Marketing/promotion</a:t>
            </a:r>
          </a:p>
          <a:p>
            <a:pPr marL="342900" indent="-342900">
              <a:buFont typeface="Wingdings" panose="05000000000000000000" pitchFamily="2" charset="2"/>
              <a:buChar char="Ø"/>
            </a:pPr>
            <a:r>
              <a:rPr lang="en-CA" sz="2400" dirty="0"/>
              <a:t>Recruitment</a:t>
            </a:r>
          </a:p>
          <a:p>
            <a:pPr marL="342900" indent="-342900">
              <a:buFont typeface="Wingdings" panose="05000000000000000000" pitchFamily="2" charset="2"/>
              <a:buChar char="Ø"/>
            </a:pPr>
            <a:r>
              <a:rPr lang="en-CA" sz="2400" dirty="0"/>
              <a:t>In-take and expectation setting</a:t>
            </a:r>
          </a:p>
          <a:p>
            <a:pPr marL="342900" indent="-342900">
              <a:buFont typeface="Wingdings" panose="05000000000000000000" pitchFamily="2" charset="2"/>
              <a:buChar char="Ø"/>
            </a:pPr>
            <a:r>
              <a:rPr lang="en-CA" sz="2400" dirty="0"/>
              <a:t>Follow up </a:t>
            </a:r>
          </a:p>
          <a:p>
            <a:pPr marL="342900" indent="-342900">
              <a:buFont typeface="Wingdings" panose="05000000000000000000" pitchFamily="2" charset="2"/>
              <a:buChar char="Ø"/>
            </a:pPr>
            <a:r>
              <a:rPr lang="en-CA" sz="2400" dirty="0"/>
              <a:t>Additional support</a:t>
            </a:r>
          </a:p>
          <a:p>
            <a:pPr marL="342900" indent="-342900">
              <a:buFont typeface="Wingdings" panose="05000000000000000000" pitchFamily="2" charset="2"/>
              <a:buChar char="Ø"/>
            </a:pPr>
            <a:r>
              <a:rPr lang="en-CA" sz="2400" dirty="0"/>
              <a:t>Other BCP’s? </a:t>
            </a:r>
          </a:p>
        </p:txBody>
      </p:sp>
      <p:pic>
        <p:nvPicPr>
          <p:cNvPr id="5" name="Picture 4">
            <a:extLst>
              <a:ext uri="{FF2B5EF4-FFF2-40B4-BE49-F238E27FC236}">
                <a16:creationId xmlns:a16="http://schemas.microsoft.com/office/drawing/2014/main" id="{40BC16E2-B84F-4D19-829F-6C3EA66032B7}"/>
              </a:ext>
            </a:extLst>
          </p:cNvPr>
          <p:cNvPicPr>
            <a:picLocks noChangeAspect="1"/>
          </p:cNvPicPr>
          <p:nvPr/>
        </p:nvPicPr>
        <p:blipFill>
          <a:blip r:embed="rId3"/>
          <a:stretch>
            <a:fillRect/>
          </a:stretch>
        </p:blipFill>
        <p:spPr>
          <a:xfrm>
            <a:off x="5137896" y="1257300"/>
            <a:ext cx="6542636" cy="4506686"/>
          </a:xfrm>
          <a:prstGeom prst="rect">
            <a:avLst/>
          </a:prstGeom>
        </p:spPr>
      </p:pic>
    </p:spTree>
    <p:extLst>
      <p:ext uri="{BB962C8B-B14F-4D97-AF65-F5344CB8AC3E}">
        <p14:creationId xmlns:p14="http://schemas.microsoft.com/office/powerpoint/2010/main" val="2261281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ack sign with white text&#10;&#10;Description generated with high confidence">
            <a:extLst>
              <a:ext uri="{FF2B5EF4-FFF2-40B4-BE49-F238E27FC236}">
                <a16:creationId xmlns:a16="http://schemas.microsoft.com/office/drawing/2014/main" id="{A73FACAB-3741-49C8-9403-7F506846A3DF}"/>
              </a:ext>
            </a:extLst>
          </p:cNvPr>
          <p:cNvPicPr>
            <a:picLocks noChangeAspect="1"/>
          </p:cNvPicPr>
          <p:nvPr/>
        </p:nvPicPr>
        <p:blipFill rotWithShape="1">
          <a:blip r:embed="rId3"/>
          <a:srcRect r="1656" b="3"/>
          <a:stretch/>
        </p:blipFill>
        <p:spPr>
          <a:xfrm>
            <a:off x="2880360" y="815159"/>
            <a:ext cx="6431280" cy="2975436"/>
          </a:xfrm>
          <a:prstGeom prst="rect">
            <a:avLst/>
          </a:prstGeom>
          <a:effectLst/>
        </p:spPr>
      </p:pic>
      <p:sp>
        <p:nvSpPr>
          <p:cNvPr id="2" name="TextBox 1">
            <a:extLst>
              <a:ext uri="{FF2B5EF4-FFF2-40B4-BE49-F238E27FC236}">
                <a16:creationId xmlns:a16="http://schemas.microsoft.com/office/drawing/2014/main" id="{6B5B00B3-8A83-459A-B0F1-0B30E9463BCC}"/>
              </a:ext>
            </a:extLst>
          </p:cNvPr>
          <p:cNvSpPr txBox="1"/>
          <p:nvPr/>
        </p:nvSpPr>
        <p:spPr>
          <a:xfrm>
            <a:off x="650449" y="4255598"/>
            <a:ext cx="10901471" cy="1350712"/>
          </a:xfrm>
          <a:prstGeom prst="rect">
            <a:avLst/>
          </a:prstGeom>
          <a:noFill/>
        </p:spPr>
        <p:txBody>
          <a:bodyPr vert="horz" lIns="91440" tIns="45720" rIns="91440" bIns="45720" rtlCol="0" anchor="b">
            <a:normAutofit/>
          </a:bodyPr>
          <a:lstStyle/>
          <a:p>
            <a:pPr algn="ctr">
              <a:lnSpc>
                <a:spcPct val="90000"/>
              </a:lnSpc>
              <a:spcBef>
                <a:spcPct val="0"/>
              </a:spcBef>
              <a:spcAft>
                <a:spcPts val="600"/>
              </a:spcAft>
            </a:pPr>
            <a:r>
              <a:rPr lang="en-US" sz="6000">
                <a:latin typeface="+mj-lt"/>
                <a:ea typeface="+mj-ea"/>
                <a:cs typeface="+mj-cs"/>
              </a:rPr>
              <a:t>Thank you for coming! </a:t>
            </a:r>
          </a:p>
        </p:txBody>
      </p:sp>
    </p:spTree>
    <p:extLst>
      <p:ext uri="{BB962C8B-B14F-4D97-AF65-F5344CB8AC3E}">
        <p14:creationId xmlns:p14="http://schemas.microsoft.com/office/powerpoint/2010/main" val="1465742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58F58E-93BA-44A3-BCDA-585AFF2E4F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late of food on a table&#10;&#10;Description generated with very high confidence">
            <a:extLst>
              <a:ext uri="{FF2B5EF4-FFF2-40B4-BE49-F238E27FC236}">
                <a16:creationId xmlns:a16="http://schemas.microsoft.com/office/drawing/2014/main" id="{0FB1A176-8B71-4734-B546-CB7B1E85B1EE}"/>
              </a:ext>
            </a:extLst>
          </p:cNvPr>
          <p:cNvPicPr>
            <a:picLocks noChangeAspect="1"/>
          </p:cNvPicPr>
          <p:nvPr/>
        </p:nvPicPr>
        <p:blipFill rotWithShape="1">
          <a:blip r:embed="rId2"/>
          <a:srcRect l="30328" r="18172"/>
          <a:stretch/>
        </p:blipFill>
        <p:spPr>
          <a:xfrm>
            <a:off x="5913123"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cxnSp>
        <p:nvCxnSpPr>
          <p:cNvPr id="11" name="Straight Arrow Connector 10">
            <a:extLst>
              <a:ext uri="{FF2B5EF4-FFF2-40B4-BE49-F238E27FC236}">
                <a16:creationId xmlns:a16="http://schemas.microsoft.com/office/drawing/2014/main" id="{BCD0BBC1-A7D4-445D-98AC-95A6A45D8E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1667CAF-1AFD-4072-828D-2FB5B203712A}"/>
              </a:ext>
            </a:extLst>
          </p:cNvPr>
          <p:cNvSpPr txBox="1"/>
          <p:nvPr/>
        </p:nvSpPr>
        <p:spPr>
          <a:xfrm>
            <a:off x="655320" y="2631125"/>
            <a:ext cx="4983480" cy="239744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6000" dirty="0">
                <a:latin typeface="+mj-lt"/>
                <a:ea typeface="+mj-ea"/>
                <a:cs typeface="+mj-cs"/>
              </a:rPr>
              <a:t>Lunch! </a:t>
            </a:r>
          </a:p>
        </p:txBody>
      </p:sp>
    </p:spTree>
    <p:extLst>
      <p:ext uri="{BB962C8B-B14F-4D97-AF65-F5344CB8AC3E}">
        <p14:creationId xmlns:p14="http://schemas.microsoft.com/office/powerpoint/2010/main" val="911098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5855" y="1979804"/>
            <a:ext cx="10686717" cy="3533809"/>
          </a:xfrm>
        </p:spPr>
        <p:txBody>
          <a:bodyPr/>
          <a:lstStyle/>
          <a:p>
            <a:r>
              <a:rPr lang="en-US" dirty="0">
                <a:latin typeface="+mn-lt"/>
              </a:rPr>
              <a:t>Brand Launch &amp; The Art of the Possible – Group Discussion </a:t>
            </a:r>
          </a:p>
        </p:txBody>
      </p:sp>
    </p:spTree>
    <p:extLst>
      <p:ext uri="{BB962C8B-B14F-4D97-AF65-F5344CB8AC3E}">
        <p14:creationId xmlns:p14="http://schemas.microsoft.com/office/powerpoint/2010/main" val="193831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1763965"/>
            <a:ext cx="10515600" cy="3101949"/>
          </a:xfrm>
        </p:spPr>
        <p:txBody>
          <a:bodyPr>
            <a:noAutofit/>
          </a:bodyPr>
          <a:lstStyle/>
          <a:p>
            <a:br>
              <a:rPr lang="en-US" sz="2000" dirty="0">
                <a:latin typeface="Gill Sans" charset="0"/>
                <a:ea typeface="Gill Sans" charset="0"/>
                <a:cs typeface="Gill Sans" charset="0"/>
              </a:rPr>
            </a:br>
            <a:br>
              <a:rPr lang="en-US" sz="2000" dirty="0">
                <a:latin typeface="Gill Sans" charset="0"/>
                <a:ea typeface="Gill Sans" charset="0"/>
                <a:cs typeface="Gill Sans" charset="0"/>
              </a:rPr>
            </a:br>
            <a:r>
              <a:rPr lang="en-US" sz="2000" dirty="0">
                <a:latin typeface="Gill Sans" charset="0"/>
                <a:ea typeface="Gill Sans" charset="0"/>
                <a:cs typeface="Gill Sans" charset="0"/>
              </a:rPr>
              <a:t>The National Connector Program provides powerful networking opportunities. In a structured square, numerous points of contact are made and shared between each other—just as </a:t>
            </a:r>
            <a:r>
              <a:rPr lang="en-US" sz="2000" dirty="0" err="1">
                <a:latin typeface="Gill Sans" charset="0"/>
                <a:ea typeface="Gill Sans" charset="0"/>
                <a:cs typeface="Gill Sans" charset="0"/>
              </a:rPr>
              <a:t>connectees</a:t>
            </a:r>
            <a:r>
              <a:rPr lang="en-US" sz="2000" dirty="0">
                <a:latin typeface="Gill Sans" charset="0"/>
                <a:ea typeface="Gill Sans" charset="0"/>
                <a:cs typeface="Gill Sans" charset="0"/>
              </a:rPr>
              <a:t> move from connector to connector. </a:t>
            </a:r>
            <a:br>
              <a:rPr lang="en-US" sz="2000" dirty="0">
                <a:latin typeface="Gill Sans" charset="0"/>
                <a:ea typeface="Gill Sans" charset="0"/>
                <a:cs typeface="Gill Sans" charset="0"/>
              </a:rPr>
            </a:br>
            <a:br>
              <a:rPr lang="en-US" sz="2000" dirty="0">
                <a:latin typeface="Gill Sans" charset="0"/>
                <a:ea typeface="Gill Sans" charset="0"/>
                <a:cs typeface="Gill Sans" charset="0"/>
              </a:rPr>
            </a:br>
            <a:r>
              <a:rPr lang="en-US" sz="2000" dirty="0">
                <a:latin typeface="Gill Sans" charset="0"/>
                <a:ea typeface="Gill Sans" charset="0"/>
                <a:cs typeface="Gill Sans" charset="0"/>
              </a:rPr>
              <a:t>All of this happens while their web of networks continually expands, helping to get a foothold in the workforce. The intricacies of the icon share similarities with how complex and free-flowing the connections are within the program and within your community. </a:t>
            </a:r>
            <a:br>
              <a:rPr lang="en-US" sz="2000" dirty="0"/>
            </a:br>
            <a:r>
              <a:rPr lang="en-US" sz="2000" dirty="0">
                <a:solidFill>
                  <a:schemeClr val="bg1"/>
                </a:solidFill>
                <a:latin typeface="Gill Sans Light" charset="0"/>
                <a:ea typeface="Gill Sans Light" charset="0"/>
                <a:cs typeface="Gill Sans Light" charset="0"/>
              </a:rPr>
              <a:t>Program?</a:t>
            </a:r>
            <a:br>
              <a:rPr lang="en-US" sz="2000" dirty="0">
                <a:solidFill>
                  <a:schemeClr val="bg1"/>
                </a:solidFill>
                <a:latin typeface="Gill Sans" charset="0"/>
                <a:ea typeface="Gill Sans" charset="0"/>
                <a:cs typeface="Gill Sans" charset="0"/>
              </a:rPr>
            </a:br>
            <a:endParaRPr lang="en-US" sz="2000" dirty="0">
              <a:solidFill>
                <a:schemeClr val="bg1"/>
              </a:solidFill>
              <a:latin typeface="Gill Sans" charset="0"/>
              <a:ea typeface="Gill Sans" charset="0"/>
              <a:cs typeface="Gill Sans" charset="0"/>
            </a:endParaRPr>
          </a:p>
        </p:txBody>
      </p:sp>
      <p:sp>
        <p:nvSpPr>
          <p:cNvPr id="3" name="Title 1"/>
          <p:cNvSpPr txBox="1">
            <a:spLocks/>
          </p:cNvSpPr>
          <p:nvPr/>
        </p:nvSpPr>
        <p:spPr>
          <a:xfrm>
            <a:off x="674077" y="0"/>
            <a:ext cx="10515600" cy="3101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000" dirty="0">
                <a:latin typeface="Gill Sans" charset="0"/>
                <a:ea typeface="Gill Sans" charset="0"/>
                <a:cs typeface="Gill Sans" charset="0"/>
              </a:rPr>
            </a:br>
            <a:br>
              <a:rPr lang="en-US" sz="2000" dirty="0">
                <a:latin typeface="Gill Sans" charset="0"/>
                <a:ea typeface="Gill Sans" charset="0"/>
                <a:cs typeface="Gill Sans" charset="0"/>
              </a:rPr>
            </a:br>
            <a:endParaRPr lang="en-US" sz="2000" dirty="0">
              <a:solidFill>
                <a:schemeClr val="bg1"/>
              </a:solidFill>
              <a:latin typeface="Gill Sans" charset="0"/>
              <a:ea typeface="Gill Sans" charset="0"/>
              <a:cs typeface="Gill Sans" charset="0"/>
            </a:endParaRPr>
          </a:p>
        </p:txBody>
      </p:sp>
      <p:sp>
        <p:nvSpPr>
          <p:cNvPr id="4" name="Title 1"/>
          <p:cNvSpPr txBox="1">
            <a:spLocks/>
          </p:cNvSpPr>
          <p:nvPr/>
        </p:nvSpPr>
        <p:spPr>
          <a:xfrm>
            <a:off x="838200" y="365126"/>
            <a:ext cx="10515600" cy="8182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C12129"/>
                </a:solidFill>
                <a:latin typeface="Gill Sans" charset="0"/>
                <a:ea typeface="Gill Sans" charset="0"/>
                <a:cs typeface="Gill Sans" charset="0"/>
              </a:rPr>
              <a:t>Rationale </a:t>
            </a:r>
          </a:p>
        </p:txBody>
      </p:sp>
    </p:spTree>
    <p:extLst>
      <p:ext uri="{BB962C8B-B14F-4D97-AF65-F5344CB8AC3E}">
        <p14:creationId xmlns:p14="http://schemas.microsoft.com/office/powerpoint/2010/main" val="3672327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bg1"/>
          </a:solidFill>
          <a:ln w="111125">
            <a:solidFill>
              <a:srgbClr val="C121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5970" y="2386031"/>
            <a:ext cx="7180059" cy="2085938"/>
          </a:xfrm>
          <a:prstGeom prst="rect">
            <a:avLst/>
          </a:prstGeom>
        </p:spPr>
      </p:pic>
    </p:spTree>
    <p:extLst>
      <p:ext uri="{BB962C8B-B14F-4D97-AF65-F5344CB8AC3E}">
        <p14:creationId xmlns:p14="http://schemas.microsoft.com/office/powerpoint/2010/main" val="665525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EC6C67FE0C7BF49BE16B90901AA9E47" ma:contentTypeVersion="24" ma:contentTypeDescription="Create a new document." ma:contentTypeScope="" ma:versionID="df282edc698f9466d818854bb7fbea07">
  <xsd:schema xmlns:xsd="http://www.w3.org/2001/XMLSchema" xmlns:xs="http://www.w3.org/2001/XMLSchema" xmlns:p="http://schemas.microsoft.com/office/2006/metadata/properties" xmlns:ns1="http://schemas.microsoft.com/sharepoint/v3" xmlns:ns2="d113813f-4cba-4c3d-bc86-98a7a117fa6b" xmlns:ns3="8306420e-6888-4e91-84c3-6dad519d6657" targetNamespace="http://schemas.microsoft.com/office/2006/metadata/properties" ma:root="true" ma:fieldsID="9e923a45898f616108eb3cf8eb6d0b8e" ns1:_="" ns2:_="" ns3:_="">
    <xsd:import namespace="http://schemas.microsoft.com/sharepoint/v3"/>
    <xsd:import namespace="d113813f-4cba-4c3d-bc86-98a7a117fa6b"/>
    <xsd:import namespace="8306420e-6888-4e91-84c3-6dad519d6657"/>
    <xsd:element name="properties">
      <xsd:complexType>
        <xsd:sequence>
          <xsd:element name="documentManagement">
            <xsd:complexType>
              <xsd:all>
                <xsd:element ref="ns1:PublishingStartDate" minOccurs="0"/>
                <xsd:element ref="ns1:PublishingExpirationDate" minOccurs="0"/>
                <xsd:element ref="ns2:kc447becdeab475dba3226ef6214300e" minOccurs="0"/>
                <xsd:element ref="ns3:TaxCatchAll" minOccurs="0"/>
                <xsd:element ref="ns3:SharedWithUsers" minOccurs="0"/>
                <xsd:element ref="ns3:SharingHintHash" minOccurs="0"/>
                <xsd:element ref="ns3:SharedWithDetails" minOccurs="0"/>
                <xsd:element ref="ns3:LastSharedByUser" minOccurs="0"/>
                <xsd:element ref="ns3:LastSharedByTime"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13813f-4cba-4c3d-bc86-98a7a117fa6b" elementFormDefault="qualified">
    <xsd:import namespace="http://schemas.microsoft.com/office/2006/documentManagement/types"/>
    <xsd:import namespace="http://schemas.microsoft.com/office/infopath/2007/PartnerControls"/>
    <xsd:element name="kc447becdeab475dba3226ef6214300e" ma:index="11" nillable="true" ma:taxonomy="true" ma:internalName="kc447becdeab475dba3226ef6214300e" ma:taxonomyFieldName="DocumentTags" ma:displayName="Document Tags" ma:readOnly="false" ma:default="" ma:fieldId="{4c447bec-deab-475d-ba32-26ef6214300e}" ma:taxonomyMulti="true" ma:sspId="b9de39a2-3847-45f3-ae59-863d4d5ebcbf" ma:termSetId="f048b9ed-8a0c-4bca-ab82-3877f8838c43" ma:anchorId="00000000-0000-0000-0000-000000000000" ma:open="false" ma:isKeyword="false">
      <xsd:complexType>
        <xsd:sequence>
          <xsd:element ref="pc:Terms" minOccurs="0" maxOccurs="1"/>
        </xsd:sequence>
      </xsd:complexType>
    </xsd:element>
    <xsd:element name="MediaServiceMetadata" ma:index="18" nillable="true" ma:displayName="MediaServiceMetadata" ma:description="" ma:hidden="true" ma:internalName="MediaServiceMetadata" ma:readOnly="true">
      <xsd:simpleType>
        <xsd:restriction base="dms:Note"/>
      </xsd:simpleType>
    </xsd:element>
    <xsd:element name="MediaServiceFastMetadata" ma:index="19" nillable="true" ma:displayName="MediaServiceFastMetadata" ma:description="" ma:hidden="true" ma:internalName="MediaServiceFastMetadata" ma:readOnly="true">
      <xsd:simpleType>
        <xsd:restriction base="dms:Note"/>
      </xsd:simpleType>
    </xsd:element>
    <xsd:element name="MediaServiceDateTaken" ma:index="20" nillable="true" ma:displayName="MediaServiceDateTaken" ma:description="" ma:hidden="true" ma:internalName="MediaServiceDateTaken" ma:readOnly="true">
      <xsd:simpleType>
        <xsd:restriction base="dms:Text"/>
      </xsd:simpleType>
    </xsd:element>
    <xsd:element name="MediaServiceAutoTags" ma:index="21" nillable="true" ma:displayName="MediaServiceAutoTags" ma:internalName="MediaServiceAutoTags" ma:readOnly="true">
      <xsd:simpleType>
        <xsd:restriction base="dms:Text"/>
      </xsd:simpleType>
    </xsd:element>
    <xsd:element name="MediaServiceOCR" ma:index="22" nillable="true" ma:displayName="MediaServiceOCR" ma:internalName="MediaServiceOCR" ma:readOnly="true">
      <xsd:simpleType>
        <xsd:restriction base="dms:Note">
          <xsd:maxLength value="255"/>
        </xsd:restriction>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Location" ma:index="25" nillable="true" ma:displayName="Location" ma:internalName="MediaServiceLocation" ma:readOnly="true">
      <xsd:simpleType>
        <xsd:restriction base="dms:Text"/>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06420e-6888-4e91-84c3-6dad519d665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60d1e3b-cfce-4c72-b3ba-d1756ea3fa8f}" ma:internalName="TaxCatchAll" ma:showField="CatchAllData" ma:web="8306420e-6888-4e91-84c3-6dad519d6657">
      <xsd:complexType>
        <xsd:complexContent>
          <xsd:extension base="dms:MultiChoiceLookup">
            <xsd:sequence>
              <xsd:element name="Value" type="dms:Lookup" maxOccurs="unbounded" minOccurs="0" nillable="true"/>
            </xsd:sequence>
          </xsd:extension>
        </xsd:complexContent>
      </xsd:complex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4" nillable="true" ma:displayName="Sharing Hint Hash" ma:internalName="SharingHintHash" ma:readOnly="true">
      <xsd:simpleType>
        <xsd:restriction base="dms:Text"/>
      </xsd:simpleType>
    </xsd:element>
    <xsd:element name="SharedWithDetails" ma:index="15" nillable="true" ma:displayName="Shared With Details" ma:internalName="SharedWithDetails" ma:readOnly="true">
      <xsd:simpleType>
        <xsd:restriction base="dms:Note">
          <xsd:maxLength value="255"/>
        </xsd:restriction>
      </xsd:simpleType>
    </xsd:element>
    <xsd:element name="LastSharedByUser" ma:index="16" nillable="true" ma:displayName="Last Shared By User" ma:description="" ma:internalName="LastSharedByUser" ma:readOnly="true">
      <xsd:simpleType>
        <xsd:restriction base="dms:Note">
          <xsd:maxLength value="255"/>
        </xsd:restriction>
      </xsd:simpleType>
    </xsd:element>
    <xsd:element name="LastSharedByTime" ma:index="17"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306420e-6888-4e91-84c3-6dad519d6657"/>
    <PublishingExpirationDate xmlns="http://schemas.microsoft.com/sharepoint/v3" xsi:nil="true"/>
    <PublishingStartDate xmlns="http://schemas.microsoft.com/sharepoint/v3" xsi:nil="true"/>
    <kc447becdeab475dba3226ef6214300e xmlns="d113813f-4cba-4c3d-bc86-98a7a117fa6b">
      <Terms xmlns="http://schemas.microsoft.com/office/infopath/2007/PartnerControls"/>
    </kc447becdeab475dba3226ef6214300e>
  </documentManagement>
</p:properties>
</file>

<file path=customXml/itemProps1.xml><?xml version="1.0" encoding="utf-8"?>
<ds:datastoreItem xmlns:ds="http://schemas.openxmlformats.org/officeDocument/2006/customXml" ds:itemID="{B665E7AB-5E62-43D7-BA77-BE4A344E3A15}">
  <ds:schemaRefs>
    <ds:schemaRef ds:uri="http://schemas.microsoft.com/sharepoint/v3/contenttype/forms"/>
  </ds:schemaRefs>
</ds:datastoreItem>
</file>

<file path=customXml/itemProps2.xml><?xml version="1.0" encoding="utf-8"?>
<ds:datastoreItem xmlns:ds="http://schemas.openxmlformats.org/officeDocument/2006/customXml" ds:itemID="{168A6063-6880-4A6C-B447-8086DAA3C5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113813f-4cba-4c3d-bc86-98a7a117fa6b"/>
    <ds:schemaRef ds:uri="8306420e-6888-4e91-84c3-6dad519d66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BD9B71-C53E-489C-8C8B-B1DE5338A355}">
  <ds:schemaRefs>
    <ds:schemaRef ds:uri="http://schemas.microsoft.com/office/infopath/2007/PartnerControls"/>
    <ds:schemaRef ds:uri="http://purl.org/dc/terms/"/>
    <ds:schemaRef ds:uri="http://purl.org/dc/elements/1.1/"/>
    <ds:schemaRef ds:uri="8306420e-6888-4e91-84c3-6dad519d6657"/>
    <ds:schemaRef ds:uri="http://schemas.microsoft.com/office/2006/documentManagement/types"/>
    <ds:schemaRef ds:uri="http://schemas.openxmlformats.org/package/2006/metadata/core-properties"/>
    <ds:schemaRef ds:uri="http://www.w3.org/XML/1998/namespace"/>
    <ds:schemaRef ds:uri="5603e2b7-e75d-44df-9b41-86c9d3fb0abb"/>
    <ds:schemaRef ds:uri="http://schemas.microsoft.com/sharepoint/v3"/>
    <ds:schemaRef ds:uri="http://schemas.microsoft.com/office/2006/metadata/properties"/>
    <ds:schemaRef ds:uri="http://purl.org/dc/dcmitype/"/>
    <ds:schemaRef ds:uri="d113813f-4cba-4c3d-bc86-98a7a117fa6b"/>
  </ds:schemaRefs>
</ds:datastoreItem>
</file>

<file path=docProps/app.xml><?xml version="1.0" encoding="utf-8"?>
<Properties xmlns="http://schemas.openxmlformats.org/officeDocument/2006/extended-properties" xmlns:vt="http://schemas.openxmlformats.org/officeDocument/2006/docPropsVTypes">
  <Template/>
  <TotalTime>2334</TotalTime>
  <Words>788</Words>
  <Application>Microsoft Office PowerPoint</Application>
  <PresentationFormat>Widescreen</PresentationFormat>
  <Paragraphs>155</Paragraphs>
  <Slides>50</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Franklin Gothic Book</vt:lpstr>
      <vt:lpstr>Franklin Gothic Medium</vt:lpstr>
      <vt:lpstr>Gill Sans</vt:lpstr>
      <vt:lpstr>Gill Sans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Brand Launch &amp; The Art of the Possible – Group Discussion </vt:lpstr>
      <vt:lpstr>  The National Connector Program provides powerful networking opportunities. In a structured square, numerous points of contact are made and shared between each other—just as connectees move from connector to connector.   All of this happens while their web of networks continually expands, helping to get a foothold in the workforce. The intricacies of the icon share similarities with how complex and free-flowing the connections are within the program and within your community.  Program? </vt:lpstr>
      <vt:lpstr>PowerPoint Presentation</vt:lpstr>
      <vt:lpstr>PowerPoint Presentation</vt:lpstr>
      <vt:lpstr>What’s working well in your program?</vt:lpstr>
      <vt:lpstr>What are the challenges you face in reaching newcomers and connectors?</vt:lpstr>
      <vt:lpstr>How are people finding out about your program? </vt:lpstr>
      <vt:lpstr>What supports do you need to grow your program? </vt:lpstr>
      <vt:lpstr>What does the newcomer journey look like? </vt:lpstr>
      <vt:lpstr>Touchpoints </vt:lpstr>
      <vt:lpstr>PowerPoint Presentation</vt:lpstr>
      <vt:lpstr>CONNECTOR  ORGANIZATIONS  &amp; SUPER CONNECTORS</vt:lpstr>
      <vt:lpstr>CONNECTOR ORGANIZATION</vt:lpstr>
      <vt:lpstr>ROUNDTABLE CONVERSATION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SUPER CONNECTORS</vt:lpstr>
      <vt:lpstr>Upcoming project – Super Connector Campaign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Anne You</cp:lastModifiedBy>
  <cp:revision>75</cp:revision>
  <cp:lastPrinted>2017-08-10T18:43:21Z</cp:lastPrinted>
  <dcterms:created xsi:type="dcterms:W3CDTF">2017-03-30T16:34:05Z</dcterms:created>
  <dcterms:modified xsi:type="dcterms:W3CDTF">2021-07-06T17:21:47Z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0x0101000EC6C67FE0C7BF49BE16B90901AA9E47</vt:lpwstr>
  </property>
  <property fmtid="{D5CDD505-2E9C-101B-9397-08002B2CF9AE}" pid="3" name="DocumentTags">
    <vt:lpwstr/>
  </property>
</Properties>
</file>