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4" strictFirstAndLastChars="0" embedTrueTypeFonts="1" saveSubsetFonts="1" autoCompressPictures="0">
  <p:sldMasterIdLst>
    <p:sldMasterId id="2147483660" r:id="rId4"/>
    <p:sldMasterId id="2147483661" r:id="rId5"/>
  </p:sldMasterIdLst>
  <p:notesMasterIdLst>
    <p:notesMasterId r:id="rId57"/>
  </p:notesMasterIdLst>
  <p:sldIdLst>
    <p:sldId id="256" r:id="rId6"/>
    <p:sldId id="257" r:id="rId7"/>
    <p:sldId id="258" r:id="rId8"/>
    <p:sldId id="259" r:id="rId9"/>
    <p:sldId id="260" r:id="rId10"/>
    <p:sldId id="261" r:id="rId11"/>
    <p:sldId id="262" r:id="rId12"/>
    <p:sldId id="263" r:id="rId13"/>
    <p:sldId id="264" r:id="rId14"/>
    <p:sldId id="265" r:id="rId15"/>
    <p:sldId id="299" r:id="rId16"/>
    <p:sldId id="332" r:id="rId17"/>
    <p:sldId id="334" r:id="rId18"/>
    <p:sldId id="347" r:id="rId19"/>
    <p:sldId id="348" r:id="rId20"/>
    <p:sldId id="345" r:id="rId21"/>
    <p:sldId id="330" r:id="rId22"/>
    <p:sldId id="315" r:id="rId23"/>
    <p:sldId id="344"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297" r:id="rId55"/>
    <p:sldId id="298" r:id="rId56"/>
  </p:sldIdLst>
  <p:sldSz cx="12192000" cy="6858000"/>
  <p:notesSz cx="6858000" cy="9144000"/>
  <p:embeddedFontLst>
    <p:embeddedFont>
      <p:font typeface="Meiryo" panose="020B0604030504040204" pitchFamily="34" charset="-128"/>
      <p:regular r:id="rId58"/>
      <p:bold r:id="rId59"/>
      <p:italic r:id="rId60"/>
      <p:boldItalic r:id="rId61"/>
    </p:embeddedFont>
    <p:embeddedFont>
      <p:font typeface="MS PGothic" panose="020B0600070205080204" pitchFamily="34" charset="-128"/>
      <p:regular r:id="rId62"/>
    </p:embeddedFont>
    <p:embeddedFont>
      <p:font typeface="Arial Black" panose="020B0A04020102020204" pitchFamily="34" charset="0"/>
      <p:bold r:id="rId63"/>
    </p:embeddedFont>
    <p:embeddedFont>
      <p:font typeface="Calibri" panose="020F0502020204030204" pitchFamily="34" charset="0"/>
      <p:regular r:id="rId64"/>
      <p:bold r:id="rId65"/>
      <p:italic r:id="rId66"/>
      <p:boldItalic r:id="rId67"/>
    </p:embeddedFont>
    <p:embeddedFont>
      <p:font typeface="Calibri Light" panose="020F0302020204030204" pitchFamily="34" charset="0"/>
      <p:regular r:id="rId68"/>
      <p:italic r:id="rId69"/>
    </p:embeddedFont>
    <p:embeddedFont>
      <p:font typeface="Helvetica Neue" panose="020B0604020202020204" charset="0"/>
      <p:regular r:id="rId70"/>
      <p:bold r:id="rId71"/>
      <p:italic r:id="rId72"/>
      <p:boldItalic r:id="rId73"/>
    </p:embeddedFont>
    <p:embeddedFont>
      <p:font typeface="Tahoma" panose="020B0604030504040204" pitchFamily="34" charset="0"/>
      <p:regular r:id="rId74"/>
      <p:bold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54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font" Target="fonts/font6.fntdata"/><Relationship Id="rId68" Type="http://schemas.openxmlformats.org/officeDocument/2006/relationships/font" Target="fonts/font11.fntdata"/><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font" Target="fonts/font14.fntdata"/><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font" Target="fonts/font17.fntdata"/><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font" Target="fonts/font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15.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font" Target="fonts/font18.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1200" b="0" i="0" u="none" strike="noStrike" cap="none">
                <a:solidFill>
                  <a:schemeClr val="dk1"/>
                </a:solidFill>
                <a:latin typeface="Calibri"/>
                <a:ea typeface="Calibri"/>
                <a:cs typeface="Calibri"/>
                <a:sym typeface="Calibri"/>
              </a:rPr>
              <a:t>By moving to a skills based matching algorithm we will be better able to match across different industries. The seniority level is to ensure that more senior level newcomer Connectees are being matched with similar level Connectors.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CA" sz="1200" b="0" i="0" u="none" strike="noStrike" cap="none">
                <a:solidFill>
                  <a:schemeClr val="dk1"/>
                </a:solidFill>
                <a:latin typeface="Calibri"/>
                <a:ea typeface="Calibri"/>
                <a:cs typeface="Calibri"/>
                <a:sym typeface="Calibri"/>
              </a:rPr>
              <a:t>Consent is the same for the Connectee – covers us for liability.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CA" sz="1200" b="0" i="0" u="none" strike="noStrike" cap="none">
                <a:solidFill>
                  <a:schemeClr val="dk1"/>
                </a:solidFill>
                <a:latin typeface="Calibri"/>
                <a:ea typeface="Calibri"/>
                <a:cs typeface="Calibri"/>
                <a:sym typeface="Calibri"/>
              </a:rPr>
              <a:t>Post survey will ask “When would you like to be connected again?” and will take that answer and to automate moving a Connector to “awaiting a match” when they want. This will allow for better Connector engagement and making matches on the frequency the Connector would like. Default is 6 months if they don’t complete the survey.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CA" sz="1200" b="0" i="0" u="none" strike="noStrike" cap="none">
                <a:solidFill>
                  <a:schemeClr val="dk1"/>
                </a:solidFill>
                <a:latin typeface="Calibri"/>
                <a:ea typeface="Calibri"/>
                <a:cs typeface="Calibri"/>
                <a:sym typeface="Calibri"/>
              </a:rPr>
              <a:t>Capturing the referral’s name will allow Program Coordinators to see who was referred. If you would like to reach out to a referral to bring them into the program as a Connector, you will need to ask the initial Connector for a introduction to that referral. </a:t>
            </a:r>
            <a:endParaRPr/>
          </a:p>
        </p:txBody>
      </p:sp>
      <p:sp>
        <p:nvSpPr>
          <p:cNvPr id="159" name="Google Shape;15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CA"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D53CA6A-7B6F-46A6-9B5B-D45FCB2F2931}" type="slidenum">
              <a:rPr lang="en-US" smtClean="0"/>
              <a:pPr/>
              <a:t>14</a:t>
            </a:fld>
            <a:endParaRPr lang="en-US" dirty="0"/>
          </a:p>
        </p:txBody>
      </p:sp>
    </p:spTree>
    <p:extLst>
      <p:ext uri="{BB962C8B-B14F-4D97-AF65-F5344CB8AC3E}">
        <p14:creationId xmlns:p14="http://schemas.microsoft.com/office/powerpoint/2010/main" val="305139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433273FD-85E5-4203-985B-4052112894EB}" type="slidenum">
              <a:rPr lang="en-CA" smtClean="0"/>
              <a:pPr/>
              <a:t>15</a:t>
            </a:fld>
            <a:endParaRPr lang="en-CA" dirty="0"/>
          </a:p>
        </p:txBody>
      </p:sp>
    </p:spTree>
    <p:extLst>
      <p:ext uri="{BB962C8B-B14F-4D97-AF65-F5344CB8AC3E}">
        <p14:creationId xmlns:p14="http://schemas.microsoft.com/office/powerpoint/2010/main" val="79484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Last year LAE has a survey with participants in the Halifax Connector Program. This is what our users are saying.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At the Partnership we have 4 staff working on the Connector Program, who can see about 400 Connectees a year. However, there is a waiting list of 2-3 weeks to get in for an intake meeting with a Coordinator. Then the connection can take another week or two depending on the responsiveness of the Connector and finding a suitable match. There are definitely some sectors or industries we need more Connectors in e.g. engineering. National PR conducted some focus groups last year with Connectors in a connector re-engagement effort, and it was discovered that Connectors wanted more touch points and higher engagement with the Program.  </a:t>
            </a:r>
            <a:endParaRPr lang="en-US"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pPr marL="342900" lvl="0" indent="-342900">
              <a:buFont typeface="Symbol" panose="05050102010706020507" pitchFamily="18" charset="2"/>
              <a:buChar char=""/>
            </a:pPr>
            <a:endParaRPr lang="en-US" dirty="0">
              <a:solidFill>
                <a:srgbClr val="000000"/>
              </a:solidFill>
              <a:latin typeface="Calibri Light" panose="020F0302020204030204" pitchFamily="34" charset="0"/>
              <a:ea typeface="Meiryo" panose="020B0604030504040204" pitchFamily="34" charset="-128"/>
              <a:cs typeface="Times New Roman" panose="02020603050405020304" pitchFamily="18" charset="0"/>
            </a:endParaRPr>
          </a:p>
          <a:p>
            <a:pPr marL="342900" lvl="0" indent="-342900">
              <a:buFont typeface="Symbol" panose="05050102010706020507" pitchFamily="18" charset="2"/>
              <a:buChar char=""/>
            </a:pPr>
            <a:endParaRPr lang="en-US" dirty="0">
              <a:solidFill>
                <a:srgbClr val="000000"/>
              </a:solidFill>
              <a:latin typeface="Calibri Light" panose="020F0302020204030204" pitchFamily="34" charset="0"/>
              <a:ea typeface="Meiryo" panose="020B0604030504040204" pitchFamily="34" charset="-128"/>
              <a:cs typeface="Times New Roman" panose="02020603050405020304" pitchFamily="18" charset="0"/>
            </a:endParaRPr>
          </a:p>
          <a:p>
            <a:pPr marL="0" lvl="0" indent="0">
              <a:buFont typeface="Symbol" panose="05050102010706020507" pitchFamily="18" charset="2"/>
              <a:buNone/>
            </a:pPr>
            <a:endParaRPr lang="en-US" dirty="0">
              <a:solidFill>
                <a:srgbClr val="000000"/>
              </a:solidFill>
              <a:latin typeface="Calibri Light" panose="020F0302020204030204" pitchFamily="34" charset="0"/>
              <a:ea typeface="Meiryo" panose="020B0604030504040204" pitchFamily="34" charset="-128"/>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33273FD-85E5-4203-985B-4052112894EB}" type="slidenum">
              <a:rPr lang="en-CA" smtClean="0"/>
              <a:pPr/>
              <a:t>16</a:t>
            </a:fld>
            <a:endParaRPr lang="en-CA" dirty="0"/>
          </a:p>
        </p:txBody>
      </p:sp>
    </p:spTree>
    <p:extLst>
      <p:ext uri="{BB962C8B-B14F-4D97-AF65-F5344CB8AC3E}">
        <p14:creationId xmlns:p14="http://schemas.microsoft.com/office/powerpoint/2010/main" val="872423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latin typeface="Calibri Light" panose="020F0302020204030204" pitchFamily="34" charset="0"/>
                <a:cs typeface="Calibri Light"/>
              </a:rPr>
              <a:t>In 2009, the Halifax Partnership launched the Connector Program, which is a simple, yet highly effective networking program</a:t>
            </a:r>
            <a:r>
              <a:rPr lang="en-CA" dirty="0">
                <a:latin typeface="Calibri Light"/>
                <a:cs typeface="Calibri Light"/>
              </a:rPr>
              <a:t> </a:t>
            </a:r>
            <a:r>
              <a:rPr lang="en-CA" dirty="0"/>
              <a:t>that helps local organizations connect with immigrants and recent local and international graduates who are interested in growing their careers.</a:t>
            </a:r>
            <a:endParaRPr lang="en-CA" dirty="0">
              <a:latin typeface="Calibri Light"/>
              <a:cs typeface="Calibri Light"/>
            </a:endParaRPr>
          </a:p>
          <a:p>
            <a:endParaRPr lang="en-CA" dirty="0">
              <a:latin typeface="Calibri Light" panose="020F0302020204030204" pitchFamily="34" charset="0"/>
            </a:endParaRPr>
          </a:p>
          <a:p>
            <a:pPr>
              <a:defRPr/>
            </a:pPr>
            <a:r>
              <a:rPr lang="en-CA" dirty="0">
                <a:latin typeface="Calibri Light"/>
                <a:cs typeface="Calibri Light"/>
              </a:rPr>
              <a:t>How it works, is a </a:t>
            </a:r>
            <a:r>
              <a:rPr lang="en-CA" dirty="0" err="1">
                <a:latin typeface="Calibri Light"/>
                <a:cs typeface="Calibri Light"/>
              </a:rPr>
              <a:t>Connectee</a:t>
            </a:r>
            <a:r>
              <a:rPr lang="en-CA" dirty="0">
                <a:latin typeface="Calibri Light"/>
                <a:cs typeface="Calibri Light"/>
              </a:rPr>
              <a:t> - or job seeker, is matched with a community leader (Connector), and they connect over coffee – either at the Connector's office or a coffeeshop nearby. After the meeting, the Connector then refers, or introduces the student to three others in their network, and the process repeats. </a:t>
            </a:r>
          </a:p>
          <a:p>
            <a:pPr>
              <a:defRPr/>
            </a:pPr>
            <a:endParaRPr lang="en-CA" dirty="0">
              <a:latin typeface="Calibri Light"/>
              <a:cs typeface="Calibri Light"/>
            </a:endParaRPr>
          </a:p>
          <a:p>
            <a:pPr>
              <a:defRPr/>
            </a:pPr>
            <a:r>
              <a:rPr lang="en-CA" altLang="en-US" sz="1200" dirty="0"/>
              <a:t>Through direct referrals</a:t>
            </a:r>
            <a:r>
              <a:rPr lang="en-CA" altLang="en-US" dirty="0"/>
              <a:t>, </a:t>
            </a:r>
            <a:r>
              <a:rPr lang="en-CA" altLang="en-US" sz="1200" dirty="0" err="1"/>
              <a:t>Connectees</a:t>
            </a:r>
            <a:r>
              <a:rPr lang="en-CA" altLang="en-US" sz="1200" dirty="0"/>
              <a:t> learn about the local job market and rapidly grow their business network which increases their likelihood of finding a job and staying in Halifax.</a:t>
            </a:r>
            <a:r>
              <a:rPr lang="en-CA" altLang="en-US" dirty="0"/>
              <a:t>  </a:t>
            </a:r>
            <a:endParaRPr lang="en-CA" altLang="en-US" sz="1200" dirty="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alt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CA" altLang="en-US" sz="1200" dirty="0"/>
              <a:t>Connectors benefit by gaining access to pre-qualified job seekers and helping to grow their industry and the local workforce.</a:t>
            </a:r>
          </a:p>
          <a:p>
            <a:pPr marL="0" marR="0" indent="0" algn="l" defTabSz="914400" eaLnBrk="1" fontAlgn="auto" latinLnBrk="0" hangingPunct="1">
              <a:lnSpc>
                <a:spcPct val="100000"/>
              </a:lnSpc>
              <a:spcBef>
                <a:spcPts val="0"/>
              </a:spcBef>
              <a:spcAft>
                <a:spcPts val="0"/>
              </a:spcAft>
              <a:buClrTx/>
              <a:buSzTx/>
              <a:buFontTx/>
              <a:buNone/>
              <a:tabLst/>
              <a:defRPr/>
            </a:pPr>
            <a:endParaRPr lang="en-CA" altLang="en-US" sz="1200" dirty="0">
              <a:cs typeface="Calibri"/>
            </a:endParaRPr>
          </a:p>
          <a:p>
            <a:pPr>
              <a:defRPr/>
            </a:pPr>
            <a:r>
              <a:rPr lang="en-CA" altLang="en-US" dirty="0">
                <a:cs typeface="Calibri"/>
              </a:rPr>
              <a:t>Although the app is a little different, I wanted to explain the basics of the program first. </a:t>
            </a:r>
          </a:p>
          <a:p>
            <a:endParaRPr lang="en-CA" sz="1200" dirty="0">
              <a:solidFill>
                <a:srgbClr val="000000"/>
              </a:solidFill>
              <a:latin typeface="Calibri"/>
              <a:cs typeface="Calibri"/>
            </a:endParaRPr>
          </a:p>
          <a:p>
            <a:endParaRPr lang="en-CA" sz="1200" kern="1200" dirty="0">
              <a:solidFill>
                <a:srgbClr val="000000"/>
              </a:solidFill>
              <a:latin typeface="Calibri"/>
              <a:cs typeface="Calibri"/>
            </a:endParaRPr>
          </a:p>
          <a:p>
            <a:endParaRPr lang="en-CA" sz="1200" kern="1200" dirty="0">
              <a:solidFill>
                <a:srgbClr val="333333"/>
              </a:solidFill>
              <a:effectLst/>
              <a:latin typeface="Calibri Light" panose="020F0302020204030204" pitchFamily="34" charset="0"/>
              <a:ea typeface="+mn-ea"/>
              <a:cs typeface="+mn-cs"/>
            </a:endParaRPr>
          </a:p>
          <a:p>
            <a:endParaRPr lang="en-CA" sz="1200" kern="1200" dirty="0">
              <a:solidFill>
                <a:srgbClr val="333333"/>
              </a:solidFill>
              <a:effectLst/>
              <a:latin typeface="Calibri Light" panose="020F0302020204030204" pitchFamily="34" charset="0"/>
              <a:ea typeface="+mn-ea"/>
              <a:cs typeface="+mn-cs"/>
            </a:endParaRPr>
          </a:p>
          <a:p>
            <a:endParaRPr lang="en-CA" sz="1200" kern="1200" dirty="0">
              <a:solidFill>
                <a:srgbClr val="333333"/>
              </a:solidFill>
              <a:latin typeface="Calibri Light"/>
              <a:cs typeface="Calibri Light"/>
            </a:endParaRPr>
          </a:p>
          <a:p>
            <a:pPr marL="0" indent="0" eaLnBrk="1" hangingPunct="1">
              <a:buNone/>
            </a:pPr>
            <a:endParaRPr lang="en-CA" dirty="0">
              <a:solidFill>
                <a:srgbClr val="333333"/>
              </a:solidFill>
              <a:latin typeface="Calibri Light"/>
              <a:cs typeface="Calibri Light"/>
            </a:endParaRPr>
          </a:p>
          <a:p>
            <a:endParaRPr lang="en-CA" dirty="0">
              <a:cs typeface="Calibri"/>
            </a:endParaRPr>
          </a:p>
          <a:p>
            <a:endParaRPr lang="en-CA" altLang="en-US" sz="1050" dirty="0">
              <a:cs typeface="Calibri"/>
            </a:endParaRPr>
          </a:p>
        </p:txBody>
      </p:sp>
      <p:sp>
        <p:nvSpPr>
          <p:cNvPr id="4" name="Slide Number Placeholder 3"/>
          <p:cNvSpPr>
            <a:spLocks noGrp="1"/>
          </p:cNvSpPr>
          <p:nvPr>
            <p:ph type="sldNum" sz="quarter" idx="10"/>
          </p:nvPr>
        </p:nvSpPr>
        <p:spPr/>
        <p:txBody>
          <a:bodyPr/>
          <a:lstStyle/>
          <a:p>
            <a:fld id="{22819D31-1566-499D-A4A0-0D8BCE8ECD8A}" type="slidenum">
              <a:rPr lang="en-CA" smtClean="0"/>
              <a:t>18</a:t>
            </a:fld>
            <a:endParaRPr lang="en-CA" dirty="0"/>
          </a:p>
        </p:txBody>
      </p:sp>
    </p:spTree>
    <p:extLst>
      <p:ext uri="{BB962C8B-B14F-4D97-AF65-F5344CB8AC3E}">
        <p14:creationId xmlns:p14="http://schemas.microsoft.com/office/powerpoint/2010/main" val="2302339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 give a bit of an intro to the Connector Program, many times we hear “It’s not JUST about what you know” or “It’s not JUST about who you know”. The reality </a:t>
            </a:r>
            <a:r>
              <a:rPr lang="en-CA" dirty="0">
                <a:cs typeface="Calibri"/>
              </a:rPr>
              <a:t>is, </a:t>
            </a:r>
            <a:r>
              <a:rPr lang="en-CA" dirty="0"/>
              <a:t>it’s actually about both. </a:t>
            </a:r>
          </a:p>
          <a:p>
            <a:r>
              <a:rPr lang="en-CA" dirty="0"/>
              <a:t>As a recent grad, you need the skills and qualifications AND the professional network to open the doors to</a:t>
            </a:r>
            <a:r>
              <a:rPr lang="en-CA" dirty="0">
                <a:cs typeface="Calibri"/>
              </a:rPr>
              <a:t> gain successful employment in their field. </a:t>
            </a:r>
          </a:p>
          <a:p>
            <a:endParaRPr lang="en-CA" dirty="0"/>
          </a:p>
        </p:txBody>
      </p:sp>
      <p:sp>
        <p:nvSpPr>
          <p:cNvPr id="4" name="Slide Number Placeholder 3"/>
          <p:cNvSpPr>
            <a:spLocks noGrp="1"/>
          </p:cNvSpPr>
          <p:nvPr>
            <p:ph type="sldNum" sz="quarter" idx="10"/>
          </p:nvPr>
        </p:nvSpPr>
        <p:spPr/>
        <p:txBody>
          <a:bodyPr/>
          <a:lstStyle/>
          <a:p>
            <a:fld id="{22819D31-1566-499D-A4A0-0D8BCE8ECD8A}" type="slidenum">
              <a:rPr lang="en-CA" smtClean="0"/>
              <a:t>19</a:t>
            </a:fld>
            <a:endParaRPr lang="en-CA"/>
          </a:p>
        </p:txBody>
      </p:sp>
    </p:spTree>
    <p:extLst>
      <p:ext uri="{BB962C8B-B14F-4D97-AF65-F5344CB8AC3E}">
        <p14:creationId xmlns:p14="http://schemas.microsoft.com/office/powerpoint/2010/main" val="1439116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baseline="0" dirty="0">
                <a:solidFill>
                  <a:schemeClr val="tx1">
                    <a:lumMod val="65000"/>
                    <a:lumOff val="35000"/>
                  </a:schemeClr>
                </a:solidFill>
                <a:latin typeface="+mn-lt"/>
                <a:ea typeface="+mn-ea"/>
                <a:cs typeface="+mn-cs"/>
              </a:rPr>
              <a:t>This brings us to the Connector App. </a:t>
            </a:r>
          </a:p>
          <a:p>
            <a:pPr marL="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baseline="0" dirty="0">
                <a:solidFill>
                  <a:schemeClr val="tx1">
                    <a:lumMod val="65000"/>
                    <a:lumOff val="35000"/>
                  </a:schemeClr>
                </a:solidFill>
                <a:latin typeface="+mn-lt"/>
                <a:ea typeface="+mn-ea"/>
                <a:cs typeface="+mn-cs"/>
              </a:rPr>
              <a:t>With an app, more Connectees can participate in the Program and Connectors can choose exactly how often they want to meet with Connectees. The App would be province wide – so a student that studied at any of the post-secondary institutions in the province would select where in the province they want to be matched. They can also access a resource hub, and expectations will be clear through a guided tutorial upon sign-up. </a:t>
            </a:r>
          </a:p>
          <a:p>
            <a:pPr marL="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a:solidFill>
                <a:schemeClr val="tx1">
                  <a:lumMod val="65000"/>
                  <a:lumOff val="35000"/>
                </a:schemeClr>
              </a:solidFill>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baseline="0" dirty="0">
                <a:solidFill>
                  <a:schemeClr val="tx1">
                    <a:lumMod val="65000"/>
                    <a:lumOff val="35000"/>
                  </a:schemeClr>
                </a:solidFill>
                <a:latin typeface="+mn-lt"/>
                <a:ea typeface="+mn-ea"/>
                <a:cs typeface="+mn-cs"/>
              </a:rPr>
              <a:t>The plan is to launch it across Nova Scotia in year 1, across Atlantic Canada in year 2, and our goal is that by 2022, 15% of Atlantic Canadian graduates are active users. We understand this is an aggressive goal and we are working with 2 great partners to help achieve this. </a:t>
            </a:r>
          </a:p>
          <a:p>
            <a:endParaRPr lang="en-CA" dirty="0"/>
          </a:p>
        </p:txBody>
      </p:sp>
      <p:sp>
        <p:nvSpPr>
          <p:cNvPr id="4" name="Slide Number Placeholder 3"/>
          <p:cNvSpPr>
            <a:spLocks noGrp="1"/>
          </p:cNvSpPr>
          <p:nvPr>
            <p:ph type="sldNum" sz="quarter" idx="10"/>
          </p:nvPr>
        </p:nvSpPr>
        <p:spPr/>
        <p:txBody>
          <a:bodyPr/>
          <a:lstStyle/>
          <a:p>
            <a:fld id="{3FA98BD0-558F-9D40-BA4D-57F1AD83DAE2}" type="slidenum">
              <a:rPr lang="en-CA" smtClean="0"/>
              <a:t>20</a:t>
            </a:fld>
            <a:endParaRPr lang="en-CA"/>
          </a:p>
        </p:txBody>
      </p:sp>
    </p:spTree>
    <p:extLst>
      <p:ext uri="{BB962C8B-B14F-4D97-AF65-F5344CB8AC3E}">
        <p14:creationId xmlns:p14="http://schemas.microsoft.com/office/powerpoint/2010/main" val="2669350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FA98BD0-558F-9D40-BA4D-57F1AD83DAE2}" type="slidenum">
              <a:rPr lang="en-CA" smtClean="0"/>
              <a:t>21</a:t>
            </a:fld>
            <a:endParaRPr lang="en-CA"/>
          </a:p>
        </p:txBody>
      </p:sp>
    </p:spTree>
    <p:extLst>
      <p:ext uri="{BB962C8B-B14F-4D97-AF65-F5344CB8AC3E}">
        <p14:creationId xmlns:p14="http://schemas.microsoft.com/office/powerpoint/2010/main" val="730555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D53CA6A-7B6F-46A6-9B5B-D45FCB2F2931}" type="slidenum">
              <a:rPr lang="en-US" smtClean="0"/>
              <a:pPr/>
              <a:t>22</a:t>
            </a:fld>
            <a:endParaRPr lang="en-US" dirty="0"/>
          </a:p>
        </p:txBody>
      </p:sp>
    </p:spTree>
    <p:extLst>
      <p:ext uri="{BB962C8B-B14F-4D97-AF65-F5344CB8AC3E}">
        <p14:creationId xmlns:p14="http://schemas.microsoft.com/office/powerpoint/2010/main" val="2633774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CA"/>
              <a:t>Hi everyone, I’m Clara, Manager, Communications at the Halifax Partnership</a:t>
            </a:r>
            <a:endParaRPr/>
          </a:p>
          <a:p>
            <a:pPr marL="457200" lvl="0" indent="-317500" algn="l" rtl="0">
              <a:spcBef>
                <a:spcPts val="0"/>
              </a:spcBef>
              <a:spcAft>
                <a:spcPts val="0"/>
              </a:spcAft>
              <a:buSzPts val="1400"/>
              <a:buChar char="●"/>
            </a:pPr>
            <a:r>
              <a:rPr lang="en-CA"/>
              <a:t>About me</a:t>
            </a:r>
            <a:endParaRPr/>
          </a:p>
          <a:p>
            <a:pPr marL="457200" lvl="0" indent="-317500" algn="l" rtl="0">
              <a:spcBef>
                <a:spcPts val="0"/>
              </a:spcBef>
              <a:spcAft>
                <a:spcPts val="0"/>
              </a:spcAft>
              <a:buSzPts val="1400"/>
              <a:buChar char="●"/>
            </a:pPr>
            <a:r>
              <a:rPr lang="en-CA"/>
              <a:t>Today best practices in sponsorship agenda:</a:t>
            </a:r>
            <a:endParaRPr/>
          </a:p>
          <a:p>
            <a:pPr marL="914400" lvl="1" indent="-317500" algn="l" rtl="0">
              <a:spcBef>
                <a:spcPts val="0"/>
              </a:spcBef>
              <a:spcAft>
                <a:spcPts val="0"/>
              </a:spcAft>
              <a:buSzPts val="1400"/>
              <a:buChar char="○"/>
            </a:pPr>
            <a:r>
              <a:rPr lang="en-CA"/>
              <a:t>why sponsorship</a:t>
            </a:r>
            <a:endParaRPr/>
          </a:p>
          <a:p>
            <a:pPr marL="914400" lvl="1" indent="-317500" algn="l" rtl="0">
              <a:spcBef>
                <a:spcPts val="0"/>
              </a:spcBef>
              <a:spcAft>
                <a:spcPts val="0"/>
              </a:spcAft>
              <a:buSzPts val="1400"/>
              <a:buChar char="○"/>
            </a:pPr>
            <a:r>
              <a:rPr lang="en-CA"/>
              <a:t>the process in 8 steps</a:t>
            </a:r>
            <a:endParaRPr/>
          </a:p>
          <a:p>
            <a:pPr marL="914400" lvl="1" indent="-317500" algn="l" rtl="0">
              <a:spcBef>
                <a:spcPts val="0"/>
              </a:spcBef>
              <a:spcAft>
                <a:spcPts val="0"/>
              </a:spcAft>
              <a:buSzPts val="1400"/>
              <a:buChar char="○"/>
            </a:pPr>
            <a:r>
              <a:rPr lang="en-CA"/>
              <a:t>tops tips for success</a:t>
            </a:r>
            <a:endParaRPr/>
          </a:p>
          <a:p>
            <a:pPr marL="914400" lvl="1" indent="-317500" algn="l" rtl="0">
              <a:spcBef>
                <a:spcPts val="0"/>
              </a:spcBef>
              <a:spcAft>
                <a:spcPts val="0"/>
              </a:spcAft>
              <a:buSzPts val="1400"/>
              <a:buChar char="○"/>
            </a:pPr>
            <a:r>
              <a:rPr lang="en-CA"/>
              <a:t>resources</a:t>
            </a:r>
            <a:endParaRPr/>
          </a:p>
          <a:p>
            <a:pPr marL="914400" lvl="1" indent="-317500" algn="l" rtl="0">
              <a:spcBef>
                <a:spcPts val="0"/>
              </a:spcBef>
              <a:spcAft>
                <a:spcPts val="0"/>
              </a:spcAft>
              <a:buSzPts val="1400"/>
              <a:buChar char="○"/>
            </a:pPr>
            <a:r>
              <a:rPr lang="en-CA"/>
              <a:t>questions</a:t>
            </a:r>
            <a:endParaRPr/>
          </a:p>
        </p:txBody>
      </p:sp>
      <p:sp>
        <p:nvSpPr>
          <p:cNvPr id="212" name="Google Shape;21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44025c6d62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CA"/>
              <a:t>So today we’re going to go over the basics of the sponsorship process. It’s important to think about sponsorship as a process because every step helps facilitate the next step and sets you up for success.</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CA"/>
              <a:t>Asset Building</a:t>
            </a:r>
            <a:br>
              <a:rPr lang="en-CA"/>
            </a:br>
            <a:r>
              <a:rPr lang="en-CA"/>
              <a:t>Prospecting</a:t>
            </a:r>
            <a:br>
              <a:rPr lang="en-CA"/>
            </a:br>
            <a:r>
              <a:rPr lang="en-CA"/>
              <a:t>Discovery</a:t>
            </a:r>
            <a:br>
              <a:rPr lang="en-CA"/>
            </a:br>
            <a:r>
              <a:rPr lang="en-CA"/>
              <a:t>The Pitch</a:t>
            </a:r>
            <a:br>
              <a:rPr lang="en-CA"/>
            </a:br>
            <a:r>
              <a:rPr lang="en-CA"/>
              <a:t>The Close</a:t>
            </a:r>
            <a:br>
              <a:rPr lang="en-CA"/>
            </a:br>
            <a:r>
              <a:rPr lang="en-CA"/>
              <a:t>Activation</a:t>
            </a:r>
            <a:br>
              <a:rPr lang="en-CA"/>
            </a:br>
            <a:r>
              <a:rPr lang="en-CA"/>
              <a:t>Fulfilment </a:t>
            </a:r>
            <a:br>
              <a:rPr lang="en-CA"/>
            </a:br>
            <a:r>
              <a:rPr lang="en-CA"/>
              <a:t>Renewal</a:t>
            </a:r>
            <a:endParaRPr/>
          </a:p>
        </p:txBody>
      </p:sp>
      <p:sp>
        <p:nvSpPr>
          <p:cNvPr id="227" name="Google Shape;227;g44025c6d62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44025c6d62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CA"/>
              <a:t>a.       Create an inventory of assets that you can sell (identifying what you can sell)</a:t>
            </a:r>
            <a:endParaRPr/>
          </a:p>
          <a:p>
            <a:pPr marL="0" lvl="0" indent="0" algn="l" rtl="0">
              <a:spcBef>
                <a:spcPts val="0"/>
              </a:spcBef>
              <a:spcAft>
                <a:spcPts val="0"/>
              </a:spcAft>
              <a:buClr>
                <a:schemeClr val="dk1"/>
              </a:buClr>
              <a:buSzPts val="1100"/>
              <a:buFont typeface="Arial"/>
              <a:buNone/>
            </a:pPr>
            <a:r>
              <a:rPr lang="en-CA"/>
              <a:t>                                                               i.      What can you combine and package in new ways that allow your prospects to get in front of your audience?</a:t>
            </a:r>
            <a:endParaRPr/>
          </a:p>
          <a:p>
            <a:pPr marL="0" lvl="0" indent="0" algn="l" rtl="0">
              <a:spcBef>
                <a:spcPts val="0"/>
              </a:spcBef>
              <a:spcAft>
                <a:spcPts val="0"/>
              </a:spcAft>
              <a:buClr>
                <a:schemeClr val="dk1"/>
              </a:buClr>
              <a:buSzPts val="1100"/>
              <a:buFont typeface="Arial"/>
              <a:buNone/>
            </a:pPr>
            <a:r>
              <a:rPr lang="en-CA"/>
              <a:t>                                                             ii.      (Marketing/Comms logo placement, thought leadership, digital assets, naming rights, blogs, events, etc.)</a:t>
            </a:r>
            <a:endParaRPr/>
          </a:p>
          <a:p>
            <a:pPr marL="0" lvl="0" indent="0" algn="l" rtl="0">
              <a:spcBef>
                <a:spcPts val="0"/>
              </a:spcBef>
              <a:spcAft>
                <a:spcPts val="0"/>
              </a:spcAft>
              <a:buClr>
                <a:schemeClr val="dk1"/>
              </a:buClr>
              <a:buSzPts val="1100"/>
              <a:buFont typeface="Arial"/>
              <a:buNone/>
            </a:pPr>
            <a:r>
              <a:rPr lang="en-CA"/>
              <a:t>b.       Can sponsors access these assets without us?</a:t>
            </a:r>
            <a:endParaRPr/>
          </a:p>
          <a:p>
            <a:pPr marL="0" lvl="0" indent="0" algn="l" rtl="0">
              <a:spcBef>
                <a:spcPts val="0"/>
              </a:spcBef>
              <a:spcAft>
                <a:spcPts val="0"/>
              </a:spcAft>
              <a:buNone/>
            </a:pPr>
            <a:r>
              <a:rPr lang="en-CA"/>
              <a:t>                                                               i.      What is your unique offering/value proposition? </a:t>
            </a:r>
            <a:endParaRPr/>
          </a:p>
          <a:p>
            <a:pPr marL="2286000" lvl="0" indent="457200" algn="l" rtl="0">
              <a:spcBef>
                <a:spcPts val="0"/>
              </a:spcBef>
              <a:spcAft>
                <a:spcPts val="0"/>
              </a:spcAft>
              <a:buNone/>
            </a:pPr>
            <a:r>
              <a:rPr lang="en-CA"/>
              <a:t>Connector Program: talent</a:t>
            </a:r>
            <a:endParaRPr/>
          </a:p>
          <a:p>
            <a:pPr marL="0" lvl="0" indent="0" algn="l" rtl="0">
              <a:spcBef>
                <a:spcPts val="0"/>
              </a:spcBef>
              <a:spcAft>
                <a:spcPts val="0"/>
              </a:spcAft>
              <a:buClr>
                <a:schemeClr val="dk1"/>
              </a:buClr>
              <a:buSzPts val="1100"/>
              <a:buFont typeface="Arial"/>
              <a:buNone/>
            </a:pPr>
            <a:r>
              <a:rPr lang="en-CA"/>
              <a:t>	</a:t>
            </a:r>
            <a:endParaRPr/>
          </a:p>
          <a:p>
            <a:pPr marL="0" lvl="0" indent="0" algn="l" rtl="0">
              <a:spcBef>
                <a:spcPts val="0"/>
              </a:spcBef>
              <a:spcAft>
                <a:spcPts val="0"/>
              </a:spcAft>
              <a:buNone/>
            </a:pPr>
            <a:endParaRPr/>
          </a:p>
        </p:txBody>
      </p:sp>
      <p:sp>
        <p:nvSpPr>
          <p:cNvPr id="234" name="Google Shape;234;g44025c6d62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44025c6d62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CA"/>
              <a:t>Researching and identifying potential private sector sponsors</a:t>
            </a:r>
            <a:endParaRPr/>
          </a:p>
          <a:p>
            <a:pPr marL="0" lvl="0" indent="0" algn="l" rtl="0">
              <a:spcBef>
                <a:spcPts val="0"/>
              </a:spcBef>
              <a:spcAft>
                <a:spcPts val="0"/>
              </a:spcAft>
              <a:buNone/>
            </a:pPr>
            <a:endParaRPr/>
          </a:p>
          <a:p>
            <a:pPr marL="0" lvl="0" indent="0" algn="l" rtl="0">
              <a:spcBef>
                <a:spcPts val="0"/>
              </a:spcBef>
              <a:spcAft>
                <a:spcPts val="0"/>
              </a:spcAft>
              <a:buNone/>
            </a:pPr>
            <a:r>
              <a:rPr lang="en-CA"/>
              <a:t>Consider:</a:t>
            </a:r>
            <a:endParaRPr/>
          </a:p>
          <a:p>
            <a:pPr marL="0" lvl="0" indent="0" algn="l" rtl="0">
              <a:spcBef>
                <a:spcPts val="0"/>
              </a:spcBef>
              <a:spcAft>
                <a:spcPts val="0"/>
              </a:spcAft>
              <a:buClr>
                <a:schemeClr val="dk1"/>
              </a:buClr>
              <a:buSzPts val="1100"/>
              <a:buFont typeface="Arial"/>
              <a:buNone/>
            </a:pPr>
            <a:r>
              <a:rPr lang="en-CA"/>
              <a:t>a.       Current network</a:t>
            </a:r>
            <a:endParaRPr/>
          </a:p>
          <a:p>
            <a:pPr marL="0" lvl="0" indent="0" algn="l" rtl="0">
              <a:spcBef>
                <a:spcPts val="0"/>
              </a:spcBef>
              <a:spcAft>
                <a:spcPts val="0"/>
              </a:spcAft>
              <a:buClr>
                <a:schemeClr val="dk1"/>
              </a:buClr>
              <a:buSzPts val="1100"/>
              <a:buFont typeface="Arial"/>
              <a:buNone/>
            </a:pPr>
            <a:r>
              <a:rPr lang="en-CA"/>
              <a:t>b.       Large employers</a:t>
            </a:r>
            <a:endParaRPr/>
          </a:p>
          <a:p>
            <a:pPr marL="0" lvl="0" indent="0" algn="l" rtl="0">
              <a:spcBef>
                <a:spcPts val="0"/>
              </a:spcBef>
              <a:spcAft>
                <a:spcPts val="0"/>
              </a:spcAft>
              <a:buClr>
                <a:schemeClr val="dk1"/>
              </a:buClr>
              <a:buSzPts val="1100"/>
              <a:buFont typeface="Arial"/>
              <a:buNone/>
            </a:pPr>
            <a:r>
              <a:rPr lang="en-CA"/>
              <a:t>c.       Growing employers</a:t>
            </a:r>
            <a:endParaRPr/>
          </a:p>
          <a:p>
            <a:pPr marL="0" lvl="0" indent="0" algn="l" rtl="0">
              <a:spcBef>
                <a:spcPts val="0"/>
              </a:spcBef>
              <a:spcAft>
                <a:spcPts val="0"/>
              </a:spcAft>
              <a:buClr>
                <a:schemeClr val="dk1"/>
              </a:buClr>
              <a:buSzPts val="1100"/>
              <a:buFont typeface="Arial"/>
              <a:buNone/>
            </a:pPr>
            <a:r>
              <a:rPr lang="en-CA"/>
              <a:t>d.       Connector organizations</a:t>
            </a:r>
            <a:endParaRPr/>
          </a:p>
          <a:p>
            <a:pPr marL="0" lvl="0" indent="0" algn="l" rtl="0">
              <a:spcBef>
                <a:spcPts val="0"/>
              </a:spcBef>
              <a:spcAft>
                <a:spcPts val="0"/>
              </a:spcAft>
              <a:buClr>
                <a:schemeClr val="dk1"/>
              </a:buClr>
              <a:buSzPts val="1100"/>
              <a:buFont typeface="Arial"/>
              <a:buNone/>
            </a:pPr>
            <a:r>
              <a:rPr lang="en-CA"/>
              <a:t>e.       Companies that have goals which align with program value</a:t>
            </a:r>
            <a:endParaRPr/>
          </a:p>
          <a:p>
            <a:pPr marL="0" lvl="0" indent="0" algn="l" rtl="0">
              <a:spcBef>
                <a:spcPts val="0"/>
              </a:spcBef>
              <a:spcAft>
                <a:spcPts val="0"/>
              </a:spcAft>
              <a:buNone/>
            </a:pPr>
            <a:endParaRPr/>
          </a:p>
        </p:txBody>
      </p:sp>
      <p:sp>
        <p:nvSpPr>
          <p:cNvPr id="241" name="Google Shape;241;g44025c6d62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44025c6d62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CA"/>
              <a:t>a.       First meeting should be a conversation – </a:t>
            </a:r>
            <a:r>
              <a:rPr lang="en-CA" b="1"/>
              <a:t>to learn more about their needs and goals</a:t>
            </a:r>
            <a:endParaRPr b="1"/>
          </a:p>
          <a:p>
            <a:pPr marL="0" lvl="0" indent="0" algn="l" rtl="0">
              <a:spcBef>
                <a:spcPts val="0"/>
              </a:spcBef>
              <a:spcAft>
                <a:spcPts val="0"/>
              </a:spcAft>
              <a:buClr>
                <a:schemeClr val="dk1"/>
              </a:buClr>
              <a:buSzPts val="1100"/>
              <a:buFont typeface="Arial"/>
              <a:buNone/>
            </a:pPr>
            <a:r>
              <a:rPr lang="en-CA" b="1"/>
              <a:t>	</a:t>
            </a:r>
            <a:r>
              <a:rPr lang="en-CA"/>
              <a:t>What are their business goals? CSR goals? Who are they looking to reach? Are they growing/hiring?</a:t>
            </a:r>
            <a:endParaRPr/>
          </a:p>
          <a:p>
            <a:pPr marL="0" lvl="0" indent="0" algn="l" rtl="0">
              <a:spcBef>
                <a:spcPts val="0"/>
              </a:spcBef>
              <a:spcAft>
                <a:spcPts val="0"/>
              </a:spcAft>
              <a:buClr>
                <a:schemeClr val="dk1"/>
              </a:buClr>
              <a:buSzPts val="1100"/>
              <a:buFont typeface="Arial"/>
              <a:buNone/>
            </a:pPr>
            <a:r>
              <a:rPr lang="en-CA"/>
              <a:t>b.       Two way – not one way presentation: determine if there is an opportunity to work together</a:t>
            </a:r>
            <a:endParaRPr/>
          </a:p>
          <a:p>
            <a:pPr marL="0" lvl="0" indent="0" algn="l" rtl="0">
              <a:spcBef>
                <a:spcPts val="0"/>
              </a:spcBef>
              <a:spcAft>
                <a:spcPts val="0"/>
              </a:spcAft>
              <a:buClr>
                <a:schemeClr val="dk1"/>
              </a:buClr>
              <a:buSzPts val="1100"/>
              <a:buFont typeface="Arial"/>
              <a:buNone/>
            </a:pPr>
            <a:r>
              <a:rPr lang="en-CA"/>
              <a:t>d.       Ask questions: process, timelines, decision makers</a:t>
            </a:r>
            <a:endParaRPr/>
          </a:p>
          <a:p>
            <a:pPr marL="0" lvl="0" indent="0" algn="l" rtl="0">
              <a:spcBef>
                <a:spcPts val="0"/>
              </a:spcBef>
              <a:spcAft>
                <a:spcPts val="0"/>
              </a:spcAft>
              <a:buClr>
                <a:schemeClr val="dk1"/>
              </a:buClr>
              <a:buSzPts val="1100"/>
              <a:buFont typeface="Arial"/>
              <a:buNone/>
            </a:pPr>
            <a:r>
              <a:rPr lang="en-CA"/>
              <a:t>e.       Face to face conversation about the company and their goals. Determine their goals, audience, how they like to partner. Ask questions</a:t>
            </a:r>
            <a:endParaRPr/>
          </a:p>
          <a:p>
            <a:pPr marL="0" lvl="0" indent="0" algn="l" rtl="0">
              <a:spcBef>
                <a:spcPts val="0"/>
              </a:spcBef>
              <a:spcAft>
                <a:spcPts val="0"/>
              </a:spcAft>
              <a:buNone/>
            </a:pPr>
            <a:endParaRPr/>
          </a:p>
        </p:txBody>
      </p:sp>
      <p:sp>
        <p:nvSpPr>
          <p:cNvPr id="249" name="Google Shape;249;g44025c6d62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44025c6d62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CA"/>
              <a:t>What is the problem you are able to solve for the prospect?</a:t>
            </a:r>
            <a:endParaRPr/>
          </a:p>
          <a:p>
            <a:pPr marL="0" lvl="0" indent="0" algn="l" rtl="0">
              <a:spcBef>
                <a:spcPts val="0"/>
              </a:spcBef>
              <a:spcAft>
                <a:spcPts val="0"/>
              </a:spcAft>
              <a:buNone/>
            </a:pPr>
            <a:r>
              <a:rPr lang="en-CA"/>
              <a:t>What is the value of the problem you are solving?</a:t>
            </a:r>
            <a:endParaRPr/>
          </a:p>
        </p:txBody>
      </p:sp>
      <p:sp>
        <p:nvSpPr>
          <p:cNvPr id="257" name="Google Shape;257;g44025c6d62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44025c6d62_0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CA"/>
              <a:t>a.       Align to goals of company</a:t>
            </a:r>
            <a:endParaRPr/>
          </a:p>
          <a:p>
            <a:pPr marL="0" lvl="0" indent="0" algn="l" rtl="0">
              <a:spcBef>
                <a:spcPts val="0"/>
              </a:spcBef>
              <a:spcAft>
                <a:spcPts val="0"/>
              </a:spcAft>
              <a:buNone/>
            </a:pPr>
            <a:r>
              <a:rPr lang="en-CA"/>
              <a:t>                       i.      Going beyond logo placement – direct ROI (recruitment)</a:t>
            </a:r>
            <a:endParaRPr/>
          </a:p>
          <a:p>
            <a:pPr marL="0" lvl="0" indent="0" algn="l" rtl="0">
              <a:spcBef>
                <a:spcPts val="0"/>
              </a:spcBef>
              <a:spcAft>
                <a:spcPts val="0"/>
              </a:spcAft>
              <a:buNone/>
            </a:pPr>
            <a:r>
              <a:rPr lang="en-CA"/>
              <a:t>Determine value</a:t>
            </a:r>
            <a:endParaRPr/>
          </a:p>
          <a:p>
            <a:pPr marL="0" lvl="0" indent="0" algn="l" rtl="0">
              <a:spcBef>
                <a:spcPts val="0"/>
              </a:spcBef>
              <a:spcAft>
                <a:spcPts val="0"/>
              </a:spcAft>
              <a:buNone/>
            </a:pPr>
            <a:r>
              <a:rPr lang="en-CA"/>
              <a:t>Examples of benefits: </a:t>
            </a:r>
            <a:endParaRPr/>
          </a:p>
          <a:p>
            <a:pPr marL="0" lvl="0" indent="0" algn="l" rtl="0">
              <a:spcBef>
                <a:spcPts val="0"/>
              </a:spcBef>
              <a:spcAft>
                <a:spcPts val="0"/>
              </a:spcAft>
              <a:buNone/>
            </a:pPr>
            <a:r>
              <a:rPr lang="en-CA"/>
              <a:t>      -Brand profile: speaking opportunities, thought leadership, logo placement </a:t>
            </a:r>
            <a:endParaRPr/>
          </a:p>
          <a:p>
            <a:pPr marL="0" lvl="0" indent="0" algn="l" rtl="0">
              <a:spcBef>
                <a:spcPts val="0"/>
              </a:spcBef>
              <a:spcAft>
                <a:spcPts val="0"/>
              </a:spcAft>
              <a:buClr>
                <a:schemeClr val="dk1"/>
              </a:buClr>
              <a:buSzPts val="1100"/>
              <a:buFont typeface="Arial"/>
              <a:buNone/>
            </a:pPr>
            <a:r>
              <a:rPr lang="en-CA"/>
              <a:t>      -Access to talent: support in becoming Connector Organization, access to qualified talent, speed interviews</a:t>
            </a:r>
            <a:endParaRPr/>
          </a:p>
          <a:p>
            <a:pPr marL="0" lvl="0" indent="0" algn="l" rtl="0">
              <a:spcBef>
                <a:spcPts val="0"/>
              </a:spcBef>
              <a:spcAft>
                <a:spcPts val="0"/>
              </a:spcAft>
              <a:buClr>
                <a:schemeClr val="dk1"/>
              </a:buClr>
              <a:buSzPts val="1100"/>
              <a:buFont typeface="Arial"/>
              <a:buNone/>
            </a:pPr>
            <a:r>
              <a:rPr lang="en-CA"/>
              <a:t>                                         </a:t>
            </a:r>
            <a:endParaRPr/>
          </a:p>
        </p:txBody>
      </p:sp>
      <p:sp>
        <p:nvSpPr>
          <p:cNvPr id="265" name="Google Shape;265;g44025c6d62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44025c6d62_0_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CA"/>
              <a:t>a.       Elements of a sponsorship proposal/package</a:t>
            </a:r>
            <a:endParaRPr/>
          </a:p>
          <a:p>
            <a:pPr marL="0" lvl="0" indent="0" algn="l" rtl="0">
              <a:spcBef>
                <a:spcPts val="0"/>
              </a:spcBef>
              <a:spcAft>
                <a:spcPts val="0"/>
              </a:spcAft>
              <a:buClr>
                <a:schemeClr val="dk1"/>
              </a:buClr>
              <a:buSzPts val="1100"/>
              <a:buFont typeface="Arial"/>
              <a:buNone/>
            </a:pPr>
            <a:r>
              <a:rPr lang="en-CA"/>
              <a:t>                i.      Purpose/common goal/problem</a:t>
            </a:r>
            <a:endParaRPr/>
          </a:p>
          <a:p>
            <a:pPr marL="0" lvl="0" indent="0" algn="l" rtl="0">
              <a:spcBef>
                <a:spcPts val="0"/>
              </a:spcBef>
              <a:spcAft>
                <a:spcPts val="0"/>
              </a:spcAft>
              <a:buClr>
                <a:schemeClr val="dk1"/>
              </a:buClr>
              <a:buSzPts val="1100"/>
              <a:buFont typeface="Arial"/>
              <a:buNone/>
            </a:pPr>
            <a:r>
              <a:rPr lang="en-CA"/>
              <a:t>                ii.      Opportunity to work together</a:t>
            </a:r>
            <a:endParaRPr/>
          </a:p>
          <a:p>
            <a:pPr marL="0" lvl="0" indent="0" algn="l" rtl="0">
              <a:spcBef>
                <a:spcPts val="0"/>
              </a:spcBef>
              <a:spcAft>
                <a:spcPts val="0"/>
              </a:spcAft>
              <a:buClr>
                <a:schemeClr val="dk1"/>
              </a:buClr>
              <a:buSzPts val="1100"/>
              <a:buFont typeface="Arial"/>
              <a:buNone/>
            </a:pPr>
            <a:r>
              <a:rPr lang="en-CA"/>
              <a:t>                iii.      Benefits/activations (different types, dates)</a:t>
            </a:r>
            <a:endParaRPr/>
          </a:p>
          <a:p>
            <a:pPr marL="0" lvl="0" indent="0" algn="l" rtl="0">
              <a:spcBef>
                <a:spcPts val="0"/>
              </a:spcBef>
              <a:spcAft>
                <a:spcPts val="0"/>
              </a:spcAft>
              <a:buClr>
                <a:schemeClr val="dk1"/>
              </a:buClr>
              <a:buSzPts val="1100"/>
              <a:buFont typeface="Arial"/>
              <a:buNone/>
            </a:pPr>
            <a:r>
              <a:rPr lang="en-CA"/>
              <a:t>                iv.      About your organization/contact information</a:t>
            </a:r>
            <a:endParaRPr/>
          </a:p>
          <a:p>
            <a:pPr marL="0" lvl="0" indent="0" algn="l" rtl="0">
              <a:spcBef>
                <a:spcPts val="0"/>
              </a:spcBef>
              <a:spcAft>
                <a:spcPts val="0"/>
              </a:spcAft>
              <a:buClr>
                <a:schemeClr val="dk1"/>
              </a:buClr>
              <a:buSzPts val="1100"/>
              <a:buFont typeface="Arial"/>
              <a:buNone/>
            </a:pPr>
            <a:r>
              <a:rPr lang="en-CA"/>
              <a:t>1.       Quantify as much as possible (marketing, events)</a:t>
            </a:r>
            <a:endParaRPr/>
          </a:p>
          <a:p>
            <a:pPr marL="0" lvl="0" indent="0" algn="l" rtl="0">
              <a:spcBef>
                <a:spcPts val="0"/>
              </a:spcBef>
              <a:spcAft>
                <a:spcPts val="0"/>
              </a:spcAft>
              <a:buClr>
                <a:schemeClr val="dk1"/>
              </a:buClr>
              <a:buSzPts val="1100"/>
              <a:buFont typeface="Arial"/>
              <a:buNone/>
            </a:pPr>
            <a:r>
              <a:rPr lang="en-CA"/>
              <a:t>2.       Be specific (dates)</a:t>
            </a:r>
            <a:endParaRPr/>
          </a:p>
          <a:p>
            <a:pPr marL="0" lvl="0" indent="0" algn="l" rtl="0">
              <a:spcBef>
                <a:spcPts val="0"/>
              </a:spcBef>
              <a:spcAft>
                <a:spcPts val="0"/>
              </a:spcAft>
              <a:buClr>
                <a:schemeClr val="dk1"/>
              </a:buClr>
              <a:buSzPts val="1100"/>
              <a:buFont typeface="Arial"/>
              <a:buNone/>
            </a:pPr>
            <a:r>
              <a:rPr lang="en-CA"/>
              <a:t>                                                      </a:t>
            </a:r>
            <a:endParaRPr/>
          </a:p>
          <a:p>
            <a:pPr marL="0" lvl="0" indent="0" algn="l" rtl="0">
              <a:spcBef>
                <a:spcPts val="0"/>
              </a:spcBef>
              <a:spcAft>
                <a:spcPts val="0"/>
              </a:spcAft>
              <a:buClr>
                <a:schemeClr val="dk1"/>
              </a:buClr>
              <a:buSzPts val="1100"/>
              <a:buFont typeface="Arial"/>
              <a:buNone/>
            </a:pPr>
            <a:r>
              <a:rPr lang="en-CA"/>
              <a:t>b.       Different formats for different companies (ensure you ask and understand their processes. Online or physical copy? Portal or email? Is there a form to fill out?)</a:t>
            </a:r>
            <a:endParaRPr/>
          </a:p>
          <a:p>
            <a:pPr marL="0" lvl="0" indent="0" algn="l" rtl="0">
              <a:spcBef>
                <a:spcPts val="0"/>
              </a:spcBef>
              <a:spcAft>
                <a:spcPts val="0"/>
              </a:spcAft>
              <a:buNone/>
            </a:pPr>
            <a:endParaRPr/>
          </a:p>
        </p:txBody>
      </p:sp>
      <p:sp>
        <p:nvSpPr>
          <p:cNvPr id="273" name="Google Shape;273;g44025c6d62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44025c6d62_0_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CA"/>
              <a:t>Take a moment at this stage to celebrate. Congratulations! You made it to the contract stage. </a:t>
            </a:r>
            <a:endParaRPr/>
          </a:p>
        </p:txBody>
      </p:sp>
      <p:sp>
        <p:nvSpPr>
          <p:cNvPr id="281" name="Google Shape;281;g44025c6d62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44025c6d62_0_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CA"/>
              <a:t>a.       Company, address, website,</a:t>
            </a:r>
            <a:endParaRPr/>
          </a:p>
          <a:p>
            <a:pPr marL="0" lvl="0" indent="0" algn="l" rtl="0">
              <a:spcBef>
                <a:spcPts val="0"/>
              </a:spcBef>
              <a:spcAft>
                <a:spcPts val="0"/>
              </a:spcAft>
              <a:buClr>
                <a:schemeClr val="dk1"/>
              </a:buClr>
              <a:buSzPts val="1100"/>
              <a:buFont typeface="Arial"/>
              <a:buNone/>
            </a:pPr>
            <a:r>
              <a:rPr lang="en-CA"/>
              <a:t>b.       Primary contact information (any secondary contacts, admin, senior, marketing, etc)</a:t>
            </a:r>
            <a:endParaRPr/>
          </a:p>
          <a:p>
            <a:pPr marL="0" lvl="0" indent="0" algn="l" rtl="0">
              <a:spcBef>
                <a:spcPts val="0"/>
              </a:spcBef>
              <a:spcAft>
                <a:spcPts val="0"/>
              </a:spcAft>
              <a:buClr>
                <a:schemeClr val="dk1"/>
              </a:buClr>
              <a:buSzPts val="1100"/>
              <a:buFont typeface="Arial"/>
              <a:buNone/>
            </a:pPr>
            <a:r>
              <a:rPr lang="en-CA"/>
              <a:t>c.       Sponsorship description</a:t>
            </a:r>
            <a:endParaRPr/>
          </a:p>
          <a:p>
            <a:pPr marL="0" lvl="0" indent="0" algn="l" rtl="0">
              <a:spcBef>
                <a:spcPts val="0"/>
              </a:spcBef>
              <a:spcAft>
                <a:spcPts val="0"/>
              </a:spcAft>
              <a:buClr>
                <a:schemeClr val="dk1"/>
              </a:buClr>
              <a:buSzPts val="1100"/>
              <a:buFont typeface="Arial"/>
              <a:buNone/>
            </a:pPr>
            <a:r>
              <a:rPr lang="en-CA"/>
              <a:t>                           i.      Total amount</a:t>
            </a:r>
            <a:endParaRPr/>
          </a:p>
          <a:p>
            <a:pPr marL="0" lvl="0" indent="0" algn="l" rtl="0">
              <a:spcBef>
                <a:spcPts val="0"/>
              </a:spcBef>
              <a:spcAft>
                <a:spcPts val="0"/>
              </a:spcAft>
              <a:buClr>
                <a:schemeClr val="dk1"/>
              </a:buClr>
              <a:buSzPts val="1100"/>
              <a:buFont typeface="Arial"/>
              <a:buNone/>
            </a:pPr>
            <a:r>
              <a:rPr lang="en-CA"/>
              <a:t>                           ii.      Period</a:t>
            </a:r>
            <a:endParaRPr/>
          </a:p>
          <a:p>
            <a:pPr marL="0" lvl="0" indent="0" algn="l" rtl="0">
              <a:spcBef>
                <a:spcPts val="0"/>
              </a:spcBef>
              <a:spcAft>
                <a:spcPts val="0"/>
              </a:spcAft>
              <a:buClr>
                <a:schemeClr val="dk1"/>
              </a:buClr>
              <a:buSzPts val="1100"/>
              <a:buFont typeface="Arial"/>
              <a:buNone/>
            </a:pPr>
            <a:r>
              <a:rPr lang="en-CA"/>
              <a:t>                           iii.      Benefits</a:t>
            </a:r>
            <a:endParaRPr/>
          </a:p>
          <a:p>
            <a:pPr marL="0" lvl="0" indent="0" algn="l" rtl="0">
              <a:spcBef>
                <a:spcPts val="0"/>
              </a:spcBef>
              <a:spcAft>
                <a:spcPts val="0"/>
              </a:spcAft>
              <a:buClr>
                <a:schemeClr val="dk1"/>
              </a:buClr>
              <a:buSzPts val="1100"/>
              <a:buFont typeface="Arial"/>
              <a:buNone/>
            </a:pPr>
            <a:r>
              <a:rPr lang="en-CA"/>
              <a:t>                            iv.      Any additional terms of agreement</a:t>
            </a:r>
            <a:endParaRPr/>
          </a:p>
          <a:p>
            <a:pPr marL="0" lvl="0" indent="0" algn="l" rtl="0">
              <a:spcBef>
                <a:spcPts val="0"/>
              </a:spcBef>
              <a:spcAft>
                <a:spcPts val="0"/>
              </a:spcAft>
              <a:buClr>
                <a:schemeClr val="dk1"/>
              </a:buClr>
              <a:buSzPts val="1100"/>
              <a:buFont typeface="Arial"/>
              <a:buNone/>
            </a:pPr>
            <a:r>
              <a:rPr lang="en-CA"/>
              <a:t>                            v.      Signature line (for both client and organization)</a:t>
            </a:r>
            <a:endParaRPr/>
          </a:p>
          <a:p>
            <a:pPr marL="0" lvl="0" indent="0" algn="l" rtl="0">
              <a:spcBef>
                <a:spcPts val="0"/>
              </a:spcBef>
              <a:spcAft>
                <a:spcPts val="0"/>
              </a:spcAft>
              <a:buClr>
                <a:schemeClr val="dk1"/>
              </a:buClr>
              <a:buSzPts val="1100"/>
              <a:buFont typeface="Arial"/>
              <a:buNone/>
            </a:pPr>
            <a:r>
              <a:rPr lang="en-CA"/>
              <a:t>                           vi.      Please return to contact</a:t>
            </a:r>
            <a:endParaRPr/>
          </a:p>
          <a:p>
            <a:pPr marL="0" lvl="0" indent="0" algn="l" rtl="0">
              <a:spcBef>
                <a:spcPts val="0"/>
              </a:spcBef>
              <a:spcAft>
                <a:spcPts val="0"/>
              </a:spcAft>
              <a:buNone/>
            </a:pPr>
            <a:endParaRPr/>
          </a:p>
        </p:txBody>
      </p:sp>
      <p:sp>
        <p:nvSpPr>
          <p:cNvPr id="289" name="Google Shape;289;g44025c6d62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44025c6d62_0_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CA"/>
              <a:t>6. Activation</a:t>
            </a:r>
            <a:br>
              <a:rPr lang="en-CA"/>
            </a:br>
            <a:br>
              <a:rPr lang="en-CA"/>
            </a:br>
            <a:r>
              <a:rPr lang="en-CA"/>
              <a:t>Executing on the plans</a:t>
            </a:r>
            <a:br>
              <a:rPr lang="en-CA"/>
            </a:br>
            <a:r>
              <a:rPr lang="en-CA"/>
              <a:t>Ongoing mindfulness for opportunities</a:t>
            </a:r>
            <a:br>
              <a:rPr lang="en-CA"/>
            </a:br>
            <a:r>
              <a:rPr lang="en-CA"/>
              <a:t>Keep track of benefits and value offered</a:t>
            </a:r>
            <a:br>
              <a:rPr lang="en-CA"/>
            </a:br>
            <a:endParaRPr/>
          </a:p>
        </p:txBody>
      </p:sp>
      <p:sp>
        <p:nvSpPr>
          <p:cNvPr id="297" name="Google Shape;297;g44025c6d62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44025c6d62_0_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CA" b="1"/>
              <a:t>7.     Fulfilment</a:t>
            </a:r>
            <a:endParaRPr b="1"/>
          </a:p>
          <a:p>
            <a:pPr marL="457200" lvl="0" indent="-317500" algn="l" rtl="0">
              <a:spcBef>
                <a:spcPts val="0"/>
              </a:spcBef>
              <a:spcAft>
                <a:spcPts val="0"/>
              </a:spcAft>
              <a:buSzPts val="1400"/>
              <a:buChar char="●"/>
            </a:pPr>
            <a:r>
              <a:rPr lang="en-CA"/>
              <a:t>Measuring success</a:t>
            </a:r>
            <a:endParaRPr/>
          </a:p>
          <a:p>
            <a:pPr marL="457200" lvl="0" indent="-317500" algn="l" rtl="0">
              <a:spcBef>
                <a:spcPts val="0"/>
              </a:spcBef>
              <a:spcAft>
                <a:spcPts val="0"/>
              </a:spcAft>
              <a:buSzPts val="1400"/>
              <a:buChar char="●"/>
            </a:pPr>
            <a:r>
              <a:rPr lang="en-CA"/>
              <a:t>Show what was promised vs what was delivered</a:t>
            </a:r>
            <a:endParaRPr/>
          </a:p>
          <a:p>
            <a:pPr marL="457200" lvl="0" indent="-317500" algn="l" rtl="0">
              <a:spcBef>
                <a:spcPts val="0"/>
              </a:spcBef>
              <a:spcAft>
                <a:spcPts val="0"/>
              </a:spcAft>
              <a:buSzPts val="1400"/>
              <a:buChar char="●"/>
            </a:pPr>
            <a:r>
              <a:rPr lang="en-CA"/>
              <a:t>Months before the renewal date, compile report on success</a:t>
            </a:r>
            <a:endParaRPr/>
          </a:p>
          <a:p>
            <a:pPr marL="0" lvl="0" indent="0" algn="l" rtl="0">
              <a:spcBef>
                <a:spcPts val="0"/>
              </a:spcBef>
              <a:spcAft>
                <a:spcPts val="0"/>
              </a:spcAft>
              <a:buNone/>
            </a:pPr>
            <a:endParaRPr/>
          </a:p>
        </p:txBody>
      </p:sp>
      <p:sp>
        <p:nvSpPr>
          <p:cNvPr id="305" name="Google Shape;305;g44025c6d62_0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44025c6d62_1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CA" b="1"/>
              <a:t>7.     Fulfilment</a:t>
            </a:r>
            <a:endParaRPr b="1"/>
          </a:p>
          <a:p>
            <a:pPr marL="457200" lvl="0" indent="-317500" algn="l" rtl="0">
              <a:spcBef>
                <a:spcPts val="0"/>
              </a:spcBef>
              <a:spcAft>
                <a:spcPts val="0"/>
              </a:spcAft>
              <a:buSzPts val="1400"/>
              <a:buChar char="●"/>
            </a:pPr>
            <a:r>
              <a:rPr lang="en-CA"/>
              <a:t>Measuring success</a:t>
            </a:r>
            <a:endParaRPr/>
          </a:p>
          <a:p>
            <a:pPr marL="457200" lvl="0" indent="-317500" algn="l" rtl="0">
              <a:spcBef>
                <a:spcPts val="0"/>
              </a:spcBef>
              <a:spcAft>
                <a:spcPts val="0"/>
              </a:spcAft>
              <a:buSzPts val="1400"/>
              <a:buChar char="●"/>
            </a:pPr>
            <a:r>
              <a:rPr lang="en-CA"/>
              <a:t>Show what was promised vs what was delivered</a:t>
            </a:r>
            <a:endParaRPr/>
          </a:p>
          <a:p>
            <a:pPr marL="457200" lvl="0" indent="-317500" algn="l" rtl="0">
              <a:spcBef>
                <a:spcPts val="0"/>
              </a:spcBef>
              <a:spcAft>
                <a:spcPts val="0"/>
              </a:spcAft>
              <a:buSzPts val="1400"/>
              <a:buChar char="●"/>
            </a:pPr>
            <a:r>
              <a:rPr lang="en-CA"/>
              <a:t>Months before the renewal date, compile report on success</a:t>
            </a:r>
            <a:endParaRPr/>
          </a:p>
          <a:p>
            <a:pPr marL="0" lvl="0" indent="0" algn="l" rtl="0">
              <a:spcBef>
                <a:spcPts val="0"/>
              </a:spcBef>
              <a:spcAft>
                <a:spcPts val="0"/>
              </a:spcAft>
              <a:buNone/>
            </a:pPr>
            <a:endParaRPr/>
          </a:p>
        </p:txBody>
      </p:sp>
      <p:sp>
        <p:nvSpPr>
          <p:cNvPr id="313" name="Google Shape;313;g44025c6d62_1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44025c6d62_0_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r>
              <a:rPr lang="en-CA"/>
              <a:t>A proper fulfilment report leads to a renewal</a:t>
            </a:r>
            <a:endParaRPr/>
          </a:p>
        </p:txBody>
      </p:sp>
      <p:sp>
        <p:nvSpPr>
          <p:cNvPr id="321" name="Google Shape;321;g44025c6d62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44025c6d62_0_40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CA"/>
              <a:t>Focus on strategic alignment between organizations</a:t>
            </a:r>
            <a:endParaRPr/>
          </a:p>
          <a:p>
            <a:pPr marL="457200" lvl="0" indent="-317500" algn="l" rtl="0">
              <a:spcBef>
                <a:spcPts val="0"/>
              </a:spcBef>
              <a:spcAft>
                <a:spcPts val="0"/>
              </a:spcAft>
              <a:buSzPts val="1400"/>
              <a:buChar char="●"/>
            </a:pPr>
            <a:r>
              <a:rPr lang="en-CA"/>
              <a:t>Be specific</a:t>
            </a:r>
            <a:endParaRPr/>
          </a:p>
          <a:p>
            <a:pPr marL="457200" lvl="0" indent="-317500" algn="l" rtl="0">
              <a:spcBef>
                <a:spcPts val="0"/>
              </a:spcBef>
              <a:spcAft>
                <a:spcPts val="0"/>
              </a:spcAft>
              <a:buSzPts val="1400"/>
              <a:buChar char="●"/>
            </a:pPr>
            <a:r>
              <a:rPr lang="en-CA"/>
              <a:t>Maintain relationships at different levels of the organization</a:t>
            </a:r>
            <a:br>
              <a:rPr lang="en-CA"/>
            </a:br>
            <a:r>
              <a:rPr lang="en-CA"/>
              <a:t>o	Primary contact</a:t>
            </a:r>
            <a:br>
              <a:rPr lang="en-CA"/>
            </a:br>
            <a:r>
              <a:rPr lang="en-CA"/>
              <a:t>o	decision makers</a:t>
            </a:r>
            <a:br>
              <a:rPr lang="en-CA"/>
            </a:br>
            <a:r>
              <a:rPr lang="en-CA"/>
              <a:t>o	marketing/communications or community relations</a:t>
            </a:r>
            <a:br>
              <a:rPr lang="en-CA"/>
            </a:br>
            <a:r>
              <a:rPr lang="en-CA"/>
              <a:t>o	recruitment/HR</a:t>
            </a:r>
            <a:endParaRPr/>
          </a:p>
          <a:p>
            <a:pPr marL="457200" lvl="0" indent="-317500" algn="l" rtl="0">
              <a:spcBef>
                <a:spcPts val="0"/>
              </a:spcBef>
              <a:spcAft>
                <a:spcPts val="0"/>
              </a:spcAft>
              <a:buSzPts val="1400"/>
              <a:buChar char="●"/>
            </a:pPr>
            <a:r>
              <a:rPr lang="en-CA"/>
              <a:t>Check-in regularly</a:t>
            </a:r>
            <a:endParaRPr/>
          </a:p>
          <a:p>
            <a:pPr marL="457200" lvl="0" indent="-317500" algn="l" rtl="0">
              <a:spcBef>
                <a:spcPts val="0"/>
              </a:spcBef>
              <a:spcAft>
                <a:spcPts val="0"/>
              </a:spcAft>
              <a:buSzPts val="1400"/>
              <a:buChar char="●"/>
            </a:pPr>
            <a:r>
              <a:rPr lang="en-CA"/>
              <a:t>Always look out for additional opportunities/be creative</a:t>
            </a:r>
            <a:br>
              <a:rPr lang="en-CA"/>
            </a:br>
            <a:endParaRPr/>
          </a:p>
        </p:txBody>
      </p:sp>
      <p:sp>
        <p:nvSpPr>
          <p:cNvPr id="340" name="Google Shape;340;g44025c6d62_0_4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44025c6d62_0_4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CA"/>
              <a:t>TheSponsorshipCollective.com</a:t>
            </a:r>
            <a:br>
              <a:rPr lang="en-CA"/>
            </a:br>
            <a:r>
              <a:rPr lang="en-CA"/>
              <a:t>PowerSponsorship.com</a:t>
            </a:r>
            <a:br>
              <a:rPr lang="en-CA"/>
            </a:br>
            <a:r>
              <a:rPr lang="en-CA"/>
              <a:t>PracticalSponsorshipIdeas.com</a:t>
            </a:r>
            <a:br>
              <a:rPr lang="en-CA"/>
            </a:br>
            <a:br>
              <a:rPr lang="en-CA"/>
            </a:br>
            <a:endParaRPr/>
          </a:p>
        </p:txBody>
      </p:sp>
      <p:sp>
        <p:nvSpPr>
          <p:cNvPr id="347" name="Google Shape;347;g44025c6d62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44025c6d62_0_4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g44025c6d62_0_4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1200" b="0" i="0" u="none" strike="noStrike" cap="none">
                <a:solidFill>
                  <a:schemeClr val="dk1"/>
                </a:solidFill>
                <a:latin typeface="Calibri"/>
                <a:ea typeface="Calibri"/>
                <a:cs typeface="Calibri"/>
                <a:sym typeface="Calibri"/>
              </a:rPr>
              <a:t>Why a pre-survey? Most government funders are moving to an outcomes based model, where evidence is being requested to show impact and measurement of outcomes. This pre-survey as well as the post-survey will allow us to directly measure and track the impact the Connector Program is having on Connectees confidence, networking skills and integration into their communities.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CA" sz="1200" b="0" i="0" u="none" strike="noStrike" cap="none">
                <a:solidFill>
                  <a:schemeClr val="dk1"/>
                </a:solidFill>
                <a:latin typeface="Calibri"/>
                <a:ea typeface="Calibri"/>
                <a:cs typeface="Calibri"/>
                <a:sym typeface="Calibri"/>
              </a:rPr>
              <a:t>Consent form is to be proactive in ensuring all expectations of the program are clear to avoid any liability, as well to ensure the safety of our participants.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CA" sz="1200" b="0" i="0" u="none" strike="noStrike" cap="none">
                <a:solidFill>
                  <a:schemeClr val="dk1"/>
                </a:solidFill>
                <a:latin typeface="Calibri"/>
                <a:ea typeface="Calibri"/>
                <a:cs typeface="Calibri"/>
                <a:sym typeface="Calibri"/>
              </a:rPr>
              <a:t>The introduction the Connectee writes can be copied and pasted into your introduction email to save time. Their resume can still also be referenced if you’d like to add additional information.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CA" sz="1200" b="0" i="0" u="none" strike="noStrike" cap="none">
                <a:solidFill>
                  <a:schemeClr val="dk1"/>
                </a:solidFill>
                <a:latin typeface="Calibri"/>
                <a:ea typeface="Calibri"/>
                <a:cs typeface="Calibri"/>
                <a:sym typeface="Calibri"/>
              </a:rPr>
              <a:t>The new matching algorithm will allow us to make better matches that aren’t only focused on titles or industries. This will also allow us to engage more Connectors based on the frequency they would like.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CA" sz="1200" b="0" i="0" u="none" strike="noStrike" cap="none">
                <a:solidFill>
                  <a:schemeClr val="dk1"/>
                </a:solidFill>
                <a:latin typeface="Calibri"/>
                <a:ea typeface="Calibri"/>
                <a:cs typeface="Calibri"/>
                <a:sym typeface="Calibri"/>
              </a:rPr>
              <a:t>Referrals are a pain point and this was the best option for a) capturing that a referral was provided and b) still allows us to use this as a sales pipeline, with some small tweaks. </a:t>
            </a:r>
            <a:endParaRPr/>
          </a:p>
        </p:txBody>
      </p:sp>
      <p:sp>
        <p:nvSpPr>
          <p:cNvPr id="151" name="Google Shape;15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CA"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resentation Title Option 2" type="secHead">
  <p:cSld name="SECTION_HEADER">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rgbClr val="C12129"/>
              </a:buClr>
              <a:buSzPts val="2400"/>
              <a:buFont typeface="Helvetica Neue"/>
              <a:buNone/>
              <a:defRPr sz="2400" b="0" i="0" u="none" strike="noStrike" cap="none">
                <a:solidFill>
                  <a:srgbClr val="C12129"/>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88888"/>
              </a:buClr>
              <a:buSzPts val="1800"/>
              <a:buFont typeface="Arial"/>
              <a:buNone/>
              <a:defRPr sz="1800" b="0" i="0" u="none" strike="noStrike" cap="none">
                <a:solidFill>
                  <a:srgbClr val="888888"/>
                </a:solidFill>
                <a:latin typeface="Helvetica Neue"/>
                <a:ea typeface="Helvetica Neue"/>
                <a:cs typeface="Helvetica Neue"/>
                <a:sym typeface="Helvetica Neue"/>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Helvetica Neue"/>
                <a:ea typeface="Helvetica Neue"/>
                <a:cs typeface="Helvetica Neue"/>
                <a:sym typeface="Helvetica Neue"/>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Helvetica Neue"/>
                <a:ea typeface="Helvetica Neue"/>
                <a:cs typeface="Helvetica Neue"/>
                <a:sym typeface="Helvetica Neue"/>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Helvetica Neue"/>
                <a:ea typeface="Helvetica Neue"/>
                <a:cs typeface="Helvetica Neue"/>
                <a:sym typeface="Helvetica Neue"/>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Helvetica Neue"/>
                <a:ea typeface="Helvetica Neue"/>
                <a:cs typeface="Helvetica Neue"/>
                <a:sym typeface="Helvetica Neue"/>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1"/>
        <p:cNvGrpSpPr/>
        <p:nvPr/>
      </p:nvGrpSpPr>
      <p:grpSpPr>
        <a:xfrm>
          <a:off x="0" y="0"/>
          <a:ext cx="0" cy="0"/>
          <a:chOff x="0" y="0"/>
          <a:chExt cx="0" cy="0"/>
        </a:xfrm>
      </p:grpSpPr>
      <p:sp>
        <p:nvSpPr>
          <p:cNvPr id="52" name="Google Shape;52;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C12129"/>
              </a:buClr>
              <a:buSzPts val="2400"/>
              <a:buFont typeface="Helvetica Neue"/>
              <a:buNone/>
              <a:defRPr sz="2400" b="0" i="0" u="none" strike="noStrike" cap="none">
                <a:solidFill>
                  <a:srgbClr val="C12129"/>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marR="0" lvl="0" indent="-304800" algn="l" rtl="0">
              <a:lnSpc>
                <a:spcPct val="90000"/>
              </a:lnSpc>
              <a:spcBef>
                <a:spcPts val="1000"/>
              </a:spcBef>
              <a:spcAft>
                <a:spcPts val="0"/>
              </a:spcAft>
              <a:buClr>
                <a:srgbClr val="58595B"/>
              </a:buClr>
              <a:buSzPts val="1200"/>
              <a:buFont typeface="Arial"/>
              <a:buChar char="•"/>
              <a:defRPr sz="1200" b="0" i="0" u="none" strike="noStrike" cap="none">
                <a:solidFill>
                  <a:srgbClr val="58595B"/>
                </a:solidFill>
                <a:latin typeface="Helvetica Neue"/>
                <a:ea typeface="Helvetica Neue"/>
                <a:cs typeface="Helvetica Neue"/>
                <a:sym typeface="Helvetica Neue"/>
              </a:defRPr>
            </a:lvl1pPr>
            <a:lvl2pPr marL="914400" marR="0" lvl="1" indent="-298450" algn="l" rtl="0">
              <a:lnSpc>
                <a:spcPct val="90000"/>
              </a:lnSpc>
              <a:spcBef>
                <a:spcPts val="500"/>
              </a:spcBef>
              <a:spcAft>
                <a:spcPts val="0"/>
              </a:spcAft>
              <a:buClr>
                <a:srgbClr val="C12129"/>
              </a:buClr>
              <a:buSzPts val="1100"/>
              <a:buFont typeface="Arial"/>
              <a:buChar char="•"/>
              <a:defRPr sz="1100" b="0" i="0" u="none" strike="noStrike" cap="none">
                <a:solidFill>
                  <a:srgbClr val="C12129"/>
                </a:solidFill>
                <a:latin typeface="Helvetica Neue"/>
                <a:ea typeface="Helvetica Neue"/>
                <a:cs typeface="Helvetica Neue"/>
                <a:sym typeface="Helvetica Neue"/>
              </a:defRPr>
            </a:lvl2pPr>
            <a:lvl3pPr marL="1371600" marR="0" lvl="2" indent="-298450" algn="l" rtl="0">
              <a:lnSpc>
                <a:spcPct val="90000"/>
              </a:lnSpc>
              <a:spcBef>
                <a:spcPts val="500"/>
              </a:spcBef>
              <a:spcAft>
                <a:spcPts val="0"/>
              </a:spcAft>
              <a:buClr>
                <a:srgbClr val="C12129"/>
              </a:buClr>
              <a:buSzPts val="1100"/>
              <a:buFont typeface="Arial"/>
              <a:buChar char="•"/>
              <a:defRPr sz="1100" b="0" i="0" u="none" strike="noStrike" cap="none">
                <a:solidFill>
                  <a:srgbClr val="C12129"/>
                </a:solidFill>
                <a:latin typeface="Helvetica Neue"/>
                <a:ea typeface="Helvetica Neue"/>
                <a:cs typeface="Helvetica Neue"/>
                <a:sym typeface="Helvetica Neue"/>
              </a:defRPr>
            </a:lvl3pPr>
            <a:lvl4pPr marL="1828800" marR="0" lvl="3" indent="-298450" algn="l" rtl="0">
              <a:lnSpc>
                <a:spcPct val="90000"/>
              </a:lnSpc>
              <a:spcBef>
                <a:spcPts val="500"/>
              </a:spcBef>
              <a:spcAft>
                <a:spcPts val="0"/>
              </a:spcAft>
              <a:buClr>
                <a:srgbClr val="C12129"/>
              </a:buClr>
              <a:buSzPts val="1100"/>
              <a:buFont typeface="Arial"/>
              <a:buChar char="•"/>
              <a:defRPr sz="1100" b="0" i="0" u="none" strike="noStrike" cap="none">
                <a:solidFill>
                  <a:srgbClr val="C12129"/>
                </a:solidFill>
                <a:latin typeface="Helvetica Neue"/>
                <a:ea typeface="Helvetica Neue"/>
                <a:cs typeface="Helvetica Neue"/>
                <a:sym typeface="Helvetica Neue"/>
              </a:defRPr>
            </a:lvl4pPr>
            <a:lvl5pPr marL="2286000" marR="0" lvl="4" indent="-298450" algn="l" rtl="0">
              <a:lnSpc>
                <a:spcPct val="90000"/>
              </a:lnSpc>
              <a:spcBef>
                <a:spcPts val="500"/>
              </a:spcBef>
              <a:spcAft>
                <a:spcPts val="0"/>
              </a:spcAft>
              <a:buClr>
                <a:srgbClr val="C12129"/>
              </a:buClr>
              <a:buSzPts val="1100"/>
              <a:buFont typeface="Arial"/>
              <a:buChar char="•"/>
              <a:defRPr sz="1100" b="0" i="0" u="none" strike="noStrike" cap="none">
                <a:solidFill>
                  <a:srgbClr val="C12129"/>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marR="0" lvl="0" indent="-304800" algn="l" rtl="0">
              <a:lnSpc>
                <a:spcPct val="90000"/>
              </a:lnSpc>
              <a:spcBef>
                <a:spcPts val="1000"/>
              </a:spcBef>
              <a:spcAft>
                <a:spcPts val="0"/>
              </a:spcAft>
              <a:buClr>
                <a:srgbClr val="58595B"/>
              </a:buClr>
              <a:buSzPts val="1200"/>
              <a:buFont typeface="Arial"/>
              <a:buChar char="•"/>
              <a:defRPr sz="1200" b="0" i="0" u="none" strike="noStrike" cap="none">
                <a:solidFill>
                  <a:srgbClr val="58595B"/>
                </a:solidFill>
                <a:latin typeface="Helvetica Neue"/>
                <a:ea typeface="Helvetica Neue"/>
                <a:cs typeface="Helvetica Neue"/>
                <a:sym typeface="Helvetica Neue"/>
              </a:defRPr>
            </a:lvl1pPr>
            <a:lvl2pPr marL="914400" marR="0" lvl="1" indent="-298450" algn="l" rtl="0">
              <a:lnSpc>
                <a:spcPct val="90000"/>
              </a:lnSpc>
              <a:spcBef>
                <a:spcPts val="500"/>
              </a:spcBef>
              <a:spcAft>
                <a:spcPts val="0"/>
              </a:spcAft>
              <a:buClr>
                <a:srgbClr val="C12129"/>
              </a:buClr>
              <a:buSzPts val="1100"/>
              <a:buFont typeface="Arial"/>
              <a:buChar char="•"/>
              <a:defRPr sz="1100" b="0" i="0" u="none" strike="noStrike" cap="none">
                <a:solidFill>
                  <a:srgbClr val="C12129"/>
                </a:solidFill>
                <a:latin typeface="Helvetica Neue"/>
                <a:ea typeface="Helvetica Neue"/>
                <a:cs typeface="Helvetica Neue"/>
                <a:sym typeface="Helvetica Neue"/>
              </a:defRPr>
            </a:lvl2pPr>
            <a:lvl3pPr marL="1371600" marR="0" lvl="2" indent="-298450" algn="l" rtl="0">
              <a:lnSpc>
                <a:spcPct val="90000"/>
              </a:lnSpc>
              <a:spcBef>
                <a:spcPts val="500"/>
              </a:spcBef>
              <a:spcAft>
                <a:spcPts val="0"/>
              </a:spcAft>
              <a:buClr>
                <a:srgbClr val="C12129"/>
              </a:buClr>
              <a:buSzPts val="1100"/>
              <a:buFont typeface="Arial"/>
              <a:buChar char="•"/>
              <a:defRPr sz="1100" b="0" i="0" u="none" strike="noStrike" cap="none">
                <a:solidFill>
                  <a:srgbClr val="C12129"/>
                </a:solidFill>
                <a:latin typeface="Helvetica Neue"/>
                <a:ea typeface="Helvetica Neue"/>
                <a:cs typeface="Helvetica Neue"/>
                <a:sym typeface="Helvetica Neue"/>
              </a:defRPr>
            </a:lvl3pPr>
            <a:lvl4pPr marL="1828800" marR="0" lvl="3" indent="-298450" algn="l" rtl="0">
              <a:lnSpc>
                <a:spcPct val="90000"/>
              </a:lnSpc>
              <a:spcBef>
                <a:spcPts val="500"/>
              </a:spcBef>
              <a:spcAft>
                <a:spcPts val="0"/>
              </a:spcAft>
              <a:buClr>
                <a:srgbClr val="C12129"/>
              </a:buClr>
              <a:buSzPts val="1100"/>
              <a:buFont typeface="Arial"/>
              <a:buChar char="•"/>
              <a:defRPr sz="1100" b="0" i="0" u="none" strike="noStrike" cap="none">
                <a:solidFill>
                  <a:srgbClr val="C12129"/>
                </a:solidFill>
                <a:latin typeface="Helvetica Neue"/>
                <a:ea typeface="Helvetica Neue"/>
                <a:cs typeface="Helvetica Neue"/>
                <a:sym typeface="Helvetica Neue"/>
              </a:defRPr>
            </a:lvl4pPr>
            <a:lvl5pPr marL="2286000" marR="0" lvl="4" indent="-298450" algn="l" rtl="0">
              <a:lnSpc>
                <a:spcPct val="90000"/>
              </a:lnSpc>
              <a:spcBef>
                <a:spcPts val="500"/>
              </a:spcBef>
              <a:spcAft>
                <a:spcPts val="0"/>
              </a:spcAft>
              <a:buClr>
                <a:srgbClr val="C12129"/>
              </a:buClr>
              <a:buSzPts val="1100"/>
              <a:buFont typeface="Arial"/>
              <a:buChar char="•"/>
              <a:defRPr sz="1100" b="0" i="0" u="none" strike="noStrike" cap="none">
                <a:solidFill>
                  <a:srgbClr val="C12129"/>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11"/>
          <p:cNvSpPr txBox="1">
            <a:spLocks noGrp="1"/>
          </p:cNvSpPr>
          <p:nvPr>
            <p:ph type="sldNum" idx="12"/>
          </p:nvPr>
        </p:nvSpPr>
        <p:spPr>
          <a:xfrm>
            <a:off x="9273372" y="6562543"/>
            <a:ext cx="32347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900" b="1" i="0">
                <a:solidFill>
                  <a:srgbClr val="C12129"/>
                </a:solidFill>
                <a:latin typeface="Helvetica Neue"/>
                <a:ea typeface="Helvetica Neue"/>
                <a:cs typeface="Helvetica Neue"/>
                <a:sym typeface="Helvetica Neue"/>
              </a:defRPr>
            </a:lvl1pPr>
            <a:lvl2pPr marL="0" marR="0" lvl="1" indent="0" algn="l" rtl="0">
              <a:spcBef>
                <a:spcPts val="0"/>
              </a:spcBef>
              <a:buNone/>
              <a:defRPr sz="900" b="1" i="0">
                <a:solidFill>
                  <a:srgbClr val="C12129"/>
                </a:solidFill>
                <a:latin typeface="Helvetica Neue"/>
                <a:ea typeface="Helvetica Neue"/>
                <a:cs typeface="Helvetica Neue"/>
                <a:sym typeface="Helvetica Neue"/>
              </a:defRPr>
            </a:lvl2pPr>
            <a:lvl3pPr marL="0" marR="0" lvl="2" indent="0" algn="l" rtl="0">
              <a:spcBef>
                <a:spcPts val="0"/>
              </a:spcBef>
              <a:buNone/>
              <a:defRPr sz="900" b="1" i="0">
                <a:solidFill>
                  <a:srgbClr val="C12129"/>
                </a:solidFill>
                <a:latin typeface="Helvetica Neue"/>
                <a:ea typeface="Helvetica Neue"/>
                <a:cs typeface="Helvetica Neue"/>
                <a:sym typeface="Helvetica Neue"/>
              </a:defRPr>
            </a:lvl3pPr>
            <a:lvl4pPr marL="0" marR="0" lvl="3" indent="0" algn="l" rtl="0">
              <a:spcBef>
                <a:spcPts val="0"/>
              </a:spcBef>
              <a:buNone/>
              <a:defRPr sz="900" b="1" i="0">
                <a:solidFill>
                  <a:srgbClr val="C12129"/>
                </a:solidFill>
                <a:latin typeface="Helvetica Neue"/>
                <a:ea typeface="Helvetica Neue"/>
                <a:cs typeface="Helvetica Neue"/>
                <a:sym typeface="Helvetica Neue"/>
              </a:defRPr>
            </a:lvl4pPr>
            <a:lvl5pPr marL="0" marR="0" lvl="4" indent="0" algn="l" rtl="0">
              <a:spcBef>
                <a:spcPts val="0"/>
              </a:spcBef>
              <a:buNone/>
              <a:defRPr sz="900" b="1" i="0">
                <a:solidFill>
                  <a:srgbClr val="C12129"/>
                </a:solidFill>
                <a:latin typeface="Helvetica Neue"/>
                <a:ea typeface="Helvetica Neue"/>
                <a:cs typeface="Helvetica Neue"/>
                <a:sym typeface="Helvetica Neue"/>
              </a:defRPr>
            </a:lvl5pPr>
            <a:lvl6pPr marL="0" marR="0" lvl="5" indent="0" algn="l" rtl="0">
              <a:spcBef>
                <a:spcPts val="0"/>
              </a:spcBef>
              <a:buNone/>
              <a:defRPr sz="900" b="1" i="0">
                <a:solidFill>
                  <a:srgbClr val="C12129"/>
                </a:solidFill>
                <a:latin typeface="Helvetica Neue"/>
                <a:ea typeface="Helvetica Neue"/>
                <a:cs typeface="Helvetica Neue"/>
                <a:sym typeface="Helvetica Neue"/>
              </a:defRPr>
            </a:lvl6pPr>
            <a:lvl7pPr marL="0" marR="0" lvl="6" indent="0" algn="l" rtl="0">
              <a:spcBef>
                <a:spcPts val="0"/>
              </a:spcBef>
              <a:buNone/>
              <a:defRPr sz="900" b="1" i="0">
                <a:solidFill>
                  <a:srgbClr val="C12129"/>
                </a:solidFill>
                <a:latin typeface="Helvetica Neue"/>
                <a:ea typeface="Helvetica Neue"/>
                <a:cs typeface="Helvetica Neue"/>
                <a:sym typeface="Helvetica Neue"/>
              </a:defRPr>
            </a:lvl7pPr>
            <a:lvl8pPr marL="0" marR="0" lvl="7" indent="0" algn="l" rtl="0">
              <a:spcBef>
                <a:spcPts val="0"/>
              </a:spcBef>
              <a:buNone/>
              <a:defRPr sz="900" b="1" i="0">
                <a:solidFill>
                  <a:srgbClr val="C12129"/>
                </a:solidFill>
                <a:latin typeface="Helvetica Neue"/>
                <a:ea typeface="Helvetica Neue"/>
                <a:cs typeface="Helvetica Neue"/>
                <a:sym typeface="Helvetica Neue"/>
              </a:defRPr>
            </a:lvl8pPr>
            <a:lvl9pPr marL="0" marR="0" lvl="8" indent="0" algn="l" rtl="0">
              <a:spcBef>
                <a:spcPts val="0"/>
              </a:spcBef>
              <a:buNone/>
              <a:defRPr sz="900" b="1" i="0">
                <a:solidFill>
                  <a:srgbClr val="C12129"/>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CA"/>
              <a:t>‹#›</a:t>
            </a:fld>
            <a:endParaRPr/>
          </a:p>
        </p:txBody>
      </p:sp>
      <p:sp>
        <p:nvSpPr>
          <p:cNvPr id="56" name="Google Shape;56;p11"/>
          <p:cNvSpPr txBox="1"/>
          <p:nvPr/>
        </p:nvSpPr>
        <p:spPr>
          <a:xfrm>
            <a:off x="9480209" y="6563240"/>
            <a:ext cx="3556000" cy="20005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700" b="1">
                <a:solidFill>
                  <a:srgbClr val="A5A5A5"/>
                </a:solidFill>
                <a:latin typeface="Helvetica Neue"/>
                <a:ea typeface="Helvetica Neue"/>
                <a:cs typeface="Helvetica Neue"/>
                <a:sym typeface="Helvetica Neue"/>
              </a:rPr>
              <a:t>|  NATIONAL CONNECTOR PROGRAM</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rgbClr val="C12129"/>
              </a:buClr>
              <a:buSzPts val="2000"/>
              <a:buFont typeface="Helvetica Neue"/>
              <a:buNone/>
              <a:defRPr sz="2000" b="0" i="0" u="none" strike="noStrike" cap="none">
                <a:solidFill>
                  <a:srgbClr val="C12129"/>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Google Shape;59;p1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58595B"/>
              </a:buClr>
              <a:buSzPts val="3200"/>
              <a:buFont typeface="Arial"/>
              <a:buNone/>
              <a:defRPr sz="3200" b="0" i="0" u="none" strike="noStrike" cap="none">
                <a:solidFill>
                  <a:srgbClr val="58595B"/>
                </a:solidFill>
                <a:latin typeface="Helvetica Neue"/>
                <a:ea typeface="Helvetica Neue"/>
                <a:cs typeface="Helvetica Neue"/>
                <a:sym typeface="Helvetica Neue"/>
              </a:defRPr>
            </a:lvl1pPr>
            <a:lvl2pPr marR="0" lvl="1" algn="l" rtl="0">
              <a:lnSpc>
                <a:spcPct val="90000"/>
              </a:lnSpc>
              <a:spcBef>
                <a:spcPts val="500"/>
              </a:spcBef>
              <a:spcAft>
                <a:spcPts val="0"/>
              </a:spcAft>
              <a:buClr>
                <a:srgbClr val="C12129"/>
              </a:buClr>
              <a:buSzPts val="2800"/>
              <a:buFont typeface="Arial"/>
              <a:buNone/>
              <a:defRPr sz="2800" b="0" i="0" u="none" strike="noStrike" cap="none">
                <a:solidFill>
                  <a:srgbClr val="C12129"/>
                </a:solidFill>
                <a:latin typeface="Helvetica Neue"/>
                <a:ea typeface="Helvetica Neue"/>
                <a:cs typeface="Helvetica Neue"/>
                <a:sym typeface="Helvetica Neue"/>
              </a:defRPr>
            </a:lvl2pPr>
            <a:lvl3pPr marR="0" lvl="2" algn="l" rtl="0">
              <a:lnSpc>
                <a:spcPct val="90000"/>
              </a:lnSpc>
              <a:spcBef>
                <a:spcPts val="500"/>
              </a:spcBef>
              <a:spcAft>
                <a:spcPts val="0"/>
              </a:spcAft>
              <a:buClr>
                <a:srgbClr val="C12129"/>
              </a:buClr>
              <a:buSzPts val="2400"/>
              <a:buFont typeface="Arial"/>
              <a:buNone/>
              <a:defRPr sz="2400" b="0" i="0" u="none" strike="noStrike" cap="none">
                <a:solidFill>
                  <a:srgbClr val="C12129"/>
                </a:solidFill>
                <a:latin typeface="Helvetica Neue"/>
                <a:ea typeface="Helvetica Neue"/>
                <a:cs typeface="Helvetica Neue"/>
                <a:sym typeface="Helvetica Neue"/>
              </a:defRPr>
            </a:lvl3pPr>
            <a:lvl4pPr marR="0" lvl="3" algn="l" rtl="0">
              <a:lnSpc>
                <a:spcPct val="90000"/>
              </a:lnSpc>
              <a:spcBef>
                <a:spcPts val="500"/>
              </a:spcBef>
              <a:spcAft>
                <a:spcPts val="0"/>
              </a:spcAft>
              <a:buClr>
                <a:srgbClr val="C12129"/>
              </a:buClr>
              <a:buSzPts val="2000"/>
              <a:buFont typeface="Arial"/>
              <a:buNone/>
              <a:defRPr sz="2000" b="0" i="0" u="none" strike="noStrike" cap="none">
                <a:solidFill>
                  <a:srgbClr val="C12129"/>
                </a:solidFill>
                <a:latin typeface="Helvetica Neue"/>
                <a:ea typeface="Helvetica Neue"/>
                <a:cs typeface="Helvetica Neue"/>
                <a:sym typeface="Helvetica Neue"/>
              </a:defRPr>
            </a:lvl4pPr>
            <a:lvl5pPr marR="0" lvl="4" algn="l" rtl="0">
              <a:lnSpc>
                <a:spcPct val="90000"/>
              </a:lnSpc>
              <a:spcBef>
                <a:spcPts val="500"/>
              </a:spcBef>
              <a:spcAft>
                <a:spcPts val="0"/>
              </a:spcAft>
              <a:buClr>
                <a:srgbClr val="C12129"/>
              </a:buClr>
              <a:buSzPts val="2000"/>
              <a:buFont typeface="Arial"/>
              <a:buNone/>
              <a:defRPr sz="2000" b="0" i="0" u="none" strike="noStrike" cap="none">
                <a:solidFill>
                  <a:srgbClr val="C12129"/>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0" name="Google Shape;60;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58595B"/>
              </a:buClr>
              <a:buSzPts val="1400"/>
              <a:buFont typeface="Arial"/>
              <a:buNone/>
              <a:defRPr sz="1400" b="0" i="0" u="none" strike="noStrike" cap="none">
                <a:solidFill>
                  <a:srgbClr val="58595B"/>
                </a:solidFill>
                <a:latin typeface="Helvetica Neue"/>
                <a:ea typeface="Helvetica Neue"/>
                <a:cs typeface="Helvetica Neue"/>
                <a:sym typeface="Helvetica Neue"/>
              </a:defRPr>
            </a:lvl1pPr>
            <a:lvl2pPr marL="914400" marR="0" lvl="1" indent="-228600" algn="l" rtl="0">
              <a:lnSpc>
                <a:spcPct val="90000"/>
              </a:lnSpc>
              <a:spcBef>
                <a:spcPts val="500"/>
              </a:spcBef>
              <a:spcAft>
                <a:spcPts val="0"/>
              </a:spcAft>
              <a:buClr>
                <a:srgbClr val="C12129"/>
              </a:buClr>
              <a:buSzPts val="1400"/>
              <a:buFont typeface="Arial"/>
              <a:buNone/>
              <a:defRPr sz="1400" b="0" i="0" u="none" strike="noStrike" cap="none">
                <a:solidFill>
                  <a:srgbClr val="C12129"/>
                </a:solidFill>
                <a:latin typeface="Helvetica Neue"/>
                <a:ea typeface="Helvetica Neue"/>
                <a:cs typeface="Helvetica Neue"/>
                <a:sym typeface="Helvetica Neue"/>
              </a:defRPr>
            </a:lvl2pPr>
            <a:lvl3pPr marL="1371600" marR="0" lvl="2" indent="-228600" algn="l" rtl="0">
              <a:lnSpc>
                <a:spcPct val="90000"/>
              </a:lnSpc>
              <a:spcBef>
                <a:spcPts val="500"/>
              </a:spcBef>
              <a:spcAft>
                <a:spcPts val="0"/>
              </a:spcAft>
              <a:buClr>
                <a:srgbClr val="C12129"/>
              </a:buClr>
              <a:buSzPts val="1200"/>
              <a:buFont typeface="Arial"/>
              <a:buNone/>
              <a:defRPr sz="1200" b="0" i="0" u="none" strike="noStrike" cap="none">
                <a:solidFill>
                  <a:srgbClr val="C12129"/>
                </a:solidFill>
                <a:latin typeface="Helvetica Neue"/>
                <a:ea typeface="Helvetica Neue"/>
                <a:cs typeface="Helvetica Neue"/>
                <a:sym typeface="Helvetica Neue"/>
              </a:defRPr>
            </a:lvl3pPr>
            <a:lvl4pPr marL="1828800" marR="0" lvl="3" indent="-228600" algn="l" rtl="0">
              <a:lnSpc>
                <a:spcPct val="90000"/>
              </a:lnSpc>
              <a:spcBef>
                <a:spcPts val="500"/>
              </a:spcBef>
              <a:spcAft>
                <a:spcPts val="0"/>
              </a:spcAft>
              <a:buClr>
                <a:srgbClr val="C12129"/>
              </a:buClr>
              <a:buSzPts val="1000"/>
              <a:buFont typeface="Arial"/>
              <a:buNone/>
              <a:defRPr sz="1000" b="0" i="0" u="none" strike="noStrike" cap="none">
                <a:solidFill>
                  <a:srgbClr val="C12129"/>
                </a:solidFill>
                <a:latin typeface="Helvetica Neue"/>
                <a:ea typeface="Helvetica Neue"/>
                <a:cs typeface="Helvetica Neue"/>
                <a:sym typeface="Helvetica Neue"/>
              </a:defRPr>
            </a:lvl4pPr>
            <a:lvl5pPr marL="2286000" marR="0" lvl="4" indent="-228600" algn="l" rtl="0">
              <a:lnSpc>
                <a:spcPct val="90000"/>
              </a:lnSpc>
              <a:spcBef>
                <a:spcPts val="500"/>
              </a:spcBef>
              <a:spcAft>
                <a:spcPts val="0"/>
              </a:spcAft>
              <a:buClr>
                <a:srgbClr val="C12129"/>
              </a:buClr>
              <a:buSzPts val="1000"/>
              <a:buFont typeface="Arial"/>
              <a:buNone/>
              <a:defRPr sz="1000" b="0" i="0" u="none" strike="noStrike" cap="none">
                <a:solidFill>
                  <a:srgbClr val="C12129"/>
                </a:solidFill>
                <a:latin typeface="Helvetica Neue"/>
                <a:ea typeface="Helvetica Neue"/>
                <a:cs typeface="Helvetica Neue"/>
                <a:sym typeface="Helvetica Neue"/>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1" name="Google Shape;61;p12"/>
          <p:cNvSpPr txBox="1">
            <a:spLocks noGrp="1"/>
          </p:cNvSpPr>
          <p:nvPr>
            <p:ph type="sldNum" idx="12"/>
          </p:nvPr>
        </p:nvSpPr>
        <p:spPr>
          <a:xfrm>
            <a:off x="9273372" y="6562543"/>
            <a:ext cx="32347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900" b="1" i="0">
                <a:solidFill>
                  <a:srgbClr val="C12129"/>
                </a:solidFill>
                <a:latin typeface="Helvetica Neue"/>
                <a:ea typeface="Helvetica Neue"/>
                <a:cs typeface="Helvetica Neue"/>
                <a:sym typeface="Helvetica Neue"/>
              </a:defRPr>
            </a:lvl1pPr>
            <a:lvl2pPr marL="0" marR="0" lvl="1" indent="0" algn="l" rtl="0">
              <a:spcBef>
                <a:spcPts val="0"/>
              </a:spcBef>
              <a:buNone/>
              <a:defRPr sz="900" b="1" i="0">
                <a:solidFill>
                  <a:srgbClr val="C12129"/>
                </a:solidFill>
                <a:latin typeface="Helvetica Neue"/>
                <a:ea typeface="Helvetica Neue"/>
                <a:cs typeface="Helvetica Neue"/>
                <a:sym typeface="Helvetica Neue"/>
              </a:defRPr>
            </a:lvl2pPr>
            <a:lvl3pPr marL="0" marR="0" lvl="2" indent="0" algn="l" rtl="0">
              <a:spcBef>
                <a:spcPts val="0"/>
              </a:spcBef>
              <a:buNone/>
              <a:defRPr sz="900" b="1" i="0">
                <a:solidFill>
                  <a:srgbClr val="C12129"/>
                </a:solidFill>
                <a:latin typeface="Helvetica Neue"/>
                <a:ea typeface="Helvetica Neue"/>
                <a:cs typeface="Helvetica Neue"/>
                <a:sym typeface="Helvetica Neue"/>
              </a:defRPr>
            </a:lvl3pPr>
            <a:lvl4pPr marL="0" marR="0" lvl="3" indent="0" algn="l" rtl="0">
              <a:spcBef>
                <a:spcPts val="0"/>
              </a:spcBef>
              <a:buNone/>
              <a:defRPr sz="900" b="1" i="0">
                <a:solidFill>
                  <a:srgbClr val="C12129"/>
                </a:solidFill>
                <a:latin typeface="Helvetica Neue"/>
                <a:ea typeface="Helvetica Neue"/>
                <a:cs typeface="Helvetica Neue"/>
                <a:sym typeface="Helvetica Neue"/>
              </a:defRPr>
            </a:lvl4pPr>
            <a:lvl5pPr marL="0" marR="0" lvl="4" indent="0" algn="l" rtl="0">
              <a:spcBef>
                <a:spcPts val="0"/>
              </a:spcBef>
              <a:buNone/>
              <a:defRPr sz="900" b="1" i="0">
                <a:solidFill>
                  <a:srgbClr val="C12129"/>
                </a:solidFill>
                <a:latin typeface="Helvetica Neue"/>
                <a:ea typeface="Helvetica Neue"/>
                <a:cs typeface="Helvetica Neue"/>
                <a:sym typeface="Helvetica Neue"/>
              </a:defRPr>
            </a:lvl5pPr>
            <a:lvl6pPr marL="0" marR="0" lvl="5" indent="0" algn="l" rtl="0">
              <a:spcBef>
                <a:spcPts val="0"/>
              </a:spcBef>
              <a:buNone/>
              <a:defRPr sz="900" b="1" i="0">
                <a:solidFill>
                  <a:srgbClr val="C12129"/>
                </a:solidFill>
                <a:latin typeface="Helvetica Neue"/>
                <a:ea typeface="Helvetica Neue"/>
                <a:cs typeface="Helvetica Neue"/>
                <a:sym typeface="Helvetica Neue"/>
              </a:defRPr>
            </a:lvl6pPr>
            <a:lvl7pPr marL="0" marR="0" lvl="6" indent="0" algn="l" rtl="0">
              <a:spcBef>
                <a:spcPts val="0"/>
              </a:spcBef>
              <a:buNone/>
              <a:defRPr sz="900" b="1" i="0">
                <a:solidFill>
                  <a:srgbClr val="C12129"/>
                </a:solidFill>
                <a:latin typeface="Helvetica Neue"/>
                <a:ea typeface="Helvetica Neue"/>
                <a:cs typeface="Helvetica Neue"/>
                <a:sym typeface="Helvetica Neue"/>
              </a:defRPr>
            </a:lvl7pPr>
            <a:lvl8pPr marL="0" marR="0" lvl="7" indent="0" algn="l" rtl="0">
              <a:spcBef>
                <a:spcPts val="0"/>
              </a:spcBef>
              <a:buNone/>
              <a:defRPr sz="900" b="1" i="0">
                <a:solidFill>
                  <a:srgbClr val="C12129"/>
                </a:solidFill>
                <a:latin typeface="Helvetica Neue"/>
                <a:ea typeface="Helvetica Neue"/>
                <a:cs typeface="Helvetica Neue"/>
                <a:sym typeface="Helvetica Neue"/>
              </a:defRPr>
            </a:lvl8pPr>
            <a:lvl9pPr marL="0" marR="0" lvl="8" indent="0" algn="l" rtl="0">
              <a:spcBef>
                <a:spcPts val="0"/>
              </a:spcBef>
              <a:buNone/>
              <a:defRPr sz="900" b="1" i="0">
                <a:solidFill>
                  <a:srgbClr val="C12129"/>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CA"/>
              <a:t>‹#›</a:t>
            </a:fld>
            <a:endParaRPr/>
          </a:p>
        </p:txBody>
      </p:sp>
      <p:sp>
        <p:nvSpPr>
          <p:cNvPr id="62" name="Google Shape;62;p12"/>
          <p:cNvSpPr txBox="1"/>
          <p:nvPr/>
        </p:nvSpPr>
        <p:spPr>
          <a:xfrm>
            <a:off x="9480209" y="6563240"/>
            <a:ext cx="3556000" cy="20005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700" b="1">
                <a:solidFill>
                  <a:srgbClr val="A5A5A5"/>
                </a:solidFill>
                <a:latin typeface="Helvetica Neue"/>
                <a:ea typeface="Helvetica Neue"/>
                <a:cs typeface="Helvetica Neue"/>
                <a:sym typeface="Helvetica Neue"/>
              </a:rPr>
              <a:t>|  NATIONAL CONNECTOR PROGRAM</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CA" dirty="0"/>
              <a:t>Click to edit Master title style</a:t>
            </a:r>
            <a:endParaRPr lang="en-US"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8B88F3D6-9370-E74C-8A3C-E523EF11EDD9}" type="datetime1">
              <a:rPr lang="en-US"/>
              <a:pPr>
                <a:defRPr/>
              </a:pPr>
              <a:t>10/16/2018</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37FEC827-AE22-8C41-B840-D19F1CCFB107}" type="slidenum">
              <a:rPr lang="en-US"/>
              <a:pPr>
                <a:defRPr/>
              </a:pPr>
              <a:t>‹#›</a:t>
            </a:fld>
            <a:endParaRPr lang="en-US" dirty="0"/>
          </a:p>
        </p:txBody>
      </p:sp>
    </p:spTree>
    <p:extLst>
      <p:ext uri="{BB962C8B-B14F-4D97-AF65-F5344CB8AC3E}">
        <p14:creationId xmlns:p14="http://schemas.microsoft.com/office/powerpoint/2010/main" val="283660453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3773016"/>
          </a:xfrm>
          <a:prstGeom prst="rect">
            <a:avLst/>
          </a:prstGeom>
        </p:spPr>
        <p:txBody>
          <a:bodyPr/>
          <a:lstStyle>
            <a:lvl1pPr marL="457200" indent="-457200">
              <a:buFont typeface="Courier New" panose="02070309020205020404" pitchFamily="49" charset="0"/>
              <a:buChar char="o"/>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CA" dirty="0"/>
          </a:p>
        </p:txBody>
      </p:sp>
      <p:sp>
        <p:nvSpPr>
          <p:cNvPr id="4" name="Title 1"/>
          <p:cNvSpPr>
            <a:spLocks noGrp="1"/>
          </p:cNvSpPr>
          <p:nvPr>
            <p:ph type="title"/>
          </p:nvPr>
        </p:nvSpPr>
        <p:spPr>
          <a:xfrm>
            <a:off x="593628" y="260648"/>
            <a:ext cx="10972800" cy="850106"/>
          </a:xfrm>
          <a:prstGeom prst="rect">
            <a:avLst/>
          </a:prstGeom>
        </p:spPr>
        <p:txBody>
          <a:bodyPr/>
          <a:lstStyle>
            <a:lvl1pPr>
              <a:defRPr>
                <a:latin typeface="Myriad Pro" panose="020B0503030403020204" pitchFamily="34" charset="0"/>
              </a:defRPr>
            </a:lvl1pPr>
          </a:lstStyle>
          <a:p>
            <a:r>
              <a:rPr lang="en-CA"/>
              <a:t>Click to edit Master title style</a:t>
            </a:r>
            <a:endParaRPr lang="en-CA" dirty="0"/>
          </a:p>
        </p:txBody>
      </p:sp>
    </p:spTree>
    <p:extLst>
      <p:ext uri="{BB962C8B-B14F-4D97-AF65-F5344CB8AC3E}">
        <p14:creationId xmlns:p14="http://schemas.microsoft.com/office/powerpoint/2010/main" val="2910052959"/>
      </p:ext>
    </p:extLst>
  </p:cSld>
  <p:clrMapOvr>
    <a:masterClrMapping/>
  </p:clrMapOvr>
  <p:transition>
    <p:pull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rgbClr val="C12129"/>
              </a:buClr>
              <a:buSzPts val="2400"/>
              <a:buFont typeface="Helvetica Neue"/>
              <a:buNone/>
              <a:defRPr sz="2400" b="0" i="0" u="none" strike="noStrike" cap="none">
                <a:solidFill>
                  <a:srgbClr val="C12129"/>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marR="0" lvl="0" indent="-355600" algn="l" rtl="0">
              <a:lnSpc>
                <a:spcPct val="90000"/>
              </a:lnSpc>
              <a:spcBef>
                <a:spcPts val="1000"/>
              </a:spcBef>
              <a:spcAft>
                <a:spcPts val="0"/>
              </a:spcAft>
              <a:buClr>
                <a:srgbClr val="58595B"/>
              </a:buClr>
              <a:buSzPts val="2000"/>
              <a:buFont typeface="Arial"/>
              <a:buChar char="•"/>
              <a:defRPr sz="2000" b="0" i="0" u="none" strike="noStrike" cap="none">
                <a:solidFill>
                  <a:srgbClr val="58595B"/>
                </a:solidFill>
                <a:latin typeface="Helvetica Neue"/>
                <a:ea typeface="Helvetica Neue"/>
                <a:cs typeface="Helvetica Neue"/>
                <a:sym typeface="Helvetica Neue"/>
              </a:defRPr>
            </a:lvl1pPr>
            <a:lvl2pPr marL="914400" marR="0" lvl="1" indent="-342900" algn="l" rtl="0">
              <a:lnSpc>
                <a:spcPct val="90000"/>
              </a:lnSpc>
              <a:spcBef>
                <a:spcPts val="500"/>
              </a:spcBef>
              <a:spcAft>
                <a:spcPts val="0"/>
              </a:spcAft>
              <a:buClr>
                <a:srgbClr val="C12129"/>
              </a:buClr>
              <a:buSzPts val="1800"/>
              <a:buFont typeface="Arial"/>
              <a:buChar char="•"/>
              <a:defRPr sz="1800" b="0" i="0" u="none" strike="noStrike" cap="none">
                <a:solidFill>
                  <a:srgbClr val="C12129"/>
                </a:solidFill>
                <a:latin typeface="Helvetica Neue"/>
                <a:ea typeface="Helvetica Neue"/>
                <a:cs typeface="Helvetica Neue"/>
                <a:sym typeface="Helvetica Neue"/>
              </a:defRPr>
            </a:lvl2pPr>
            <a:lvl3pPr marL="1371600" marR="0" lvl="2" indent="-330200" algn="l" rtl="0">
              <a:lnSpc>
                <a:spcPct val="90000"/>
              </a:lnSpc>
              <a:spcBef>
                <a:spcPts val="500"/>
              </a:spcBef>
              <a:spcAft>
                <a:spcPts val="0"/>
              </a:spcAft>
              <a:buClr>
                <a:srgbClr val="C12129"/>
              </a:buClr>
              <a:buSzPts val="1600"/>
              <a:buFont typeface="Arial"/>
              <a:buChar char="•"/>
              <a:defRPr sz="1600" b="0" i="0" u="none" strike="noStrike" cap="none">
                <a:solidFill>
                  <a:srgbClr val="C12129"/>
                </a:solidFill>
                <a:latin typeface="Helvetica Neue"/>
                <a:ea typeface="Helvetica Neue"/>
                <a:cs typeface="Helvetica Neue"/>
                <a:sym typeface="Helvetica Neue"/>
              </a:defRPr>
            </a:lvl3pPr>
            <a:lvl4pPr marL="1828800" marR="0" lvl="3" indent="-317500" algn="l" rtl="0">
              <a:lnSpc>
                <a:spcPct val="90000"/>
              </a:lnSpc>
              <a:spcBef>
                <a:spcPts val="500"/>
              </a:spcBef>
              <a:spcAft>
                <a:spcPts val="0"/>
              </a:spcAft>
              <a:buClr>
                <a:srgbClr val="C12129"/>
              </a:buClr>
              <a:buSzPts val="1400"/>
              <a:buFont typeface="Arial"/>
              <a:buChar char="•"/>
              <a:defRPr sz="1400" b="0" i="0" u="none" strike="noStrike" cap="none">
                <a:solidFill>
                  <a:srgbClr val="C12129"/>
                </a:solidFill>
                <a:latin typeface="Helvetica Neue"/>
                <a:ea typeface="Helvetica Neue"/>
                <a:cs typeface="Helvetica Neue"/>
                <a:sym typeface="Helvetica Neue"/>
              </a:defRPr>
            </a:lvl4pPr>
            <a:lvl5pPr marL="2286000" marR="0" lvl="4" indent="-317500" algn="l" rtl="0">
              <a:lnSpc>
                <a:spcPct val="90000"/>
              </a:lnSpc>
              <a:spcBef>
                <a:spcPts val="500"/>
              </a:spcBef>
              <a:spcAft>
                <a:spcPts val="0"/>
              </a:spcAft>
              <a:buClr>
                <a:srgbClr val="C12129"/>
              </a:buClr>
              <a:buSzPts val="1400"/>
              <a:buFont typeface="Arial"/>
              <a:buChar char="•"/>
              <a:defRPr sz="1400" b="0" i="0" u="none" strike="noStrike" cap="none">
                <a:solidFill>
                  <a:srgbClr val="C12129"/>
                </a:solidFill>
                <a:latin typeface="Helvetica Neue"/>
                <a:ea typeface="Helvetica Neue"/>
                <a:cs typeface="Helvetica Neue"/>
                <a:sym typeface="Helvetica Neue"/>
              </a:defRPr>
            </a:lvl5pPr>
            <a:lvl6pPr marL="2743200" marR="0" lvl="5"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69" name="Google Shape;69;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58595B"/>
              </a:buClr>
              <a:buSzPts val="1600"/>
              <a:buFont typeface="Arial"/>
              <a:buNone/>
              <a:defRPr sz="1600" b="0" i="0" u="none" strike="noStrike" cap="none">
                <a:solidFill>
                  <a:srgbClr val="58595B"/>
                </a:solidFill>
                <a:latin typeface="Helvetica Neue"/>
                <a:ea typeface="Helvetica Neue"/>
                <a:cs typeface="Helvetica Neue"/>
                <a:sym typeface="Helvetica Neue"/>
              </a:defRPr>
            </a:lvl1pPr>
            <a:lvl2pPr marL="914400" marR="0" lvl="1" indent="-228600" algn="l" rtl="0">
              <a:lnSpc>
                <a:spcPct val="90000"/>
              </a:lnSpc>
              <a:spcBef>
                <a:spcPts val="500"/>
              </a:spcBef>
              <a:spcAft>
                <a:spcPts val="0"/>
              </a:spcAft>
              <a:buClr>
                <a:srgbClr val="C12129"/>
              </a:buClr>
              <a:buSzPts val="1400"/>
              <a:buFont typeface="Arial"/>
              <a:buNone/>
              <a:defRPr sz="1400" b="0" i="0" u="none" strike="noStrike" cap="none">
                <a:solidFill>
                  <a:srgbClr val="C12129"/>
                </a:solidFill>
                <a:latin typeface="Helvetica Neue"/>
                <a:ea typeface="Helvetica Neue"/>
                <a:cs typeface="Helvetica Neue"/>
                <a:sym typeface="Helvetica Neue"/>
              </a:defRPr>
            </a:lvl2pPr>
            <a:lvl3pPr marL="1371600" marR="0" lvl="2" indent="-228600" algn="l" rtl="0">
              <a:lnSpc>
                <a:spcPct val="90000"/>
              </a:lnSpc>
              <a:spcBef>
                <a:spcPts val="500"/>
              </a:spcBef>
              <a:spcAft>
                <a:spcPts val="0"/>
              </a:spcAft>
              <a:buClr>
                <a:srgbClr val="C12129"/>
              </a:buClr>
              <a:buSzPts val="1200"/>
              <a:buFont typeface="Arial"/>
              <a:buNone/>
              <a:defRPr sz="1200" b="0" i="0" u="none" strike="noStrike" cap="none">
                <a:solidFill>
                  <a:srgbClr val="C12129"/>
                </a:solidFill>
                <a:latin typeface="Helvetica Neue"/>
                <a:ea typeface="Helvetica Neue"/>
                <a:cs typeface="Helvetica Neue"/>
                <a:sym typeface="Helvetica Neue"/>
              </a:defRPr>
            </a:lvl3pPr>
            <a:lvl4pPr marL="1828800" marR="0" lvl="3" indent="-228600" algn="l" rtl="0">
              <a:lnSpc>
                <a:spcPct val="90000"/>
              </a:lnSpc>
              <a:spcBef>
                <a:spcPts val="500"/>
              </a:spcBef>
              <a:spcAft>
                <a:spcPts val="0"/>
              </a:spcAft>
              <a:buClr>
                <a:srgbClr val="C12129"/>
              </a:buClr>
              <a:buSzPts val="1000"/>
              <a:buFont typeface="Arial"/>
              <a:buNone/>
              <a:defRPr sz="1000" b="0" i="0" u="none" strike="noStrike" cap="none">
                <a:solidFill>
                  <a:srgbClr val="C12129"/>
                </a:solidFill>
                <a:latin typeface="Helvetica Neue"/>
                <a:ea typeface="Helvetica Neue"/>
                <a:cs typeface="Helvetica Neue"/>
                <a:sym typeface="Helvetica Neue"/>
              </a:defRPr>
            </a:lvl4pPr>
            <a:lvl5pPr marL="2286000" marR="0" lvl="4" indent="-228600" algn="l" rtl="0">
              <a:lnSpc>
                <a:spcPct val="90000"/>
              </a:lnSpc>
              <a:spcBef>
                <a:spcPts val="500"/>
              </a:spcBef>
              <a:spcAft>
                <a:spcPts val="0"/>
              </a:spcAft>
              <a:buClr>
                <a:srgbClr val="C12129"/>
              </a:buClr>
              <a:buSzPts val="1000"/>
              <a:buFont typeface="Arial"/>
              <a:buNone/>
              <a:defRPr sz="1000" b="0" i="0" u="none" strike="noStrike" cap="none">
                <a:solidFill>
                  <a:srgbClr val="C12129"/>
                </a:solidFill>
                <a:latin typeface="Helvetica Neue"/>
                <a:ea typeface="Helvetica Neue"/>
                <a:cs typeface="Helvetica Neue"/>
                <a:sym typeface="Helvetica Neue"/>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9pPr>
          </a:lstStyle>
          <a:p>
            <a:endParaRPr/>
          </a:p>
        </p:txBody>
      </p:sp>
      <p:sp>
        <p:nvSpPr>
          <p:cNvPr id="70" name="Google Shape;70;p14"/>
          <p:cNvSpPr txBox="1">
            <a:spLocks noGrp="1"/>
          </p:cNvSpPr>
          <p:nvPr>
            <p:ph type="sldNum" idx="12"/>
          </p:nvPr>
        </p:nvSpPr>
        <p:spPr>
          <a:xfrm>
            <a:off x="9273372" y="6562543"/>
            <a:ext cx="32347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900" b="1" i="0">
                <a:solidFill>
                  <a:srgbClr val="C12129"/>
                </a:solidFill>
                <a:latin typeface="Helvetica Neue"/>
                <a:ea typeface="Helvetica Neue"/>
                <a:cs typeface="Helvetica Neue"/>
                <a:sym typeface="Helvetica Neue"/>
              </a:defRPr>
            </a:lvl1pPr>
            <a:lvl2pPr marL="0" marR="0" lvl="1" indent="0" algn="l" rtl="0">
              <a:spcBef>
                <a:spcPts val="0"/>
              </a:spcBef>
              <a:buNone/>
              <a:defRPr sz="900" b="1" i="0">
                <a:solidFill>
                  <a:srgbClr val="C12129"/>
                </a:solidFill>
                <a:latin typeface="Helvetica Neue"/>
                <a:ea typeface="Helvetica Neue"/>
                <a:cs typeface="Helvetica Neue"/>
                <a:sym typeface="Helvetica Neue"/>
              </a:defRPr>
            </a:lvl2pPr>
            <a:lvl3pPr marL="0" marR="0" lvl="2" indent="0" algn="l" rtl="0">
              <a:spcBef>
                <a:spcPts val="0"/>
              </a:spcBef>
              <a:buNone/>
              <a:defRPr sz="900" b="1" i="0">
                <a:solidFill>
                  <a:srgbClr val="C12129"/>
                </a:solidFill>
                <a:latin typeface="Helvetica Neue"/>
                <a:ea typeface="Helvetica Neue"/>
                <a:cs typeface="Helvetica Neue"/>
                <a:sym typeface="Helvetica Neue"/>
              </a:defRPr>
            </a:lvl3pPr>
            <a:lvl4pPr marL="0" marR="0" lvl="3" indent="0" algn="l" rtl="0">
              <a:spcBef>
                <a:spcPts val="0"/>
              </a:spcBef>
              <a:buNone/>
              <a:defRPr sz="900" b="1" i="0">
                <a:solidFill>
                  <a:srgbClr val="C12129"/>
                </a:solidFill>
                <a:latin typeface="Helvetica Neue"/>
                <a:ea typeface="Helvetica Neue"/>
                <a:cs typeface="Helvetica Neue"/>
                <a:sym typeface="Helvetica Neue"/>
              </a:defRPr>
            </a:lvl4pPr>
            <a:lvl5pPr marL="0" marR="0" lvl="4" indent="0" algn="l" rtl="0">
              <a:spcBef>
                <a:spcPts val="0"/>
              </a:spcBef>
              <a:buNone/>
              <a:defRPr sz="900" b="1" i="0">
                <a:solidFill>
                  <a:srgbClr val="C12129"/>
                </a:solidFill>
                <a:latin typeface="Helvetica Neue"/>
                <a:ea typeface="Helvetica Neue"/>
                <a:cs typeface="Helvetica Neue"/>
                <a:sym typeface="Helvetica Neue"/>
              </a:defRPr>
            </a:lvl5pPr>
            <a:lvl6pPr marL="0" marR="0" lvl="5" indent="0" algn="l" rtl="0">
              <a:spcBef>
                <a:spcPts val="0"/>
              </a:spcBef>
              <a:buNone/>
              <a:defRPr sz="900" b="1" i="0">
                <a:solidFill>
                  <a:srgbClr val="C12129"/>
                </a:solidFill>
                <a:latin typeface="Helvetica Neue"/>
                <a:ea typeface="Helvetica Neue"/>
                <a:cs typeface="Helvetica Neue"/>
                <a:sym typeface="Helvetica Neue"/>
              </a:defRPr>
            </a:lvl6pPr>
            <a:lvl7pPr marL="0" marR="0" lvl="6" indent="0" algn="l" rtl="0">
              <a:spcBef>
                <a:spcPts val="0"/>
              </a:spcBef>
              <a:buNone/>
              <a:defRPr sz="900" b="1" i="0">
                <a:solidFill>
                  <a:srgbClr val="C12129"/>
                </a:solidFill>
                <a:latin typeface="Helvetica Neue"/>
                <a:ea typeface="Helvetica Neue"/>
                <a:cs typeface="Helvetica Neue"/>
                <a:sym typeface="Helvetica Neue"/>
              </a:defRPr>
            </a:lvl7pPr>
            <a:lvl8pPr marL="0" marR="0" lvl="7" indent="0" algn="l" rtl="0">
              <a:spcBef>
                <a:spcPts val="0"/>
              </a:spcBef>
              <a:buNone/>
              <a:defRPr sz="900" b="1" i="0">
                <a:solidFill>
                  <a:srgbClr val="C12129"/>
                </a:solidFill>
                <a:latin typeface="Helvetica Neue"/>
                <a:ea typeface="Helvetica Neue"/>
                <a:cs typeface="Helvetica Neue"/>
                <a:sym typeface="Helvetica Neue"/>
              </a:defRPr>
            </a:lvl8pPr>
            <a:lvl9pPr marL="0" marR="0" lvl="8" indent="0" algn="l" rtl="0">
              <a:spcBef>
                <a:spcPts val="0"/>
              </a:spcBef>
              <a:buNone/>
              <a:defRPr sz="900" b="1" i="0">
                <a:solidFill>
                  <a:srgbClr val="C12129"/>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CA"/>
              <a:t>‹#›</a:t>
            </a:fld>
            <a:endParaRPr/>
          </a:p>
        </p:txBody>
      </p:sp>
      <p:sp>
        <p:nvSpPr>
          <p:cNvPr id="71" name="Google Shape;71;p14"/>
          <p:cNvSpPr txBox="1"/>
          <p:nvPr/>
        </p:nvSpPr>
        <p:spPr>
          <a:xfrm>
            <a:off x="9480209" y="6563240"/>
            <a:ext cx="3556000" cy="20005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700" b="1">
                <a:solidFill>
                  <a:schemeClr val="dk1"/>
                </a:solidFill>
                <a:latin typeface="Helvetica Neue"/>
                <a:ea typeface="Helvetica Neue"/>
                <a:cs typeface="Helvetica Neue"/>
                <a:sym typeface="Helvetica Neue"/>
              </a:rPr>
              <a:t>|  NATIONAL CONNECTOR PROGRAM</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C12129"/>
              </a:buClr>
              <a:buSzPts val="2400"/>
              <a:buFont typeface="Helvetica Neue"/>
              <a:buNone/>
              <a:defRPr sz="2400" b="0" i="0" u="none" strike="noStrike" cap="none">
                <a:solidFill>
                  <a:srgbClr val="C12129"/>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304800" algn="l" rtl="0">
              <a:lnSpc>
                <a:spcPct val="90000"/>
              </a:lnSpc>
              <a:spcBef>
                <a:spcPts val="1000"/>
              </a:spcBef>
              <a:spcAft>
                <a:spcPts val="0"/>
              </a:spcAft>
              <a:buClr>
                <a:srgbClr val="58595B"/>
              </a:buClr>
              <a:buSzPts val="1200"/>
              <a:buFont typeface="Arial"/>
              <a:buChar char="•"/>
              <a:defRPr sz="1200" b="0" i="0" u="none" strike="noStrike" cap="none">
                <a:solidFill>
                  <a:srgbClr val="58595B"/>
                </a:solidFill>
                <a:latin typeface="Helvetica Neue"/>
                <a:ea typeface="Helvetica Neue"/>
                <a:cs typeface="Helvetica Neue"/>
                <a:sym typeface="Helvetica Neue"/>
              </a:defRPr>
            </a:lvl1pPr>
            <a:lvl2pPr marL="914400" marR="0" lvl="1" indent="-292100" algn="l" rtl="0">
              <a:lnSpc>
                <a:spcPct val="90000"/>
              </a:lnSpc>
              <a:spcBef>
                <a:spcPts val="500"/>
              </a:spcBef>
              <a:spcAft>
                <a:spcPts val="0"/>
              </a:spcAft>
              <a:buClr>
                <a:srgbClr val="C12129"/>
              </a:buClr>
              <a:buSzPts val="1000"/>
              <a:buFont typeface="Arial"/>
              <a:buChar char="•"/>
              <a:defRPr sz="1000" b="0" i="0" u="none" strike="noStrike" cap="none">
                <a:solidFill>
                  <a:srgbClr val="C12129"/>
                </a:solidFill>
                <a:latin typeface="Helvetica Neue"/>
                <a:ea typeface="Helvetica Neue"/>
                <a:cs typeface="Helvetica Neue"/>
                <a:sym typeface="Helvetica Neue"/>
              </a:defRPr>
            </a:lvl2pPr>
            <a:lvl3pPr marL="1371600" marR="0" lvl="2" indent="-292100" algn="l" rtl="0">
              <a:lnSpc>
                <a:spcPct val="90000"/>
              </a:lnSpc>
              <a:spcBef>
                <a:spcPts val="500"/>
              </a:spcBef>
              <a:spcAft>
                <a:spcPts val="0"/>
              </a:spcAft>
              <a:buClr>
                <a:srgbClr val="C12129"/>
              </a:buClr>
              <a:buSzPts val="1000"/>
              <a:buFont typeface="Arial"/>
              <a:buChar char="•"/>
              <a:defRPr sz="1000" b="0" i="0" u="none" strike="noStrike" cap="none">
                <a:solidFill>
                  <a:srgbClr val="C12129"/>
                </a:solidFill>
                <a:latin typeface="Helvetica Neue"/>
                <a:ea typeface="Helvetica Neue"/>
                <a:cs typeface="Helvetica Neue"/>
                <a:sym typeface="Helvetica Neue"/>
              </a:defRPr>
            </a:lvl3pPr>
            <a:lvl4pPr marL="1828800" marR="0" lvl="3" indent="-292100" algn="l" rtl="0">
              <a:lnSpc>
                <a:spcPct val="90000"/>
              </a:lnSpc>
              <a:spcBef>
                <a:spcPts val="500"/>
              </a:spcBef>
              <a:spcAft>
                <a:spcPts val="0"/>
              </a:spcAft>
              <a:buClr>
                <a:srgbClr val="C12129"/>
              </a:buClr>
              <a:buSzPts val="1000"/>
              <a:buFont typeface="Arial"/>
              <a:buChar char="•"/>
              <a:defRPr sz="1000" b="0" i="0" u="none" strike="noStrike" cap="none">
                <a:solidFill>
                  <a:srgbClr val="C12129"/>
                </a:solidFill>
                <a:latin typeface="Helvetica Neue"/>
                <a:ea typeface="Helvetica Neue"/>
                <a:cs typeface="Helvetica Neue"/>
                <a:sym typeface="Helvetica Neue"/>
              </a:defRPr>
            </a:lvl4pPr>
            <a:lvl5pPr marL="2286000" marR="0" lvl="4" indent="-292100" algn="l" rtl="0">
              <a:lnSpc>
                <a:spcPct val="90000"/>
              </a:lnSpc>
              <a:spcBef>
                <a:spcPts val="500"/>
              </a:spcBef>
              <a:spcAft>
                <a:spcPts val="0"/>
              </a:spcAft>
              <a:buClr>
                <a:srgbClr val="C12129"/>
              </a:buClr>
              <a:buSzPts val="1000"/>
              <a:buFont typeface="Arial"/>
              <a:buChar char="•"/>
              <a:defRPr sz="1000" b="0" i="0" u="none" strike="noStrike" cap="none">
                <a:solidFill>
                  <a:srgbClr val="C12129"/>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Google Shape;18;p3"/>
          <p:cNvSpPr txBox="1">
            <a:spLocks noGrp="1"/>
          </p:cNvSpPr>
          <p:nvPr>
            <p:ph type="sldNum" idx="12"/>
          </p:nvPr>
        </p:nvSpPr>
        <p:spPr>
          <a:xfrm>
            <a:off x="9273372" y="6562543"/>
            <a:ext cx="32347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900" b="1" i="0" u="none" strike="noStrike" cap="none">
                <a:solidFill>
                  <a:srgbClr val="C12129"/>
                </a:solidFill>
                <a:latin typeface="Helvetica Neue"/>
                <a:ea typeface="Helvetica Neue"/>
                <a:cs typeface="Helvetica Neue"/>
                <a:sym typeface="Helvetica Neue"/>
              </a:defRPr>
            </a:lvl1pPr>
            <a:lvl2pPr marL="0" marR="0" lvl="1" indent="0" algn="l" rtl="0">
              <a:spcBef>
                <a:spcPts val="0"/>
              </a:spcBef>
              <a:buNone/>
              <a:defRPr sz="900" b="1" i="0" u="none" strike="noStrike" cap="none">
                <a:solidFill>
                  <a:srgbClr val="C12129"/>
                </a:solidFill>
                <a:latin typeface="Helvetica Neue"/>
                <a:ea typeface="Helvetica Neue"/>
                <a:cs typeface="Helvetica Neue"/>
                <a:sym typeface="Helvetica Neue"/>
              </a:defRPr>
            </a:lvl2pPr>
            <a:lvl3pPr marL="0" marR="0" lvl="2" indent="0" algn="l" rtl="0">
              <a:spcBef>
                <a:spcPts val="0"/>
              </a:spcBef>
              <a:buNone/>
              <a:defRPr sz="900" b="1" i="0" u="none" strike="noStrike" cap="none">
                <a:solidFill>
                  <a:srgbClr val="C12129"/>
                </a:solidFill>
                <a:latin typeface="Helvetica Neue"/>
                <a:ea typeface="Helvetica Neue"/>
                <a:cs typeface="Helvetica Neue"/>
                <a:sym typeface="Helvetica Neue"/>
              </a:defRPr>
            </a:lvl3pPr>
            <a:lvl4pPr marL="0" marR="0" lvl="3" indent="0" algn="l" rtl="0">
              <a:spcBef>
                <a:spcPts val="0"/>
              </a:spcBef>
              <a:buNone/>
              <a:defRPr sz="900" b="1" i="0" u="none" strike="noStrike" cap="none">
                <a:solidFill>
                  <a:srgbClr val="C12129"/>
                </a:solidFill>
                <a:latin typeface="Helvetica Neue"/>
                <a:ea typeface="Helvetica Neue"/>
                <a:cs typeface="Helvetica Neue"/>
                <a:sym typeface="Helvetica Neue"/>
              </a:defRPr>
            </a:lvl4pPr>
            <a:lvl5pPr marL="0" marR="0" lvl="4" indent="0" algn="l" rtl="0">
              <a:spcBef>
                <a:spcPts val="0"/>
              </a:spcBef>
              <a:buNone/>
              <a:defRPr sz="900" b="1" i="0" u="none" strike="noStrike" cap="none">
                <a:solidFill>
                  <a:srgbClr val="C12129"/>
                </a:solidFill>
                <a:latin typeface="Helvetica Neue"/>
                <a:ea typeface="Helvetica Neue"/>
                <a:cs typeface="Helvetica Neue"/>
                <a:sym typeface="Helvetica Neue"/>
              </a:defRPr>
            </a:lvl5pPr>
            <a:lvl6pPr marL="0" marR="0" lvl="5" indent="0" algn="l" rtl="0">
              <a:spcBef>
                <a:spcPts val="0"/>
              </a:spcBef>
              <a:buNone/>
              <a:defRPr sz="900" b="1" i="0" u="none" strike="noStrike" cap="none">
                <a:solidFill>
                  <a:srgbClr val="C12129"/>
                </a:solidFill>
                <a:latin typeface="Helvetica Neue"/>
                <a:ea typeface="Helvetica Neue"/>
                <a:cs typeface="Helvetica Neue"/>
                <a:sym typeface="Helvetica Neue"/>
              </a:defRPr>
            </a:lvl6pPr>
            <a:lvl7pPr marL="0" marR="0" lvl="6" indent="0" algn="l" rtl="0">
              <a:spcBef>
                <a:spcPts val="0"/>
              </a:spcBef>
              <a:buNone/>
              <a:defRPr sz="900" b="1" i="0" u="none" strike="noStrike" cap="none">
                <a:solidFill>
                  <a:srgbClr val="C12129"/>
                </a:solidFill>
                <a:latin typeface="Helvetica Neue"/>
                <a:ea typeface="Helvetica Neue"/>
                <a:cs typeface="Helvetica Neue"/>
                <a:sym typeface="Helvetica Neue"/>
              </a:defRPr>
            </a:lvl7pPr>
            <a:lvl8pPr marL="0" marR="0" lvl="7" indent="0" algn="l" rtl="0">
              <a:spcBef>
                <a:spcPts val="0"/>
              </a:spcBef>
              <a:buNone/>
              <a:defRPr sz="900" b="1" i="0" u="none" strike="noStrike" cap="none">
                <a:solidFill>
                  <a:srgbClr val="C12129"/>
                </a:solidFill>
                <a:latin typeface="Helvetica Neue"/>
                <a:ea typeface="Helvetica Neue"/>
                <a:cs typeface="Helvetica Neue"/>
                <a:sym typeface="Helvetica Neue"/>
              </a:defRPr>
            </a:lvl8pPr>
            <a:lvl9pPr marL="0" marR="0" lvl="8" indent="0" algn="l" rtl="0">
              <a:spcBef>
                <a:spcPts val="0"/>
              </a:spcBef>
              <a:buNone/>
              <a:defRPr sz="900" b="1" i="0" u="none" strike="noStrike" cap="none">
                <a:solidFill>
                  <a:srgbClr val="C12129"/>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CA"/>
              <a:t>‹#›</a:t>
            </a:fld>
            <a:endParaRPr/>
          </a:p>
        </p:txBody>
      </p:sp>
      <p:sp>
        <p:nvSpPr>
          <p:cNvPr id="19" name="Google Shape;19;p3"/>
          <p:cNvSpPr txBox="1"/>
          <p:nvPr/>
        </p:nvSpPr>
        <p:spPr>
          <a:xfrm>
            <a:off x="9480209" y="6563240"/>
            <a:ext cx="3556000" cy="20005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700" b="1" i="0" u="none" strike="noStrike" cap="none">
                <a:solidFill>
                  <a:srgbClr val="A5A5A5"/>
                </a:solidFill>
                <a:latin typeface="Helvetica Neue"/>
                <a:ea typeface="Helvetica Neue"/>
                <a:cs typeface="Helvetica Neue"/>
                <a:sym typeface="Helvetica Neue"/>
              </a:rPr>
              <a:t>|  NATIONAL CONNECTOR PROGRAM</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C12129"/>
              </a:buClr>
              <a:buSzPts val="2400"/>
              <a:buFont typeface="Helvetica Neue"/>
              <a:buNone/>
              <a:defRPr sz="2400" b="0" i="0" u="none" strike="noStrike" cap="none">
                <a:solidFill>
                  <a:srgbClr val="C12129"/>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rgbClr val="58595B"/>
              </a:buClr>
              <a:buSzPts val="2000"/>
              <a:buFont typeface="Arial"/>
              <a:buNone/>
              <a:defRPr sz="2000" b="1" i="0" u="none" strike="noStrike" cap="none">
                <a:solidFill>
                  <a:srgbClr val="58595B"/>
                </a:solidFill>
                <a:latin typeface="Helvetica Neue"/>
                <a:ea typeface="Helvetica Neue"/>
                <a:cs typeface="Helvetica Neue"/>
                <a:sym typeface="Helvetica Neue"/>
              </a:defRPr>
            </a:lvl1pPr>
            <a:lvl2pPr marL="914400" marR="0" lvl="1" indent="-228600" algn="l" rtl="0">
              <a:lnSpc>
                <a:spcPct val="90000"/>
              </a:lnSpc>
              <a:spcBef>
                <a:spcPts val="500"/>
              </a:spcBef>
              <a:spcAft>
                <a:spcPts val="0"/>
              </a:spcAft>
              <a:buClr>
                <a:srgbClr val="C12129"/>
              </a:buClr>
              <a:buSzPts val="2000"/>
              <a:buFont typeface="Arial"/>
              <a:buNone/>
              <a:defRPr sz="2000" b="1" i="0" u="none" strike="noStrike" cap="none">
                <a:solidFill>
                  <a:srgbClr val="C12129"/>
                </a:solidFill>
                <a:latin typeface="Helvetica Neue"/>
                <a:ea typeface="Helvetica Neue"/>
                <a:cs typeface="Helvetica Neue"/>
                <a:sym typeface="Helvetica Neue"/>
              </a:defRPr>
            </a:lvl2pPr>
            <a:lvl3pPr marL="1371600" marR="0" lvl="2" indent="-228600" algn="l" rtl="0">
              <a:lnSpc>
                <a:spcPct val="90000"/>
              </a:lnSpc>
              <a:spcBef>
                <a:spcPts val="500"/>
              </a:spcBef>
              <a:spcAft>
                <a:spcPts val="0"/>
              </a:spcAft>
              <a:buClr>
                <a:srgbClr val="C12129"/>
              </a:buClr>
              <a:buSzPts val="1800"/>
              <a:buFont typeface="Arial"/>
              <a:buNone/>
              <a:defRPr sz="1800" b="1" i="0" u="none" strike="noStrike" cap="none">
                <a:solidFill>
                  <a:srgbClr val="C12129"/>
                </a:solidFill>
                <a:latin typeface="Helvetica Neue"/>
                <a:ea typeface="Helvetica Neue"/>
                <a:cs typeface="Helvetica Neue"/>
                <a:sym typeface="Helvetica Neue"/>
              </a:defRPr>
            </a:lvl3pPr>
            <a:lvl4pPr marL="1828800" marR="0" lvl="3" indent="-228600" algn="l" rtl="0">
              <a:lnSpc>
                <a:spcPct val="90000"/>
              </a:lnSpc>
              <a:spcBef>
                <a:spcPts val="500"/>
              </a:spcBef>
              <a:spcAft>
                <a:spcPts val="0"/>
              </a:spcAft>
              <a:buClr>
                <a:srgbClr val="C12129"/>
              </a:buClr>
              <a:buSzPts val="1600"/>
              <a:buFont typeface="Arial"/>
              <a:buNone/>
              <a:defRPr sz="1600" b="1" i="0" u="none" strike="noStrike" cap="none">
                <a:solidFill>
                  <a:srgbClr val="C12129"/>
                </a:solidFill>
                <a:latin typeface="Helvetica Neue"/>
                <a:ea typeface="Helvetica Neue"/>
                <a:cs typeface="Helvetica Neue"/>
                <a:sym typeface="Helvetica Neue"/>
              </a:defRPr>
            </a:lvl4pPr>
            <a:lvl5pPr marL="2286000" marR="0" lvl="4" indent="-228600" algn="l" rtl="0">
              <a:lnSpc>
                <a:spcPct val="90000"/>
              </a:lnSpc>
              <a:spcBef>
                <a:spcPts val="500"/>
              </a:spcBef>
              <a:spcAft>
                <a:spcPts val="0"/>
              </a:spcAft>
              <a:buClr>
                <a:srgbClr val="C12129"/>
              </a:buClr>
              <a:buSzPts val="1600"/>
              <a:buFont typeface="Arial"/>
              <a:buNone/>
              <a:defRPr sz="1600" b="1" i="0" u="none" strike="noStrike" cap="none">
                <a:solidFill>
                  <a:srgbClr val="C12129"/>
                </a:solidFill>
                <a:latin typeface="Helvetica Neue"/>
                <a:ea typeface="Helvetica Neue"/>
                <a:cs typeface="Helvetica Neue"/>
                <a:sym typeface="Helvetica Neue"/>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3" name="Google Shape;23;p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marR="0" lvl="0" indent="-304800" algn="l" rtl="0">
              <a:lnSpc>
                <a:spcPct val="90000"/>
              </a:lnSpc>
              <a:spcBef>
                <a:spcPts val="1000"/>
              </a:spcBef>
              <a:spcAft>
                <a:spcPts val="0"/>
              </a:spcAft>
              <a:buClr>
                <a:srgbClr val="58595B"/>
              </a:buClr>
              <a:buSzPts val="1200"/>
              <a:buFont typeface="Arial"/>
              <a:buChar char="•"/>
              <a:defRPr sz="1200" b="0" i="0" u="none" strike="noStrike" cap="none">
                <a:solidFill>
                  <a:srgbClr val="58595B"/>
                </a:solidFill>
                <a:latin typeface="Helvetica Neue"/>
                <a:ea typeface="Helvetica Neue"/>
                <a:cs typeface="Helvetica Neue"/>
                <a:sym typeface="Helvetica Neue"/>
              </a:defRPr>
            </a:lvl1pPr>
            <a:lvl2pPr marL="914400" marR="0" lvl="1" indent="-295275" algn="l" rtl="0">
              <a:lnSpc>
                <a:spcPct val="90000"/>
              </a:lnSpc>
              <a:spcBef>
                <a:spcPts val="500"/>
              </a:spcBef>
              <a:spcAft>
                <a:spcPts val="0"/>
              </a:spcAft>
              <a:buClr>
                <a:srgbClr val="C12129"/>
              </a:buClr>
              <a:buSzPts val="1050"/>
              <a:buFont typeface="Arial"/>
              <a:buChar char="•"/>
              <a:defRPr sz="1050" b="0" i="0" u="none" strike="noStrike" cap="none">
                <a:solidFill>
                  <a:srgbClr val="C12129"/>
                </a:solidFill>
                <a:latin typeface="Helvetica Neue"/>
                <a:ea typeface="Helvetica Neue"/>
                <a:cs typeface="Helvetica Neue"/>
                <a:sym typeface="Helvetica Neue"/>
              </a:defRPr>
            </a:lvl2pPr>
            <a:lvl3pPr marL="1371600" marR="0" lvl="2" indent="-295275" algn="l" rtl="0">
              <a:lnSpc>
                <a:spcPct val="90000"/>
              </a:lnSpc>
              <a:spcBef>
                <a:spcPts val="500"/>
              </a:spcBef>
              <a:spcAft>
                <a:spcPts val="0"/>
              </a:spcAft>
              <a:buClr>
                <a:srgbClr val="C12129"/>
              </a:buClr>
              <a:buSzPts val="1050"/>
              <a:buFont typeface="Arial"/>
              <a:buChar char="•"/>
              <a:defRPr sz="1050" b="0" i="0" u="none" strike="noStrike" cap="none">
                <a:solidFill>
                  <a:srgbClr val="C12129"/>
                </a:solidFill>
                <a:latin typeface="Helvetica Neue"/>
                <a:ea typeface="Helvetica Neue"/>
                <a:cs typeface="Helvetica Neue"/>
                <a:sym typeface="Helvetica Neue"/>
              </a:defRPr>
            </a:lvl3pPr>
            <a:lvl4pPr marL="1828800" marR="0" lvl="3" indent="-295275" algn="l" rtl="0">
              <a:lnSpc>
                <a:spcPct val="90000"/>
              </a:lnSpc>
              <a:spcBef>
                <a:spcPts val="500"/>
              </a:spcBef>
              <a:spcAft>
                <a:spcPts val="0"/>
              </a:spcAft>
              <a:buClr>
                <a:srgbClr val="C12129"/>
              </a:buClr>
              <a:buSzPts val="1050"/>
              <a:buFont typeface="Arial"/>
              <a:buChar char="•"/>
              <a:defRPr sz="1050" b="0" i="0" u="none" strike="noStrike" cap="none">
                <a:solidFill>
                  <a:srgbClr val="C12129"/>
                </a:solidFill>
                <a:latin typeface="Helvetica Neue"/>
                <a:ea typeface="Helvetica Neue"/>
                <a:cs typeface="Helvetica Neue"/>
                <a:sym typeface="Helvetica Neue"/>
              </a:defRPr>
            </a:lvl4pPr>
            <a:lvl5pPr marL="2286000" marR="0" lvl="4" indent="-295275" algn="l" rtl="0">
              <a:lnSpc>
                <a:spcPct val="90000"/>
              </a:lnSpc>
              <a:spcBef>
                <a:spcPts val="500"/>
              </a:spcBef>
              <a:spcAft>
                <a:spcPts val="0"/>
              </a:spcAft>
              <a:buClr>
                <a:srgbClr val="C12129"/>
              </a:buClr>
              <a:buSzPts val="1050"/>
              <a:buFont typeface="Arial"/>
              <a:buChar char="•"/>
              <a:defRPr sz="1050" b="0" i="0" u="none" strike="noStrike" cap="none">
                <a:solidFill>
                  <a:srgbClr val="C12129"/>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rgbClr val="58595B"/>
              </a:buClr>
              <a:buSzPts val="2000"/>
              <a:buFont typeface="Arial"/>
              <a:buNone/>
              <a:defRPr sz="2000" b="1" i="0" u="none" strike="noStrike" cap="none">
                <a:solidFill>
                  <a:srgbClr val="58595B"/>
                </a:solidFill>
                <a:latin typeface="Helvetica Neue"/>
                <a:ea typeface="Helvetica Neue"/>
                <a:cs typeface="Helvetica Neue"/>
                <a:sym typeface="Helvetica Neue"/>
              </a:defRPr>
            </a:lvl1pPr>
            <a:lvl2pPr marL="914400" marR="0" lvl="1" indent="-228600" algn="l" rtl="0">
              <a:lnSpc>
                <a:spcPct val="90000"/>
              </a:lnSpc>
              <a:spcBef>
                <a:spcPts val="500"/>
              </a:spcBef>
              <a:spcAft>
                <a:spcPts val="0"/>
              </a:spcAft>
              <a:buClr>
                <a:srgbClr val="C12129"/>
              </a:buClr>
              <a:buSzPts val="2000"/>
              <a:buFont typeface="Arial"/>
              <a:buNone/>
              <a:defRPr sz="2000" b="1" i="0" u="none" strike="noStrike" cap="none">
                <a:solidFill>
                  <a:srgbClr val="C12129"/>
                </a:solidFill>
                <a:latin typeface="Helvetica Neue"/>
                <a:ea typeface="Helvetica Neue"/>
                <a:cs typeface="Helvetica Neue"/>
                <a:sym typeface="Helvetica Neue"/>
              </a:defRPr>
            </a:lvl2pPr>
            <a:lvl3pPr marL="1371600" marR="0" lvl="2" indent="-228600" algn="l" rtl="0">
              <a:lnSpc>
                <a:spcPct val="90000"/>
              </a:lnSpc>
              <a:spcBef>
                <a:spcPts val="500"/>
              </a:spcBef>
              <a:spcAft>
                <a:spcPts val="0"/>
              </a:spcAft>
              <a:buClr>
                <a:srgbClr val="C12129"/>
              </a:buClr>
              <a:buSzPts val="1800"/>
              <a:buFont typeface="Arial"/>
              <a:buNone/>
              <a:defRPr sz="1800" b="1" i="0" u="none" strike="noStrike" cap="none">
                <a:solidFill>
                  <a:srgbClr val="C12129"/>
                </a:solidFill>
                <a:latin typeface="Helvetica Neue"/>
                <a:ea typeface="Helvetica Neue"/>
                <a:cs typeface="Helvetica Neue"/>
                <a:sym typeface="Helvetica Neue"/>
              </a:defRPr>
            </a:lvl3pPr>
            <a:lvl4pPr marL="1828800" marR="0" lvl="3" indent="-228600" algn="l" rtl="0">
              <a:lnSpc>
                <a:spcPct val="90000"/>
              </a:lnSpc>
              <a:spcBef>
                <a:spcPts val="500"/>
              </a:spcBef>
              <a:spcAft>
                <a:spcPts val="0"/>
              </a:spcAft>
              <a:buClr>
                <a:srgbClr val="C12129"/>
              </a:buClr>
              <a:buSzPts val="1600"/>
              <a:buFont typeface="Arial"/>
              <a:buNone/>
              <a:defRPr sz="1600" b="1" i="0" u="none" strike="noStrike" cap="none">
                <a:solidFill>
                  <a:srgbClr val="C12129"/>
                </a:solidFill>
                <a:latin typeface="Helvetica Neue"/>
                <a:ea typeface="Helvetica Neue"/>
                <a:cs typeface="Helvetica Neue"/>
                <a:sym typeface="Helvetica Neue"/>
              </a:defRPr>
            </a:lvl4pPr>
            <a:lvl5pPr marL="2286000" marR="0" lvl="4" indent="-228600" algn="l" rtl="0">
              <a:lnSpc>
                <a:spcPct val="90000"/>
              </a:lnSpc>
              <a:spcBef>
                <a:spcPts val="500"/>
              </a:spcBef>
              <a:spcAft>
                <a:spcPts val="0"/>
              </a:spcAft>
              <a:buClr>
                <a:srgbClr val="C12129"/>
              </a:buClr>
              <a:buSzPts val="1600"/>
              <a:buFont typeface="Arial"/>
              <a:buNone/>
              <a:defRPr sz="1600" b="1" i="0" u="none" strike="noStrike" cap="none">
                <a:solidFill>
                  <a:srgbClr val="C12129"/>
                </a:solidFill>
                <a:latin typeface="Helvetica Neue"/>
                <a:ea typeface="Helvetica Neue"/>
                <a:cs typeface="Helvetica Neue"/>
                <a:sym typeface="Helvetica Neue"/>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5" name="Google Shape;25;p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marR="0" lvl="0" indent="-304800" algn="l" rtl="0">
              <a:lnSpc>
                <a:spcPct val="90000"/>
              </a:lnSpc>
              <a:spcBef>
                <a:spcPts val="1000"/>
              </a:spcBef>
              <a:spcAft>
                <a:spcPts val="0"/>
              </a:spcAft>
              <a:buClr>
                <a:srgbClr val="58595B"/>
              </a:buClr>
              <a:buSzPts val="1200"/>
              <a:buFont typeface="Arial"/>
              <a:buChar char="•"/>
              <a:defRPr sz="1200" b="0" i="0" u="none" strike="noStrike" cap="none">
                <a:solidFill>
                  <a:srgbClr val="58595B"/>
                </a:solidFill>
                <a:latin typeface="Helvetica Neue"/>
                <a:ea typeface="Helvetica Neue"/>
                <a:cs typeface="Helvetica Neue"/>
                <a:sym typeface="Helvetica Neue"/>
              </a:defRPr>
            </a:lvl1pPr>
            <a:lvl2pPr marL="914400" marR="0" lvl="1" indent="-295275" algn="l" rtl="0">
              <a:lnSpc>
                <a:spcPct val="90000"/>
              </a:lnSpc>
              <a:spcBef>
                <a:spcPts val="500"/>
              </a:spcBef>
              <a:spcAft>
                <a:spcPts val="0"/>
              </a:spcAft>
              <a:buClr>
                <a:srgbClr val="C12129"/>
              </a:buClr>
              <a:buSzPts val="1050"/>
              <a:buFont typeface="Arial"/>
              <a:buChar char="•"/>
              <a:defRPr sz="1050" b="0" i="0" u="none" strike="noStrike" cap="none">
                <a:solidFill>
                  <a:srgbClr val="C12129"/>
                </a:solidFill>
                <a:latin typeface="Helvetica Neue"/>
                <a:ea typeface="Helvetica Neue"/>
                <a:cs typeface="Helvetica Neue"/>
                <a:sym typeface="Helvetica Neue"/>
              </a:defRPr>
            </a:lvl2pPr>
            <a:lvl3pPr marL="1371600" marR="0" lvl="2" indent="-295275" algn="l" rtl="0">
              <a:lnSpc>
                <a:spcPct val="90000"/>
              </a:lnSpc>
              <a:spcBef>
                <a:spcPts val="500"/>
              </a:spcBef>
              <a:spcAft>
                <a:spcPts val="0"/>
              </a:spcAft>
              <a:buClr>
                <a:srgbClr val="C12129"/>
              </a:buClr>
              <a:buSzPts val="1050"/>
              <a:buFont typeface="Arial"/>
              <a:buChar char="•"/>
              <a:defRPr sz="1050" b="0" i="0" u="none" strike="noStrike" cap="none">
                <a:solidFill>
                  <a:srgbClr val="C12129"/>
                </a:solidFill>
                <a:latin typeface="Helvetica Neue"/>
                <a:ea typeface="Helvetica Neue"/>
                <a:cs typeface="Helvetica Neue"/>
                <a:sym typeface="Helvetica Neue"/>
              </a:defRPr>
            </a:lvl3pPr>
            <a:lvl4pPr marL="1828800" marR="0" lvl="3" indent="-295275" algn="l" rtl="0">
              <a:lnSpc>
                <a:spcPct val="90000"/>
              </a:lnSpc>
              <a:spcBef>
                <a:spcPts val="500"/>
              </a:spcBef>
              <a:spcAft>
                <a:spcPts val="0"/>
              </a:spcAft>
              <a:buClr>
                <a:srgbClr val="C12129"/>
              </a:buClr>
              <a:buSzPts val="1050"/>
              <a:buFont typeface="Arial"/>
              <a:buChar char="•"/>
              <a:defRPr sz="1050" b="0" i="0" u="none" strike="noStrike" cap="none">
                <a:solidFill>
                  <a:srgbClr val="C12129"/>
                </a:solidFill>
                <a:latin typeface="Helvetica Neue"/>
                <a:ea typeface="Helvetica Neue"/>
                <a:cs typeface="Helvetica Neue"/>
                <a:sym typeface="Helvetica Neue"/>
              </a:defRPr>
            </a:lvl4pPr>
            <a:lvl5pPr marL="2286000" marR="0" lvl="4" indent="-295275" algn="l" rtl="0">
              <a:lnSpc>
                <a:spcPct val="90000"/>
              </a:lnSpc>
              <a:spcBef>
                <a:spcPts val="500"/>
              </a:spcBef>
              <a:spcAft>
                <a:spcPts val="0"/>
              </a:spcAft>
              <a:buClr>
                <a:srgbClr val="C12129"/>
              </a:buClr>
              <a:buSzPts val="1050"/>
              <a:buFont typeface="Arial"/>
              <a:buChar char="•"/>
              <a:defRPr sz="1050" b="0" i="0" u="none" strike="noStrike" cap="none">
                <a:solidFill>
                  <a:srgbClr val="C12129"/>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sldNum" idx="12"/>
          </p:nvPr>
        </p:nvSpPr>
        <p:spPr>
          <a:xfrm>
            <a:off x="9273372" y="6562543"/>
            <a:ext cx="32347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900" b="1" i="0">
                <a:solidFill>
                  <a:srgbClr val="C12129"/>
                </a:solidFill>
                <a:latin typeface="Helvetica Neue"/>
                <a:ea typeface="Helvetica Neue"/>
                <a:cs typeface="Helvetica Neue"/>
                <a:sym typeface="Helvetica Neue"/>
              </a:defRPr>
            </a:lvl1pPr>
            <a:lvl2pPr marL="0" marR="0" lvl="1" indent="0" algn="l" rtl="0">
              <a:spcBef>
                <a:spcPts val="0"/>
              </a:spcBef>
              <a:buNone/>
              <a:defRPr sz="900" b="1" i="0">
                <a:solidFill>
                  <a:srgbClr val="C12129"/>
                </a:solidFill>
                <a:latin typeface="Helvetica Neue"/>
                <a:ea typeface="Helvetica Neue"/>
                <a:cs typeface="Helvetica Neue"/>
                <a:sym typeface="Helvetica Neue"/>
              </a:defRPr>
            </a:lvl2pPr>
            <a:lvl3pPr marL="0" marR="0" lvl="2" indent="0" algn="l" rtl="0">
              <a:spcBef>
                <a:spcPts val="0"/>
              </a:spcBef>
              <a:buNone/>
              <a:defRPr sz="900" b="1" i="0">
                <a:solidFill>
                  <a:srgbClr val="C12129"/>
                </a:solidFill>
                <a:latin typeface="Helvetica Neue"/>
                <a:ea typeface="Helvetica Neue"/>
                <a:cs typeface="Helvetica Neue"/>
                <a:sym typeface="Helvetica Neue"/>
              </a:defRPr>
            </a:lvl3pPr>
            <a:lvl4pPr marL="0" marR="0" lvl="3" indent="0" algn="l" rtl="0">
              <a:spcBef>
                <a:spcPts val="0"/>
              </a:spcBef>
              <a:buNone/>
              <a:defRPr sz="900" b="1" i="0">
                <a:solidFill>
                  <a:srgbClr val="C12129"/>
                </a:solidFill>
                <a:latin typeface="Helvetica Neue"/>
                <a:ea typeface="Helvetica Neue"/>
                <a:cs typeface="Helvetica Neue"/>
                <a:sym typeface="Helvetica Neue"/>
              </a:defRPr>
            </a:lvl4pPr>
            <a:lvl5pPr marL="0" marR="0" lvl="4" indent="0" algn="l" rtl="0">
              <a:spcBef>
                <a:spcPts val="0"/>
              </a:spcBef>
              <a:buNone/>
              <a:defRPr sz="900" b="1" i="0">
                <a:solidFill>
                  <a:srgbClr val="C12129"/>
                </a:solidFill>
                <a:latin typeface="Helvetica Neue"/>
                <a:ea typeface="Helvetica Neue"/>
                <a:cs typeface="Helvetica Neue"/>
                <a:sym typeface="Helvetica Neue"/>
              </a:defRPr>
            </a:lvl5pPr>
            <a:lvl6pPr marL="0" marR="0" lvl="5" indent="0" algn="l" rtl="0">
              <a:spcBef>
                <a:spcPts val="0"/>
              </a:spcBef>
              <a:buNone/>
              <a:defRPr sz="900" b="1" i="0">
                <a:solidFill>
                  <a:srgbClr val="C12129"/>
                </a:solidFill>
                <a:latin typeface="Helvetica Neue"/>
                <a:ea typeface="Helvetica Neue"/>
                <a:cs typeface="Helvetica Neue"/>
                <a:sym typeface="Helvetica Neue"/>
              </a:defRPr>
            </a:lvl6pPr>
            <a:lvl7pPr marL="0" marR="0" lvl="6" indent="0" algn="l" rtl="0">
              <a:spcBef>
                <a:spcPts val="0"/>
              </a:spcBef>
              <a:buNone/>
              <a:defRPr sz="900" b="1" i="0">
                <a:solidFill>
                  <a:srgbClr val="C12129"/>
                </a:solidFill>
                <a:latin typeface="Helvetica Neue"/>
                <a:ea typeface="Helvetica Neue"/>
                <a:cs typeface="Helvetica Neue"/>
                <a:sym typeface="Helvetica Neue"/>
              </a:defRPr>
            </a:lvl7pPr>
            <a:lvl8pPr marL="0" marR="0" lvl="7" indent="0" algn="l" rtl="0">
              <a:spcBef>
                <a:spcPts val="0"/>
              </a:spcBef>
              <a:buNone/>
              <a:defRPr sz="900" b="1" i="0">
                <a:solidFill>
                  <a:srgbClr val="C12129"/>
                </a:solidFill>
                <a:latin typeface="Helvetica Neue"/>
                <a:ea typeface="Helvetica Neue"/>
                <a:cs typeface="Helvetica Neue"/>
                <a:sym typeface="Helvetica Neue"/>
              </a:defRPr>
            </a:lvl8pPr>
            <a:lvl9pPr marL="0" marR="0" lvl="8" indent="0" algn="l" rtl="0">
              <a:spcBef>
                <a:spcPts val="0"/>
              </a:spcBef>
              <a:buNone/>
              <a:defRPr sz="900" b="1" i="0">
                <a:solidFill>
                  <a:srgbClr val="C12129"/>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CA"/>
              <a:t>‹#›</a:t>
            </a:fld>
            <a:endParaRPr/>
          </a:p>
        </p:txBody>
      </p:sp>
      <p:sp>
        <p:nvSpPr>
          <p:cNvPr id="27" name="Google Shape;27;p4"/>
          <p:cNvSpPr txBox="1"/>
          <p:nvPr/>
        </p:nvSpPr>
        <p:spPr>
          <a:xfrm>
            <a:off x="9480209" y="6563240"/>
            <a:ext cx="3556000" cy="20005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700" b="1">
                <a:solidFill>
                  <a:srgbClr val="A5A5A5"/>
                </a:solidFill>
                <a:latin typeface="Helvetica Neue"/>
                <a:ea typeface="Helvetica Neue"/>
                <a:cs typeface="Helvetica Neue"/>
                <a:sym typeface="Helvetica Neue"/>
              </a:rPr>
              <a:t>|  NATIONAL CONNECTOR PROGRAM</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C12129"/>
              </a:buClr>
              <a:buSzPts val="2400"/>
              <a:buFont typeface="Helvetica Neue"/>
              <a:buNone/>
              <a:defRPr sz="2400" b="0" i="0" u="none" strike="noStrike" cap="none">
                <a:solidFill>
                  <a:srgbClr val="C12129"/>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5"/>
          <p:cNvSpPr txBox="1">
            <a:spLocks noGrp="1"/>
          </p:cNvSpPr>
          <p:nvPr>
            <p:ph type="sldNum" idx="12"/>
          </p:nvPr>
        </p:nvSpPr>
        <p:spPr>
          <a:xfrm>
            <a:off x="9273372" y="6562543"/>
            <a:ext cx="32347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900" b="1" i="0">
                <a:solidFill>
                  <a:srgbClr val="C12129"/>
                </a:solidFill>
                <a:latin typeface="Helvetica Neue"/>
                <a:ea typeface="Helvetica Neue"/>
                <a:cs typeface="Helvetica Neue"/>
                <a:sym typeface="Helvetica Neue"/>
              </a:defRPr>
            </a:lvl1pPr>
            <a:lvl2pPr marL="0" marR="0" lvl="1" indent="0" algn="l" rtl="0">
              <a:spcBef>
                <a:spcPts val="0"/>
              </a:spcBef>
              <a:buNone/>
              <a:defRPr sz="900" b="1" i="0">
                <a:solidFill>
                  <a:srgbClr val="C12129"/>
                </a:solidFill>
                <a:latin typeface="Helvetica Neue"/>
                <a:ea typeface="Helvetica Neue"/>
                <a:cs typeface="Helvetica Neue"/>
                <a:sym typeface="Helvetica Neue"/>
              </a:defRPr>
            </a:lvl2pPr>
            <a:lvl3pPr marL="0" marR="0" lvl="2" indent="0" algn="l" rtl="0">
              <a:spcBef>
                <a:spcPts val="0"/>
              </a:spcBef>
              <a:buNone/>
              <a:defRPr sz="900" b="1" i="0">
                <a:solidFill>
                  <a:srgbClr val="C12129"/>
                </a:solidFill>
                <a:latin typeface="Helvetica Neue"/>
                <a:ea typeface="Helvetica Neue"/>
                <a:cs typeface="Helvetica Neue"/>
                <a:sym typeface="Helvetica Neue"/>
              </a:defRPr>
            </a:lvl3pPr>
            <a:lvl4pPr marL="0" marR="0" lvl="3" indent="0" algn="l" rtl="0">
              <a:spcBef>
                <a:spcPts val="0"/>
              </a:spcBef>
              <a:buNone/>
              <a:defRPr sz="900" b="1" i="0">
                <a:solidFill>
                  <a:srgbClr val="C12129"/>
                </a:solidFill>
                <a:latin typeface="Helvetica Neue"/>
                <a:ea typeface="Helvetica Neue"/>
                <a:cs typeface="Helvetica Neue"/>
                <a:sym typeface="Helvetica Neue"/>
              </a:defRPr>
            </a:lvl4pPr>
            <a:lvl5pPr marL="0" marR="0" lvl="4" indent="0" algn="l" rtl="0">
              <a:spcBef>
                <a:spcPts val="0"/>
              </a:spcBef>
              <a:buNone/>
              <a:defRPr sz="900" b="1" i="0">
                <a:solidFill>
                  <a:srgbClr val="C12129"/>
                </a:solidFill>
                <a:latin typeface="Helvetica Neue"/>
                <a:ea typeface="Helvetica Neue"/>
                <a:cs typeface="Helvetica Neue"/>
                <a:sym typeface="Helvetica Neue"/>
              </a:defRPr>
            </a:lvl5pPr>
            <a:lvl6pPr marL="0" marR="0" lvl="5" indent="0" algn="l" rtl="0">
              <a:spcBef>
                <a:spcPts val="0"/>
              </a:spcBef>
              <a:buNone/>
              <a:defRPr sz="900" b="1" i="0">
                <a:solidFill>
                  <a:srgbClr val="C12129"/>
                </a:solidFill>
                <a:latin typeface="Helvetica Neue"/>
                <a:ea typeface="Helvetica Neue"/>
                <a:cs typeface="Helvetica Neue"/>
                <a:sym typeface="Helvetica Neue"/>
              </a:defRPr>
            </a:lvl6pPr>
            <a:lvl7pPr marL="0" marR="0" lvl="6" indent="0" algn="l" rtl="0">
              <a:spcBef>
                <a:spcPts val="0"/>
              </a:spcBef>
              <a:buNone/>
              <a:defRPr sz="900" b="1" i="0">
                <a:solidFill>
                  <a:srgbClr val="C12129"/>
                </a:solidFill>
                <a:latin typeface="Helvetica Neue"/>
                <a:ea typeface="Helvetica Neue"/>
                <a:cs typeface="Helvetica Neue"/>
                <a:sym typeface="Helvetica Neue"/>
              </a:defRPr>
            </a:lvl7pPr>
            <a:lvl8pPr marL="0" marR="0" lvl="7" indent="0" algn="l" rtl="0">
              <a:spcBef>
                <a:spcPts val="0"/>
              </a:spcBef>
              <a:buNone/>
              <a:defRPr sz="900" b="1" i="0">
                <a:solidFill>
                  <a:srgbClr val="C12129"/>
                </a:solidFill>
                <a:latin typeface="Helvetica Neue"/>
                <a:ea typeface="Helvetica Neue"/>
                <a:cs typeface="Helvetica Neue"/>
                <a:sym typeface="Helvetica Neue"/>
              </a:defRPr>
            </a:lvl8pPr>
            <a:lvl9pPr marL="0" marR="0" lvl="8" indent="0" algn="l" rtl="0">
              <a:spcBef>
                <a:spcPts val="0"/>
              </a:spcBef>
              <a:buNone/>
              <a:defRPr sz="900" b="1" i="0">
                <a:solidFill>
                  <a:srgbClr val="C12129"/>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CA"/>
              <a:t>‹#›</a:t>
            </a:fld>
            <a:endParaRPr/>
          </a:p>
        </p:txBody>
      </p:sp>
      <p:sp>
        <p:nvSpPr>
          <p:cNvPr id="31" name="Google Shape;31;p5"/>
          <p:cNvSpPr txBox="1"/>
          <p:nvPr/>
        </p:nvSpPr>
        <p:spPr>
          <a:xfrm>
            <a:off x="9480209" y="6563240"/>
            <a:ext cx="3556000" cy="20005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700" b="1">
                <a:solidFill>
                  <a:srgbClr val="A5A5A5"/>
                </a:solidFill>
                <a:latin typeface="Helvetica Neue"/>
                <a:ea typeface="Helvetica Neue"/>
                <a:cs typeface="Helvetica Neue"/>
                <a:sym typeface="Helvetica Neue"/>
              </a:rPr>
              <a:t>|  NATIONAL CONNECTOR PROGRAM</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6"/>
          <p:cNvSpPr txBox="1">
            <a:spLocks noGrp="1"/>
          </p:cNvSpPr>
          <p:nvPr>
            <p:ph type="sldNum" idx="12"/>
          </p:nvPr>
        </p:nvSpPr>
        <p:spPr>
          <a:xfrm>
            <a:off x="9273372" y="6562543"/>
            <a:ext cx="32347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900" b="1" i="0">
                <a:solidFill>
                  <a:srgbClr val="C12129"/>
                </a:solidFill>
                <a:latin typeface="Helvetica Neue"/>
                <a:ea typeface="Helvetica Neue"/>
                <a:cs typeface="Helvetica Neue"/>
                <a:sym typeface="Helvetica Neue"/>
              </a:defRPr>
            </a:lvl1pPr>
            <a:lvl2pPr marL="0" marR="0" lvl="1" indent="0" algn="l" rtl="0">
              <a:spcBef>
                <a:spcPts val="0"/>
              </a:spcBef>
              <a:buNone/>
              <a:defRPr sz="900" b="1" i="0">
                <a:solidFill>
                  <a:srgbClr val="C12129"/>
                </a:solidFill>
                <a:latin typeface="Helvetica Neue"/>
                <a:ea typeface="Helvetica Neue"/>
                <a:cs typeface="Helvetica Neue"/>
                <a:sym typeface="Helvetica Neue"/>
              </a:defRPr>
            </a:lvl2pPr>
            <a:lvl3pPr marL="0" marR="0" lvl="2" indent="0" algn="l" rtl="0">
              <a:spcBef>
                <a:spcPts val="0"/>
              </a:spcBef>
              <a:buNone/>
              <a:defRPr sz="900" b="1" i="0">
                <a:solidFill>
                  <a:srgbClr val="C12129"/>
                </a:solidFill>
                <a:latin typeface="Helvetica Neue"/>
                <a:ea typeface="Helvetica Neue"/>
                <a:cs typeface="Helvetica Neue"/>
                <a:sym typeface="Helvetica Neue"/>
              </a:defRPr>
            </a:lvl3pPr>
            <a:lvl4pPr marL="0" marR="0" lvl="3" indent="0" algn="l" rtl="0">
              <a:spcBef>
                <a:spcPts val="0"/>
              </a:spcBef>
              <a:buNone/>
              <a:defRPr sz="900" b="1" i="0">
                <a:solidFill>
                  <a:srgbClr val="C12129"/>
                </a:solidFill>
                <a:latin typeface="Helvetica Neue"/>
                <a:ea typeface="Helvetica Neue"/>
                <a:cs typeface="Helvetica Neue"/>
                <a:sym typeface="Helvetica Neue"/>
              </a:defRPr>
            </a:lvl4pPr>
            <a:lvl5pPr marL="0" marR="0" lvl="4" indent="0" algn="l" rtl="0">
              <a:spcBef>
                <a:spcPts val="0"/>
              </a:spcBef>
              <a:buNone/>
              <a:defRPr sz="900" b="1" i="0">
                <a:solidFill>
                  <a:srgbClr val="C12129"/>
                </a:solidFill>
                <a:latin typeface="Helvetica Neue"/>
                <a:ea typeface="Helvetica Neue"/>
                <a:cs typeface="Helvetica Neue"/>
                <a:sym typeface="Helvetica Neue"/>
              </a:defRPr>
            </a:lvl5pPr>
            <a:lvl6pPr marL="0" marR="0" lvl="5" indent="0" algn="l" rtl="0">
              <a:spcBef>
                <a:spcPts val="0"/>
              </a:spcBef>
              <a:buNone/>
              <a:defRPr sz="900" b="1" i="0">
                <a:solidFill>
                  <a:srgbClr val="C12129"/>
                </a:solidFill>
                <a:latin typeface="Helvetica Neue"/>
                <a:ea typeface="Helvetica Neue"/>
                <a:cs typeface="Helvetica Neue"/>
                <a:sym typeface="Helvetica Neue"/>
              </a:defRPr>
            </a:lvl6pPr>
            <a:lvl7pPr marL="0" marR="0" lvl="6" indent="0" algn="l" rtl="0">
              <a:spcBef>
                <a:spcPts val="0"/>
              </a:spcBef>
              <a:buNone/>
              <a:defRPr sz="900" b="1" i="0">
                <a:solidFill>
                  <a:srgbClr val="C12129"/>
                </a:solidFill>
                <a:latin typeface="Helvetica Neue"/>
                <a:ea typeface="Helvetica Neue"/>
                <a:cs typeface="Helvetica Neue"/>
                <a:sym typeface="Helvetica Neue"/>
              </a:defRPr>
            </a:lvl7pPr>
            <a:lvl8pPr marL="0" marR="0" lvl="7" indent="0" algn="l" rtl="0">
              <a:spcBef>
                <a:spcPts val="0"/>
              </a:spcBef>
              <a:buNone/>
              <a:defRPr sz="900" b="1" i="0">
                <a:solidFill>
                  <a:srgbClr val="C12129"/>
                </a:solidFill>
                <a:latin typeface="Helvetica Neue"/>
                <a:ea typeface="Helvetica Neue"/>
                <a:cs typeface="Helvetica Neue"/>
                <a:sym typeface="Helvetica Neue"/>
              </a:defRPr>
            </a:lvl8pPr>
            <a:lvl9pPr marL="0" marR="0" lvl="8" indent="0" algn="l" rtl="0">
              <a:spcBef>
                <a:spcPts val="0"/>
              </a:spcBef>
              <a:buNone/>
              <a:defRPr sz="900" b="1" i="0">
                <a:solidFill>
                  <a:srgbClr val="C12129"/>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CA"/>
              <a:t>‹#›</a:t>
            </a:fld>
            <a:endParaRPr/>
          </a:p>
        </p:txBody>
      </p:sp>
      <p:sp>
        <p:nvSpPr>
          <p:cNvPr id="34" name="Google Shape;34;p6"/>
          <p:cNvSpPr txBox="1"/>
          <p:nvPr/>
        </p:nvSpPr>
        <p:spPr>
          <a:xfrm>
            <a:off x="9480209" y="6563240"/>
            <a:ext cx="3556000" cy="20005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700" b="1">
                <a:solidFill>
                  <a:srgbClr val="A5A5A5"/>
                </a:solidFill>
                <a:latin typeface="Helvetica Neue"/>
                <a:ea typeface="Helvetica Neue"/>
                <a:cs typeface="Helvetica Neue"/>
                <a:sym typeface="Helvetica Neue"/>
              </a:rPr>
              <a:t>|  NATIONAL CONNECTOR PROGRAM</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rgbClr val="C12129"/>
              </a:buClr>
              <a:buSzPts val="2400"/>
              <a:buFont typeface="Helvetica Neue"/>
              <a:buNone/>
              <a:defRPr sz="2400" b="0" i="0" u="none" strike="noStrike" cap="none">
                <a:solidFill>
                  <a:srgbClr val="C12129"/>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Google Shape;37;p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marR="0" lvl="0" indent="-355600" algn="l" rtl="0">
              <a:lnSpc>
                <a:spcPct val="90000"/>
              </a:lnSpc>
              <a:spcBef>
                <a:spcPts val="1000"/>
              </a:spcBef>
              <a:spcAft>
                <a:spcPts val="0"/>
              </a:spcAft>
              <a:buClr>
                <a:srgbClr val="58595B"/>
              </a:buClr>
              <a:buSzPts val="2000"/>
              <a:buFont typeface="Arial"/>
              <a:buChar char="•"/>
              <a:defRPr sz="2000" b="0" i="0" u="none" strike="noStrike" cap="none">
                <a:solidFill>
                  <a:srgbClr val="58595B"/>
                </a:solidFill>
                <a:latin typeface="Helvetica Neue"/>
                <a:ea typeface="Helvetica Neue"/>
                <a:cs typeface="Helvetica Neue"/>
                <a:sym typeface="Helvetica Neue"/>
              </a:defRPr>
            </a:lvl1pPr>
            <a:lvl2pPr marL="914400" marR="0" lvl="1" indent="-342900" algn="l" rtl="0">
              <a:lnSpc>
                <a:spcPct val="90000"/>
              </a:lnSpc>
              <a:spcBef>
                <a:spcPts val="500"/>
              </a:spcBef>
              <a:spcAft>
                <a:spcPts val="0"/>
              </a:spcAft>
              <a:buClr>
                <a:srgbClr val="C12129"/>
              </a:buClr>
              <a:buSzPts val="1800"/>
              <a:buFont typeface="Arial"/>
              <a:buChar char="•"/>
              <a:defRPr sz="1800" b="0" i="0" u="none" strike="noStrike" cap="none">
                <a:solidFill>
                  <a:srgbClr val="C12129"/>
                </a:solidFill>
                <a:latin typeface="Helvetica Neue"/>
                <a:ea typeface="Helvetica Neue"/>
                <a:cs typeface="Helvetica Neue"/>
                <a:sym typeface="Helvetica Neue"/>
              </a:defRPr>
            </a:lvl2pPr>
            <a:lvl3pPr marL="1371600" marR="0" lvl="2" indent="-330200" algn="l" rtl="0">
              <a:lnSpc>
                <a:spcPct val="90000"/>
              </a:lnSpc>
              <a:spcBef>
                <a:spcPts val="500"/>
              </a:spcBef>
              <a:spcAft>
                <a:spcPts val="0"/>
              </a:spcAft>
              <a:buClr>
                <a:srgbClr val="C12129"/>
              </a:buClr>
              <a:buSzPts val="1600"/>
              <a:buFont typeface="Arial"/>
              <a:buChar char="•"/>
              <a:defRPr sz="1600" b="0" i="0" u="none" strike="noStrike" cap="none">
                <a:solidFill>
                  <a:srgbClr val="C12129"/>
                </a:solidFill>
                <a:latin typeface="Helvetica Neue"/>
                <a:ea typeface="Helvetica Neue"/>
                <a:cs typeface="Helvetica Neue"/>
                <a:sym typeface="Helvetica Neue"/>
              </a:defRPr>
            </a:lvl3pPr>
            <a:lvl4pPr marL="1828800" marR="0" lvl="3" indent="-317500" algn="l" rtl="0">
              <a:lnSpc>
                <a:spcPct val="90000"/>
              </a:lnSpc>
              <a:spcBef>
                <a:spcPts val="500"/>
              </a:spcBef>
              <a:spcAft>
                <a:spcPts val="0"/>
              </a:spcAft>
              <a:buClr>
                <a:srgbClr val="C12129"/>
              </a:buClr>
              <a:buSzPts val="1400"/>
              <a:buFont typeface="Arial"/>
              <a:buChar char="•"/>
              <a:defRPr sz="1400" b="0" i="0" u="none" strike="noStrike" cap="none">
                <a:solidFill>
                  <a:srgbClr val="C12129"/>
                </a:solidFill>
                <a:latin typeface="Helvetica Neue"/>
                <a:ea typeface="Helvetica Neue"/>
                <a:cs typeface="Helvetica Neue"/>
                <a:sym typeface="Helvetica Neue"/>
              </a:defRPr>
            </a:lvl4pPr>
            <a:lvl5pPr marL="2286000" marR="0" lvl="4" indent="-317500" algn="l" rtl="0">
              <a:lnSpc>
                <a:spcPct val="90000"/>
              </a:lnSpc>
              <a:spcBef>
                <a:spcPts val="500"/>
              </a:spcBef>
              <a:spcAft>
                <a:spcPts val="0"/>
              </a:spcAft>
              <a:buClr>
                <a:srgbClr val="C12129"/>
              </a:buClr>
              <a:buSzPts val="1400"/>
              <a:buFont typeface="Arial"/>
              <a:buChar char="•"/>
              <a:defRPr sz="1400" b="0" i="0" u="none" strike="noStrike" cap="none">
                <a:solidFill>
                  <a:srgbClr val="C12129"/>
                </a:solidFill>
                <a:latin typeface="Helvetica Neue"/>
                <a:ea typeface="Helvetica Neue"/>
                <a:cs typeface="Helvetica Neue"/>
                <a:sym typeface="Helvetica Neue"/>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 name="Google Shape;38;p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58595B"/>
              </a:buClr>
              <a:buSzPts val="1600"/>
              <a:buFont typeface="Arial"/>
              <a:buNone/>
              <a:defRPr sz="1600" b="0" i="0" u="none" strike="noStrike" cap="none">
                <a:solidFill>
                  <a:srgbClr val="58595B"/>
                </a:solidFill>
                <a:latin typeface="Helvetica Neue"/>
                <a:ea typeface="Helvetica Neue"/>
                <a:cs typeface="Helvetica Neue"/>
                <a:sym typeface="Helvetica Neue"/>
              </a:defRPr>
            </a:lvl1pPr>
            <a:lvl2pPr marL="914400" marR="0" lvl="1" indent="-228600" algn="l" rtl="0">
              <a:lnSpc>
                <a:spcPct val="90000"/>
              </a:lnSpc>
              <a:spcBef>
                <a:spcPts val="500"/>
              </a:spcBef>
              <a:spcAft>
                <a:spcPts val="0"/>
              </a:spcAft>
              <a:buClr>
                <a:srgbClr val="C12129"/>
              </a:buClr>
              <a:buSzPts val="1400"/>
              <a:buFont typeface="Arial"/>
              <a:buNone/>
              <a:defRPr sz="1400" b="0" i="0" u="none" strike="noStrike" cap="none">
                <a:solidFill>
                  <a:srgbClr val="C12129"/>
                </a:solidFill>
                <a:latin typeface="Helvetica Neue"/>
                <a:ea typeface="Helvetica Neue"/>
                <a:cs typeface="Helvetica Neue"/>
                <a:sym typeface="Helvetica Neue"/>
              </a:defRPr>
            </a:lvl2pPr>
            <a:lvl3pPr marL="1371600" marR="0" lvl="2" indent="-228600" algn="l" rtl="0">
              <a:lnSpc>
                <a:spcPct val="90000"/>
              </a:lnSpc>
              <a:spcBef>
                <a:spcPts val="500"/>
              </a:spcBef>
              <a:spcAft>
                <a:spcPts val="0"/>
              </a:spcAft>
              <a:buClr>
                <a:srgbClr val="C12129"/>
              </a:buClr>
              <a:buSzPts val="1200"/>
              <a:buFont typeface="Arial"/>
              <a:buNone/>
              <a:defRPr sz="1200" b="0" i="0" u="none" strike="noStrike" cap="none">
                <a:solidFill>
                  <a:srgbClr val="C12129"/>
                </a:solidFill>
                <a:latin typeface="Helvetica Neue"/>
                <a:ea typeface="Helvetica Neue"/>
                <a:cs typeface="Helvetica Neue"/>
                <a:sym typeface="Helvetica Neue"/>
              </a:defRPr>
            </a:lvl3pPr>
            <a:lvl4pPr marL="1828800" marR="0" lvl="3" indent="-228600" algn="l" rtl="0">
              <a:lnSpc>
                <a:spcPct val="90000"/>
              </a:lnSpc>
              <a:spcBef>
                <a:spcPts val="500"/>
              </a:spcBef>
              <a:spcAft>
                <a:spcPts val="0"/>
              </a:spcAft>
              <a:buClr>
                <a:srgbClr val="C12129"/>
              </a:buClr>
              <a:buSzPts val="1000"/>
              <a:buFont typeface="Arial"/>
              <a:buNone/>
              <a:defRPr sz="1000" b="0" i="0" u="none" strike="noStrike" cap="none">
                <a:solidFill>
                  <a:srgbClr val="C12129"/>
                </a:solidFill>
                <a:latin typeface="Helvetica Neue"/>
                <a:ea typeface="Helvetica Neue"/>
                <a:cs typeface="Helvetica Neue"/>
                <a:sym typeface="Helvetica Neue"/>
              </a:defRPr>
            </a:lvl4pPr>
            <a:lvl5pPr marL="2286000" marR="0" lvl="4" indent="-228600" algn="l" rtl="0">
              <a:lnSpc>
                <a:spcPct val="90000"/>
              </a:lnSpc>
              <a:spcBef>
                <a:spcPts val="500"/>
              </a:spcBef>
              <a:spcAft>
                <a:spcPts val="0"/>
              </a:spcAft>
              <a:buClr>
                <a:srgbClr val="C12129"/>
              </a:buClr>
              <a:buSzPts val="1000"/>
              <a:buFont typeface="Arial"/>
              <a:buNone/>
              <a:defRPr sz="1000" b="0" i="0" u="none" strike="noStrike" cap="none">
                <a:solidFill>
                  <a:srgbClr val="C12129"/>
                </a:solidFill>
                <a:latin typeface="Helvetica Neue"/>
                <a:ea typeface="Helvetica Neue"/>
                <a:cs typeface="Helvetica Neue"/>
                <a:sym typeface="Helvetica Neue"/>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39" name="Google Shape;39;p7"/>
          <p:cNvSpPr txBox="1">
            <a:spLocks noGrp="1"/>
          </p:cNvSpPr>
          <p:nvPr>
            <p:ph type="sldNum" idx="12"/>
          </p:nvPr>
        </p:nvSpPr>
        <p:spPr>
          <a:xfrm>
            <a:off x="9273372" y="6562543"/>
            <a:ext cx="32347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900" b="1" i="0">
                <a:solidFill>
                  <a:srgbClr val="C12129"/>
                </a:solidFill>
                <a:latin typeface="Helvetica Neue"/>
                <a:ea typeface="Helvetica Neue"/>
                <a:cs typeface="Helvetica Neue"/>
                <a:sym typeface="Helvetica Neue"/>
              </a:defRPr>
            </a:lvl1pPr>
            <a:lvl2pPr marL="0" marR="0" lvl="1" indent="0" algn="l" rtl="0">
              <a:spcBef>
                <a:spcPts val="0"/>
              </a:spcBef>
              <a:buNone/>
              <a:defRPr sz="900" b="1" i="0">
                <a:solidFill>
                  <a:srgbClr val="C12129"/>
                </a:solidFill>
                <a:latin typeface="Helvetica Neue"/>
                <a:ea typeface="Helvetica Neue"/>
                <a:cs typeface="Helvetica Neue"/>
                <a:sym typeface="Helvetica Neue"/>
              </a:defRPr>
            </a:lvl2pPr>
            <a:lvl3pPr marL="0" marR="0" lvl="2" indent="0" algn="l" rtl="0">
              <a:spcBef>
                <a:spcPts val="0"/>
              </a:spcBef>
              <a:buNone/>
              <a:defRPr sz="900" b="1" i="0">
                <a:solidFill>
                  <a:srgbClr val="C12129"/>
                </a:solidFill>
                <a:latin typeface="Helvetica Neue"/>
                <a:ea typeface="Helvetica Neue"/>
                <a:cs typeface="Helvetica Neue"/>
                <a:sym typeface="Helvetica Neue"/>
              </a:defRPr>
            </a:lvl3pPr>
            <a:lvl4pPr marL="0" marR="0" lvl="3" indent="0" algn="l" rtl="0">
              <a:spcBef>
                <a:spcPts val="0"/>
              </a:spcBef>
              <a:buNone/>
              <a:defRPr sz="900" b="1" i="0">
                <a:solidFill>
                  <a:srgbClr val="C12129"/>
                </a:solidFill>
                <a:latin typeface="Helvetica Neue"/>
                <a:ea typeface="Helvetica Neue"/>
                <a:cs typeface="Helvetica Neue"/>
                <a:sym typeface="Helvetica Neue"/>
              </a:defRPr>
            </a:lvl4pPr>
            <a:lvl5pPr marL="0" marR="0" lvl="4" indent="0" algn="l" rtl="0">
              <a:spcBef>
                <a:spcPts val="0"/>
              </a:spcBef>
              <a:buNone/>
              <a:defRPr sz="900" b="1" i="0">
                <a:solidFill>
                  <a:srgbClr val="C12129"/>
                </a:solidFill>
                <a:latin typeface="Helvetica Neue"/>
                <a:ea typeface="Helvetica Neue"/>
                <a:cs typeface="Helvetica Neue"/>
                <a:sym typeface="Helvetica Neue"/>
              </a:defRPr>
            </a:lvl5pPr>
            <a:lvl6pPr marL="0" marR="0" lvl="5" indent="0" algn="l" rtl="0">
              <a:spcBef>
                <a:spcPts val="0"/>
              </a:spcBef>
              <a:buNone/>
              <a:defRPr sz="900" b="1" i="0">
                <a:solidFill>
                  <a:srgbClr val="C12129"/>
                </a:solidFill>
                <a:latin typeface="Helvetica Neue"/>
                <a:ea typeface="Helvetica Neue"/>
                <a:cs typeface="Helvetica Neue"/>
                <a:sym typeface="Helvetica Neue"/>
              </a:defRPr>
            </a:lvl6pPr>
            <a:lvl7pPr marL="0" marR="0" lvl="6" indent="0" algn="l" rtl="0">
              <a:spcBef>
                <a:spcPts val="0"/>
              </a:spcBef>
              <a:buNone/>
              <a:defRPr sz="900" b="1" i="0">
                <a:solidFill>
                  <a:srgbClr val="C12129"/>
                </a:solidFill>
                <a:latin typeface="Helvetica Neue"/>
                <a:ea typeface="Helvetica Neue"/>
                <a:cs typeface="Helvetica Neue"/>
                <a:sym typeface="Helvetica Neue"/>
              </a:defRPr>
            </a:lvl7pPr>
            <a:lvl8pPr marL="0" marR="0" lvl="7" indent="0" algn="l" rtl="0">
              <a:spcBef>
                <a:spcPts val="0"/>
              </a:spcBef>
              <a:buNone/>
              <a:defRPr sz="900" b="1" i="0">
                <a:solidFill>
                  <a:srgbClr val="C12129"/>
                </a:solidFill>
                <a:latin typeface="Helvetica Neue"/>
                <a:ea typeface="Helvetica Neue"/>
                <a:cs typeface="Helvetica Neue"/>
                <a:sym typeface="Helvetica Neue"/>
              </a:defRPr>
            </a:lvl8pPr>
            <a:lvl9pPr marL="0" marR="0" lvl="8" indent="0" algn="l" rtl="0">
              <a:spcBef>
                <a:spcPts val="0"/>
              </a:spcBef>
              <a:buNone/>
              <a:defRPr sz="900" b="1" i="0">
                <a:solidFill>
                  <a:srgbClr val="C12129"/>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CA"/>
              <a:t>‹#›</a:t>
            </a:fld>
            <a:endParaRPr/>
          </a:p>
        </p:txBody>
      </p:sp>
      <p:sp>
        <p:nvSpPr>
          <p:cNvPr id="40" name="Google Shape;40;p7"/>
          <p:cNvSpPr txBox="1"/>
          <p:nvPr/>
        </p:nvSpPr>
        <p:spPr>
          <a:xfrm>
            <a:off x="9480209" y="6563240"/>
            <a:ext cx="3556000" cy="20005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700" b="1">
                <a:solidFill>
                  <a:srgbClr val="A5A5A5"/>
                </a:solidFill>
                <a:latin typeface="Helvetica Neue"/>
                <a:ea typeface="Helvetica Neue"/>
                <a:cs typeface="Helvetica Neue"/>
                <a:sym typeface="Helvetica Neue"/>
              </a:rPr>
              <a:t>|  NATIONAL CONNECTOR PROGRAM</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esentation Title/Closer">
  <p:cSld name="Presentation Title/Closer">
    <p:spTree>
      <p:nvGrpSpPr>
        <p:cNvPr id="1" name="Shape 41"/>
        <p:cNvGrpSpPr/>
        <p:nvPr/>
      </p:nvGrpSpPr>
      <p:grpSpPr>
        <a:xfrm>
          <a:off x="0" y="0"/>
          <a:ext cx="0" cy="0"/>
          <a:chOff x="0" y="0"/>
          <a:chExt cx="0" cy="0"/>
        </a:xfrm>
      </p:grpSpPr>
      <p:sp>
        <p:nvSpPr>
          <p:cNvPr id="42" name="Google Shape;42;p8"/>
          <p:cNvSpPr/>
          <p:nvPr/>
        </p:nvSpPr>
        <p:spPr>
          <a:xfrm>
            <a:off x="0" y="0"/>
            <a:ext cx="12192000" cy="6858000"/>
          </a:xfrm>
          <a:prstGeom prst="rect">
            <a:avLst/>
          </a:prstGeom>
          <a:solidFill>
            <a:schemeClr val="lt1"/>
          </a:solidFill>
          <a:ln w="111125" cap="flat" cmpd="sng">
            <a:solidFill>
              <a:srgbClr val="C1212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3" name="Google Shape;43;p8"/>
          <p:cNvPicPr preferRelativeResize="0"/>
          <p:nvPr/>
        </p:nvPicPr>
        <p:blipFill rotWithShape="1">
          <a:blip r:embed="rId2">
            <a:alphaModFix/>
          </a:blip>
          <a:srcRect/>
          <a:stretch/>
        </p:blipFill>
        <p:spPr>
          <a:xfrm>
            <a:off x="3306233" y="2618522"/>
            <a:ext cx="5579534" cy="162095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Break Title">
  <p:cSld name="Section Break Title">
    <p:spTree>
      <p:nvGrpSpPr>
        <p:cNvPr id="1" name="Shape 44"/>
        <p:cNvGrpSpPr/>
        <p:nvPr/>
      </p:nvGrpSpPr>
      <p:grpSpPr>
        <a:xfrm>
          <a:off x="0" y="0"/>
          <a:ext cx="0" cy="0"/>
          <a:chOff x="0" y="0"/>
          <a:chExt cx="0" cy="0"/>
        </a:xfrm>
      </p:grpSpPr>
      <p:sp>
        <p:nvSpPr>
          <p:cNvPr id="45" name="Google Shape;45;p9"/>
          <p:cNvSpPr/>
          <p:nvPr/>
        </p:nvSpPr>
        <p:spPr>
          <a:xfrm>
            <a:off x="0" y="0"/>
            <a:ext cx="12192000" cy="6858000"/>
          </a:xfrm>
          <a:prstGeom prst="rect">
            <a:avLst/>
          </a:prstGeom>
          <a:solidFill>
            <a:srgbClr val="C121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p9"/>
          <p:cNvSpPr/>
          <p:nvPr/>
        </p:nvSpPr>
        <p:spPr>
          <a:xfrm>
            <a:off x="4220634" y="3077633"/>
            <a:ext cx="3750733" cy="702734"/>
          </a:xfrm>
          <a:prstGeom prst="rect">
            <a:avLst/>
          </a:prstGeom>
          <a:noFill/>
          <a:ln w="412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7"/>
        <p:cNvGrpSpPr/>
        <p:nvPr/>
      </p:nvGrpSpPr>
      <p:grpSpPr>
        <a:xfrm>
          <a:off x="0" y="0"/>
          <a:ext cx="0" cy="0"/>
          <a:chOff x="0" y="0"/>
          <a:chExt cx="0" cy="0"/>
        </a:xfrm>
      </p:grpSpPr>
      <p:sp>
        <p:nvSpPr>
          <p:cNvPr id="48" name="Google Shape;48;p10"/>
          <p:cNvSpPr/>
          <p:nvPr/>
        </p:nvSpPr>
        <p:spPr>
          <a:xfrm>
            <a:off x="0" y="0"/>
            <a:ext cx="12192000" cy="6858000"/>
          </a:xfrm>
          <a:prstGeom prst="rect">
            <a:avLst/>
          </a:prstGeom>
          <a:solidFill>
            <a:srgbClr val="5859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 name="Google Shape;49;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lt1"/>
              </a:buClr>
              <a:buSzPts val="2400"/>
              <a:buFont typeface="Helvetica Neue"/>
              <a:buNone/>
              <a:defRPr sz="2400" b="0" i="0" u="none" strike="noStrike" cap="none">
                <a:solidFill>
                  <a:schemeClr val="lt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10"/>
          <p:cNvSpPr txBox="1"/>
          <p:nvPr/>
        </p:nvSpPr>
        <p:spPr>
          <a:xfrm>
            <a:off x="838200" y="1889760"/>
            <a:ext cx="10515600" cy="258532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1800"/>
              <a:buFont typeface="Calibri"/>
              <a:buAutoNum type="arabicPeriod"/>
            </a:pPr>
            <a:r>
              <a:rPr lang="en-CA" sz="1800" b="0" i="0">
                <a:solidFill>
                  <a:schemeClr val="lt1"/>
                </a:solidFill>
                <a:latin typeface="Helvetica Neue"/>
                <a:ea typeface="Helvetica Neue"/>
                <a:cs typeface="Helvetica Neue"/>
                <a:sym typeface="Helvetica Neue"/>
              </a:rPr>
              <a:t>Section One</a:t>
            </a:r>
            <a:br>
              <a:rPr lang="en-CA" sz="1800" b="0" i="0">
                <a:solidFill>
                  <a:schemeClr val="lt1"/>
                </a:solidFill>
                <a:latin typeface="Helvetica Neue"/>
                <a:ea typeface="Helvetica Neue"/>
                <a:cs typeface="Helvetica Neue"/>
                <a:sym typeface="Helvetica Neue"/>
              </a:rPr>
            </a:br>
            <a:endParaRPr sz="1800" b="0" i="0">
              <a:solidFill>
                <a:schemeClr val="lt1"/>
              </a:solidFill>
              <a:latin typeface="Helvetica Neue"/>
              <a:ea typeface="Helvetica Neue"/>
              <a:cs typeface="Helvetica Neue"/>
              <a:sym typeface="Helvetica Neue"/>
            </a:endParaRPr>
          </a:p>
          <a:p>
            <a:pPr marL="342900" marR="0" lvl="0" indent="-342900" algn="l" rtl="0">
              <a:spcBef>
                <a:spcPts val="0"/>
              </a:spcBef>
              <a:spcAft>
                <a:spcPts val="0"/>
              </a:spcAft>
              <a:buClr>
                <a:schemeClr val="lt1"/>
              </a:buClr>
              <a:buSzPts val="1800"/>
              <a:buFont typeface="Calibri"/>
              <a:buAutoNum type="arabicPeriod"/>
            </a:pPr>
            <a:r>
              <a:rPr lang="en-CA" sz="1800" b="0" i="0">
                <a:solidFill>
                  <a:schemeClr val="lt1"/>
                </a:solidFill>
                <a:latin typeface="Helvetica Neue"/>
                <a:ea typeface="Helvetica Neue"/>
                <a:cs typeface="Helvetica Neue"/>
                <a:sym typeface="Helvetica Neue"/>
              </a:rPr>
              <a:t>Section Two</a:t>
            </a:r>
            <a:br>
              <a:rPr lang="en-CA" sz="1800" b="0" i="0">
                <a:solidFill>
                  <a:schemeClr val="lt1"/>
                </a:solidFill>
                <a:latin typeface="Helvetica Neue"/>
                <a:ea typeface="Helvetica Neue"/>
                <a:cs typeface="Helvetica Neue"/>
                <a:sym typeface="Helvetica Neue"/>
              </a:rPr>
            </a:br>
            <a:endParaRPr sz="1800" b="0" i="0">
              <a:solidFill>
                <a:schemeClr val="lt1"/>
              </a:solidFill>
              <a:latin typeface="Helvetica Neue"/>
              <a:ea typeface="Helvetica Neue"/>
              <a:cs typeface="Helvetica Neue"/>
              <a:sym typeface="Helvetica Neue"/>
            </a:endParaRPr>
          </a:p>
          <a:p>
            <a:pPr marL="342900" marR="0" lvl="0" indent="-342900" algn="l" rtl="0">
              <a:spcBef>
                <a:spcPts val="0"/>
              </a:spcBef>
              <a:spcAft>
                <a:spcPts val="0"/>
              </a:spcAft>
              <a:buClr>
                <a:schemeClr val="lt1"/>
              </a:buClr>
              <a:buSzPts val="1800"/>
              <a:buFont typeface="Calibri"/>
              <a:buAutoNum type="arabicPeriod"/>
            </a:pPr>
            <a:r>
              <a:rPr lang="en-CA" sz="1800" b="0" i="0">
                <a:solidFill>
                  <a:schemeClr val="lt1"/>
                </a:solidFill>
                <a:latin typeface="Helvetica Neue"/>
                <a:ea typeface="Helvetica Neue"/>
                <a:cs typeface="Helvetica Neue"/>
                <a:sym typeface="Helvetica Neue"/>
              </a:rPr>
              <a:t>Section Three</a:t>
            </a:r>
            <a:br>
              <a:rPr lang="en-CA" sz="1800" b="0" i="0">
                <a:solidFill>
                  <a:schemeClr val="lt1"/>
                </a:solidFill>
                <a:latin typeface="Helvetica Neue"/>
                <a:ea typeface="Helvetica Neue"/>
                <a:cs typeface="Helvetica Neue"/>
                <a:sym typeface="Helvetica Neue"/>
              </a:rPr>
            </a:br>
            <a:endParaRPr sz="1800" b="0" i="0">
              <a:solidFill>
                <a:schemeClr val="lt1"/>
              </a:solidFill>
              <a:latin typeface="Helvetica Neue"/>
              <a:ea typeface="Helvetica Neue"/>
              <a:cs typeface="Helvetica Neue"/>
              <a:sym typeface="Helvetica Neue"/>
            </a:endParaRPr>
          </a:p>
          <a:p>
            <a:pPr marL="342900" marR="0" lvl="0" indent="-342900" algn="l" rtl="0">
              <a:spcBef>
                <a:spcPts val="0"/>
              </a:spcBef>
              <a:spcAft>
                <a:spcPts val="0"/>
              </a:spcAft>
              <a:buClr>
                <a:schemeClr val="lt1"/>
              </a:buClr>
              <a:buSzPts val="1800"/>
              <a:buFont typeface="Calibri"/>
              <a:buAutoNum type="arabicPeriod"/>
            </a:pPr>
            <a:r>
              <a:rPr lang="en-CA" sz="1800" b="0" i="0">
                <a:solidFill>
                  <a:schemeClr val="lt1"/>
                </a:solidFill>
                <a:latin typeface="Helvetica Neue"/>
                <a:ea typeface="Helvetica Neue"/>
                <a:cs typeface="Helvetica Neue"/>
                <a:sym typeface="Helvetica Neue"/>
              </a:rPr>
              <a:t>Section Four</a:t>
            </a:r>
            <a:br>
              <a:rPr lang="en-CA" sz="1800" b="0" i="0">
                <a:solidFill>
                  <a:schemeClr val="lt1"/>
                </a:solidFill>
                <a:latin typeface="Helvetica Neue"/>
                <a:ea typeface="Helvetica Neue"/>
                <a:cs typeface="Helvetica Neue"/>
                <a:sym typeface="Helvetica Neue"/>
              </a:rPr>
            </a:br>
            <a:endParaRPr sz="1800" b="0" i="0">
              <a:solidFill>
                <a:schemeClr val="lt1"/>
              </a:solidFill>
              <a:latin typeface="Helvetica Neue"/>
              <a:ea typeface="Helvetica Neue"/>
              <a:cs typeface="Helvetica Neue"/>
              <a:sym typeface="Helvetica Neue"/>
            </a:endParaRPr>
          </a:p>
          <a:p>
            <a:pPr marL="342900" marR="0" lvl="0" indent="-342900" algn="l" rtl="0">
              <a:spcBef>
                <a:spcPts val="0"/>
              </a:spcBef>
              <a:spcAft>
                <a:spcPts val="0"/>
              </a:spcAft>
              <a:buClr>
                <a:schemeClr val="lt1"/>
              </a:buClr>
              <a:buSzPts val="1800"/>
              <a:buFont typeface="Calibri"/>
              <a:buAutoNum type="arabicPeriod"/>
            </a:pPr>
            <a:r>
              <a:rPr lang="en-CA" sz="1800" b="0" i="0">
                <a:solidFill>
                  <a:schemeClr val="lt1"/>
                </a:solidFill>
                <a:latin typeface="Helvetica Neue"/>
                <a:ea typeface="Helvetica Neue"/>
                <a:cs typeface="Helvetica Neue"/>
                <a:sym typeface="Helvetica Neue"/>
              </a:rPr>
              <a:t>Section Five</a:t>
            </a:r>
            <a:endParaRPr sz="1800" b="0" i="0">
              <a:solidFill>
                <a:schemeClr val="lt1"/>
              </a:solidFill>
              <a:latin typeface="Helvetica Neue"/>
              <a:ea typeface="Helvetica Neue"/>
              <a:cs typeface="Helvetica Neue"/>
              <a:sym typeface="Helvetica Neue"/>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C12129"/>
              </a:buClr>
              <a:buSzPts val="2400"/>
              <a:buFont typeface="Helvetica Neue"/>
              <a:buNone/>
              <a:defRPr sz="2400" b="0" i="0" u="none" strike="noStrike" cap="none">
                <a:solidFill>
                  <a:srgbClr val="C12129"/>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304800" algn="l" rtl="0">
              <a:lnSpc>
                <a:spcPct val="90000"/>
              </a:lnSpc>
              <a:spcBef>
                <a:spcPts val="1000"/>
              </a:spcBef>
              <a:spcAft>
                <a:spcPts val="0"/>
              </a:spcAft>
              <a:buClr>
                <a:srgbClr val="58595B"/>
              </a:buClr>
              <a:buSzPts val="1200"/>
              <a:buFont typeface="Arial"/>
              <a:buChar char="•"/>
              <a:defRPr sz="1200" b="0" i="0" u="none" strike="noStrike" cap="none">
                <a:solidFill>
                  <a:srgbClr val="58595B"/>
                </a:solidFill>
                <a:latin typeface="Helvetica Neue"/>
                <a:ea typeface="Helvetica Neue"/>
                <a:cs typeface="Helvetica Neue"/>
                <a:sym typeface="Helvetica Neue"/>
              </a:defRPr>
            </a:lvl1pPr>
            <a:lvl2pPr marL="914400" marR="0" lvl="1" indent="-295275" algn="l" rtl="0">
              <a:lnSpc>
                <a:spcPct val="90000"/>
              </a:lnSpc>
              <a:spcBef>
                <a:spcPts val="500"/>
              </a:spcBef>
              <a:spcAft>
                <a:spcPts val="0"/>
              </a:spcAft>
              <a:buClr>
                <a:srgbClr val="C12129"/>
              </a:buClr>
              <a:buSzPts val="1050"/>
              <a:buFont typeface="Arial"/>
              <a:buChar char="•"/>
              <a:defRPr sz="1050" b="0" i="0" u="none" strike="noStrike" cap="none">
                <a:solidFill>
                  <a:srgbClr val="C12129"/>
                </a:solidFill>
                <a:latin typeface="Helvetica Neue"/>
                <a:ea typeface="Helvetica Neue"/>
                <a:cs typeface="Helvetica Neue"/>
                <a:sym typeface="Helvetica Neue"/>
              </a:defRPr>
            </a:lvl2pPr>
            <a:lvl3pPr marL="1371600" marR="0" lvl="2" indent="-295275" algn="l" rtl="0">
              <a:lnSpc>
                <a:spcPct val="90000"/>
              </a:lnSpc>
              <a:spcBef>
                <a:spcPts val="500"/>
              </a:spcBef>
              <a:spcAft>
                <a:spcPts val="0"/>
              </a:spcAft>
              <a:buClr>
                <a:srgbClr val="C12129"/>
              </a:buClr>
              <a:buSzPts val="1050"/>
              <a:buFont typeface="Arial"/>
              <a:buChar char="•"/>
              <a:defRPr sz="1050" b="0" i="0" u="none" strike="noStrike" cap="none">
                <a:solidFill>
                  <a:srgbClr val="C12129"/>
                </a:solidFill>
                <a:latin typeface="Helvetica Neue"/>
                <a:ea typeface="Helvetica Neue"/>
                <a:cs typeface="Helvetica Neue"/>
                <a:sym typeface="Helvetica Neue"/>
              </a:defRPr>
            </a:lvl3pPr>
            <a:lvl4pPr marL="1828800" marR="0" lvl="3" indent="-295275" algn="l" rtl="0">
              <a:lnSpc>
                <a:spcPct val="90000"/>
              </a:lnSpc>
              <a:spcBef>
                <a:spcPts val="500"/>
              </a:spcBef>
              <a:spcAft>
                <a:spcPts val="0"/>
              </a:spcAft>
              <a:buClr>
                <a:srgbClr val="C12129"/>
              </a:buClr>
              <a:buSzPts val="1050"/>
              <a:buFont typeface="Arial"/>
              <a:buChar char="•"/>
              <a:defRPr sz="1050" b="0" i="0" u="none" strike="noStrike" cap="none">
                <a:solidFill>
                  <a:srgbClr val="C12129"/>
                </a:solidFill>
                <a:latin typeface="Helvetica Neue"/>
                <a:ea typeface="Helvetica Neue"/>
                <a:cs typeface="Helvetica Neue"/>
                <a:sym typeface="Helvetica Neue"/>
              </a:defRPr>
            </a:lvl4pPr>
            <a:lvl5pPr marL="2286000" marR="0" lvl="4" indent="-295275" algn="l" rtl="0">
              <a:lnSpc>
                <a:spcPct val="90000"/>
              </a:lnSpc>
              <a:spcBef>
                <a:spcPts val="500"/>
              </a:spcBef>
              <a:spcAft>
                <a:spcPts val="0"/>
              </a:spcAft>
              <a:buClr>
                <a:srgbClr val="C12129"/>
              </a:buClr>
              <a:buSzPts val="1050"/>
              <a:buFont typeface="Arial"/>
              <a:buChar char="•"/>
              <a:defRPr sz="1050" b="0" i="0" u="none" strike="noStrike" cap="none">
                <a:solidFill>
                  <a:srgbClr val="C12129"/>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2" r:id="rId12"/>
    <p:sldLayoutId id="2147483663"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C12129"/>
              </a:buClr>
              <a:buSzPts val="2400"/>
              <a:buFont typeface="Helvetica Neue"/>
              <a:buNone/>
              <a:defRPr sz="2400" b="0" i="0" u="none" strike="noStrike" cap="none">
                <a:solidFill>
                  <a:srgbClr val="C12129"/>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304800" algn="l" rtl="0">
              <a:lnSpc>
                <a:spcPct val="90000"/>
              </a:lnSpc>
              <a:spcBef>
                <a:spcPts val="1000"/>
              </a:spcBef>
              <a:spcAft>
                <a:spcPts val="0"/>
              </a:spcAft>
              <a:buClr>
                <a:srgbClr val="58595B"/>
              </a:buClr>
              <a:buSzPts val="1200"/>
              <a:buFont typeface="Arial"/>
              <a:buChar char="•"/>
              <a:defRPr sz="1200" b="0" i="0" u="none" strike="noStrike" cap="none">
                <a:solidFill>
                  <a:srgbClr val="58595B"/>
                </a:solidFill>
                <a:latin typeface="Helvetica Neue"/>
                <a:ea typeface="Helvetica Neue"/>
                <a:cs typeface="Helvetica Neue"/>
                <a:sym typeface="Helvetica Neue"/>
              </a:defRPr>
            </a:lvl1pPr>
            <a:lvl2pPr marL="914400" marR="0" lvl="1" indent="-295275" algn="l" rtl="0">
              <a:lnSpc>
                <a:spcPct val="90000"/>
              </a:lnSpc>
              <a:spcBef>
                <a:spcPts val="500"/>
              </a:spcBef>
              <a:spcAft>
                <a:spcPts val="0"/>
              </a:spcAft>
              <a:buClr>
                <a:srgbClr val="C12129"/>
              </a:buClr>
              <a:buSzPts val="1050"/>
              <a:buFont typeface="Arial"/>
              <a:buChar char="•"/>
              <a:defRPr sz="1050" b="0" i="0" u="none" strike="noStrike" cap="none">
                <a:solidFill>
                  <a:srgbClr val="C12129"/>
                </a:solidFill>
                <a:latin typeface="Helvetica Neue"/>
                <a:ea typeface="Helvetica Neue"/>
                <a:cs typeface="Helvetica Neue"/>
                <a:sym typeface="Helvetica Neue"/>
              </a:defRPr>
            </a:lvl2pPr>
            <a:lvl3pPr marL="1371600" marR="0" lvl="2" indent="-295275" algn="l" rtl="0">
              <a:lnSpc>
                <a:spcPct val="90000"/>
              </a:lnSpc>
              <a:spcBef>
                <a:spcPts val="500"/>
              </a:spcBef>
              <a:spcAft>
                <a:spcPts val="0"/>
              </a:spcAft>
              <a:buClr>
                <a:srgbClr val="C12129"/>
              </a:buClr>
              <a:buSzPts val="1050"/>
              <a:buFont typeface="Arial"/>
              <a:buChar char="•"/>
              <a:defRPr sz="1050" b="0" i="0" u="none" strike="noStrike" cap="none">
                <a:solidFill>
                  <a:srgbClr val="C12129"/>
                </a:solidFill>
                <a:latin typeface="Helvetica Neue"/>
                <a:ea typeface="Helvetica Neue"/>
                <a:cs typeface="Helvetica Neue"/>
                <a:sym typeface="Helvetica Neue"/>
              </a:defRPr>
            </a:lvl3pPr>
            <a:lvl4pPr marL="1828800" marR="0" lvl="3" indent="-295275" algn="l" rtl="0">
              <a:lnSpc>
                <a:spcPct val="90000"/>
              </a:lnSpc>
              <a:spcBef>
                <a:spcPts val="500"/>
              </a:spcBef>
              <a:spcAft>
                <a:spcPts val="0"/>
              </a:spcAft>
              <a:buClr>
                <a:srgbClr val="C12129"/>
              </a:buClr>
              <a:buSzPts val="1050"/>
              <a:buFont typeface="Arial"/>
              <a:buChar char="•"/>
              <a:defRPr sz="1050" b="0" i="0" u="none" strike="noStrike" cap="none">
                <a:solidFill>
                  <a:srgbClr val="C12129"/>
                </a:solidFill>
                <a:latin typeface="Helvetica Neue"/>
                <a:ea typeface="Helvetica Neue"/>
                <a:cs typeface="Helvetica Neue"/>
                <a:sym typeface="Helvetica Neue"/>
              </a:defRPr>
            </a:lvl4pPr>
            <a:lvl5pPr marL="2286000" marR="0" lvl="4" indent="-295275" algn="l" rtl="0">
              <a:lnSpc>
                <a:spcPct val="90000"/>
              </a:lnSpc>
              <a:spcBef>
                <a:spcPts val="500"/>
              </a:spcBef>
              <a:spcAft>
                <a:spcPts val="0"/>
              </a:spcAft>
              <a:buClr>
                <a:srgbClr val="C12129"/>
              </a:buClr>
              <a:buSzPts val="1050"/>
              <a:buFont typeface="Arial"/>
              <a:buChar char="•"/>
              <a:defRPr sz="1050" b="0" i="0" u="none" strike="noStrike" cap="none">
                <a:solidFill>
                  <a:srgbClr val="C12129"/>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emf"/><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gif"/></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creativecommons.org/licenses/by-nc-nd/3.0/" TargetMode="External"/><Relationship Id="rId4" Type="http://schemas.openxmlformats.org/officeDocument/2006/relationships/hyperlink" Target="http://palabradevida.wordpress.com/2011/02/17/la-palabra-de-hoy-17-de-febrero-de-2011/"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C12129"/>
              </a:buClr>
              <a:buSzPts val="2400"/>
              <a:buFont typeface="Helvetica Neue"/>
              <a:buNone/>
            </a:pPr>
            <a:r>
              <a:rPr lang="en-CA" sz="2400" b="0" i="0" u="none" strike="noStrike" cap="none">
                <a:solidFill>
                  <a:srgbClr val="C12129"/>
                </a:solidFill>
                <a:latin typeface="Helvetica Neue"/>
                <a:ea typeface="Helvetica Neue"/>
                <a:cs typeface="Helvetica Neue"/>
                <a:sym typeface="Helvetica Neue"/>
              </a:rPr>
              <a:t>Learning Exchange 2018</a:t>
            </a:r>
            <a:endParaRPr/>
          </a:p>
        </p:txBody>
      </p:sp>
      <p:sp>
        <p:nvSpPr>
          <p:cNvPr id="77" name="Google Shape;77;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88888"/>
              </a:buClr>
              <a:buSzPts val="1800"/>
              <a:buFont typeface="Arial"/>
              <a:buNone/>
            </a:pPr>
            <a:r>
              <a:rPr lang="en-CA" sz="1800" b="0" i="0" u="none" strike="noStrike" cap="none">
                <a:solidFill>
                  <a:srgbClr val="888888"/>
                </a:solidFill>
                <a:latin typeface="Helvetica Neue"/>
                <a:ea typeface="Helvetica Neue"/>
                <a:cs typeface="Helvetica Neue"/>
                <a:sym typeface="Helvetica Neue"/>
              </a:rPr>
              <a:t>Westin Nova Scotian, Halifax, Nova Scotia</a:t>
            </a:r>
            <a:endParaRPr/>
          </a:p>
        </p:txBody>
      </p:sp>
      <p:pic>
        <p:nvPicPr>
          <p:cNvPr id="78" name="Google Shape;78;p15"/>
          <p:cNvPicPr preferRelativeResize="0"/>
          <p:nvPr/>
        </p:nvPicPr>
        <p:blipFill rotWithShape="1">
          <a:blip r:embed="rId3">
            <a:alphaModFix/>
          </a:blip>
          <a:srcRect/>
          <a:stretch/>
        </p:blipFill>
        <p:spPr>
          <a:xfrm>
            <a:off x="634583" y="2608289"/>
            <a:ext cx="4192671" cy="1218047"/>
          </a:xfrm>
          <a:prstGeom prst="rect">
            <a:avLst/>
          </a:prstGeom>
          <a:noFill/>
          <a:ln>
            <a:noFill/>
          </a:ln>
        </p:spPr>
      </p:pic>
      <p:pic>
        <p:nvPicPr>
          <p:cNvPr id="79" name="Google Shape;79;p15" descr="A group of people standing in front of a crowd posing for the camera&#10;&#10;Description generated with very high confidence"/>
          <p:cNvPicPr preferRelativeResize="0"/>
          <p:nvPr/>
        </p:nvPicPr>
        <p:blipFill rotWithShape="1">
          <a:blip r:embed="rId4">
            <a:alphaModFix/>
          </a:blip>
          <a:srcRect/>
          <a:stretch/>
        </p:blipFill>
        <p:spPr>
          <a:xfrm>
            <a:off x="5784979" y="923366"/>
            <a:ext cx="5982435" cy="44868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839788" y="457200"/>
            <a:ext cx="5427662" cy="53181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C12129"/>
              </a:buClr>
              <a:buSzPts val="2400"/>
              <a:buFont typeface="Helvetica Neue"/>
              <a:buNone/>
            </a:pPr>
            <a:r>
              <a:rPr lang="en-CA" sz="2400" b="0" i="0" u="none" strike="noStrike" cap="none">
                <a:solidFill>
                  <a:srgbClr val="C12129"/>
                </a:solidFill>
                <a:latin typeface="Helvetica Neue"/>
                <a:ea typeface="Helvetica Neue"/>
                <a:cs typeface="Helvetica Neue"/>
                <a:sym typeface="Helvetica Neue"/>
              </a:rPr>
              <a:t>Connector In-take Changes</a:t>
            </a:r>
            <a:endParaRPr/>
          </a:p>
        </p:txBody>
      </p:sp>
      <p:sp>
        <p:nvSpPr>
          <p:cNvPr id="162" name="Google Shape;162;p24"/>
          <p:cNvSpPr txBox="1">
            <a:spLocks noGrp="1"/>
          </p:cNvSpPr>
          <p:nvPr>
            <p:ph type="body" idx="2"/>
          </p:nvPr>
        </p:nvSpPr>
        <p:spPr>
          <a:xfrm>
            <a:off x="915988" y="1238250"/>
            <a:ext cx="9094787" cy="3811588"/>
          </a:xfrm>
          <a:prstGeom prst="rect">
            <a:avLst/>
          </a:prstGeom>
          <a:noFill/>
          <a:ln>
            <a:noFill/>
          </a:ln>
        </p:spPr>
        <p:txBody>
          <a:bodyPr spcFirstLastPara="1" wrap="square" lIns="91425" tIns="45700" rIns="91425" bIns="45700" anchor="t" anchorCtr="0">
            <a:noAutofit/>
          </a:bodyPr>
          <a:lstStyle/>
          <a:p>
            <a:pPr marL="285750" marR="0" lvl="0" indent="-285750" algn="l" rtl="0">
              <a:lnSpc>
                <a:spcPct val="90000"/>
              </a:lnSpc>
              <a:spcBef>
                <a:spcPts val="0"/>
              </a:spcBef>
              <a:spcAft>
                <a:spcPts val="0"/>
              </a:spcAft>
              <a:buClr>
                <a:srgbClr val="58595B"/>
              </a:buClr>
              <a:buSzPts val="1600"/>
              <a:buFont typeface="Arial"/>
              <a:buChar char="•"/>
            </a:pPr>
            <a:r>
              <a:rPr lang="en-CA" sz="1600" b="0" i="0" u="none" strike="noStrike" cap="none">
                <a:solidFill>
                  <a:srgbClr val="58595B"/>
                </a:solidFill>
                <a:latin typeface="Helvetica Neue"/>
                <a:ea typeface="Helvetica Neue"/>
                <a:cs typeface="Helvetica Neue"/>
                <a:sym typeface="Helvetica Neue"/>
              </a:rPr>
              <a:t>In-take meetings need to ask Connector preferred industries, skill sets, seniority level. To be added into system when adding new Connector</a:t>
            </a:r>
            <a:endParaRPr/>
          </a:p>
          <a:p>
            <a:pPr marL="285750" marR="0" lvl="0" indent="-285750" algn="l" rtl="0">
              <a:lnSpc>
                <a:spcPct val="90000"/>
              </a:lnSpc>
              <a:spcBef>
                <a:spcPts val="1000"/>
              </a:spcBef>
              <a:spcAft>
                <a:spcPts val="0"/>
              </a:spcAft>
              <a:buClr>
                <a:srgbClr val="58595B"/>
              </a:buClr>
              <a:buSzPts val="1600"/>
              <a:buFont typeface="Arial"/>
              <a:buChar char="•"/>
            </a:pPr>
            <a:r>
              <a:rPr lang="en-CA" sz="1600" b="0" i="0" u="none" strike="noStrike" cap="none">
                <a:solidFill>
                  <a:srgbClr val="58595B"/>
                </a:solidFill>
                <a:latin typeface="Helvetica Neue"/>
                <a:ea typeface="Helvetica Neue"/>
                <a:cs typeface="Helvetica Neue"/>
                <a:sym typeface="Helvetica Neue"/>
              </a:rPr>
              <a:t>Connector will be sent email consent form – “click to consent” </a:t>
            </a:r>
            <a:endParaRPr/>
          </a:p>
          <a:p>
            <a:pPr marL="285750" marR="0" lvl="0" indent="-285750" algn="l" rtl="0">
              <a:lnSpc>
                <a:spcPct val="90000"/>
              </a:lnSpc>
              <a:spcBef>
                <a:spcPts val="1000"/>
              </a:spcBef>
              <a:spcAft>
                <a:spcPts val="0"/>
              </a:spcAft>
              <a:buClr>
                <a:srgbClr val="58595B"/>
              </a:buClr>
              <a:buSzPts val="1600"/>
              <a:buFont typeface="Arial"/>
              <a:buChar char="•"/>
            </a:pPr>
            <a:r>
              <a:rPr lang="en-CA" sz="1600" b="0" i="0" u="none" strike="noStrike" cap="none">
                <a:solidFill>
                  <a:srgbClr val="58595B"/>
                </a:solidFill>
                <a:latin typeface="Helvetica Neue"/>
                <a:ea typeface="Helvetica Neue"/>
                <a:cs typeface="Helvetica Neue"/>
                <a:sym typeface="Helvetica Neue"/>
              </a:rPr>
              <a:t>Connector will be sent post survey automatically</a:t>
            </a:r>
            <a:endParaRPr/>
          </a:p>
          <a:p>
            <a:pPr marL="285750" marR="0" lvl="0" indent="-285750" algn="l" rtl="0">
              <a:lnSpc>
                <a:spcPct val="90000"/>
              </a:lnSpc>
              <a:spcBef>
                <a:spcPts val="1000"/>
              </a:spcBef>
              <a:spcAft>
                <a:spcPts val="0"/>
              </a:spcAft>
              <a:buClr>
                <a:srgbClr val="58595B"/>
              </a:buClr>
              <a:buSzPts val="1600"/>
              <a:buFont typeface="Arial"/>
              <a:buChar char="•"/>
            </a:pPr>
            <a:r>
              <a:rPr lang="en-CA" sz="1600" b="0" i="0" u="none" strike="noStrike" cap="none">
                <a:solidFill>
                  <a:srgbClr val="58595B"/>
                </a:solidFill>
                <a:latin typeface="Helvetica Neue"/>
                <a:ea typeface="Helvetica Neue"/>
                <a:cs typeface="Helvetica Neue"/>
                <a:sym typeface="Helvetica Neue"/>
              </a:rPr>
              <a:t>Post survey will determine when a Connector is ready to be matched again, default is 6 months if survey is not complete</a:t>
            </a:r>
            <a:endParaRPr/>
          </a:p>
          <a:p>
            <a:pPr marL="285750" marR="0" lvl="0" indent="-285750" algn="l" rtl="0">
              <a:lnSpc>
                <a:spcPct val="90000"/>
              </a:lnSpc>
              <a:spcBef>
                <a:spcPts val="1000"/>
              </a:spcBef>
              <a:spcAft>
                <a:spcPts val="0"/>
              </a:spcAft>
              <a:buClr>
                <a:srgbClr val="58595B"/>
              </a:buClr>
              <a:buSzPts val="1600"/>
              <a:buFont typeface="Arial"/>
              <a:buChar char="•"/>
            </a:pPr>
            <a:r>
              <a:rPr lang="en-CA" sz="1600" b="0" i="0" u="none" strike="noStrike" cap="none">
                <a:solidFill>
                  <a:srgbClr val="58595B"/>
                </a:solidFill>
                <a:latin typeface="Helvetica Neue"/>
                <a:ea typeface="Helvetica Neue"/>
                <a:cs typeface="Helvetica Neue"/>
                <a:sym typeface="Helvetica Neue"/>
              </a:rPr>
              <a:t>Will have to ask Connectors for introduction to referrals to be in compliance with CASL</a:t>
            </a:r>
            <a:endParaRPr/>
          </a:p>
          <a:p>
            <a:pPr marL="0" marR="0" lvl="0" indent="0" algn="l" rtl="0">
              <a:lnSpc>
                <a:spcPct val="90000"/>
              </a:lnSpc>
              <a:spcBef>
                <a:spcPts val="1000"/>
              </a:spcBef>
              <a:spcAft>
                <a:spcPts val="0"/>
              </a:spcAft>
              <a:buClr>
                <a:srgbClr val="58595B"/>
              </a:buClr>
              <a:buSzPts val="1600"/>
              <a:buFont typeface="Arial"/>
              <a:buNone/>
            </a:pPr>
            <a:endParaRPr sz="1600" b="0" i="0" u="none" strike="noStrike" cap="none">
              <a:solidFill>
                <a:srgbClr val="58595B"/>
              </a:solidFill>
              <a:latin typeface="Helvetica Neue"/>
              <a:ea typeface="Helvetica Neue"/>
              <a:cs typeface="Helvetica Neue"/>
              <a:sym typeface="Helvetica Neue"/>
            </a:endParaRPr>
          </a:p>
        </p:txBody>
      </p:sp>
      <p:sp>
        <p:nvSpPr>
          <p:cNvPr id="163" name="Google Shape;163;p24"/>
          <p:cNvSpPr txBox="1">
            <a:spLocks noGrp="1"/>
          </p:cNvSpPr>
          <p:nvPr>
            <p:ph type="sldNum" idx="12"/>
          </p:nvPr>
        </p:nvSpPr>
        <p:spPr>
          <a:xfrm>
            <a:off x="9273372" y="6562543"/>
            <a:ext cx="323475"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CA" sz="900" b="1" i="0">
                <a:solidFill>
                  <a:srgbClr val="C12129"/>
                </a:solidFill>
                <a:latin typeface="Helvetica Neue"/>
                <a:ea typeface="Helvetica Neue"/>
                <a:cs typeface="Helvetica Neue"/>
                <a:sym typeface="Helvetica Neue"/>
              </a:rPr>
              <a:t>13</a:t>
            </a:fld>
            <a:endParaRPr sz="900" b="1" i="0">
              <a:solidFill>
                <a:srgbClr val="C12129"/>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C59ECCC-9360-364D-B3C7-C6CD0683F7EC}"/>
              </a:ext>
            </a:extLst>
          </p:cNvPr>
          <p:cNvPicPr>
            <a:picLocks noChangeAspect="1"/>
          </p:cNvPicPr>
          <p:nvPr/>
        </p:nvPicPr>
        <p:blipFill>
          <a:blip r:embed="rId3"/>
          <a:stretch>
            <a:fillRect/>
          </a:stretch>
        </p:blipFill>
        <p:spPr>
          <a:xfrm>
            <a:off x="0" y="0"/>
            <a:ext cx="12273785" cy="6858000"/>
          </a:xfrm>
          <a:prstGeom prst="rect">
            <a:avLst/>
          </a:prstGeom>
        </p:spPr>
      </p:pic>
      <p:sp>
        <p:nvSpPr>
          <p:cNvPr id="2" name="Title 1"/>
          <p:cNvSpPr>
            <a:spLocks noGrp="1"/>
          </p:cNvSpPr>
          <p:nvPr>
            <p:ph type="ctrTitle"/>
          </p:nvPr>
        </p:nvSpPr>
        <p:spPr>
          <a:xfrm>
            <a:off x="0" y="1972587"/>
            <a:ext cx="12192000" cy="1942556"/>
          </a:xfrm>
        </p:spPr>
        <p:txBody>
          <a:bodyPr>
            <a:normAutofit/>
          </a:bodyPr>
          <a:lstStyle/>
          <a:p>
            <a:pPr algn="ctr"/>
            <a:r>
              <a:rPr lang="en-US" sz="4400" cap="all" dirty="0">
                <a:solidFill>
                  <a:schemeClr val="bg1"/>
                </a:solidFill>
                <a:latin typeface="+mj-lt"/>
                <a:cs typeface="Arial" panose="020B0604020202020204" pitchFamily="34" charset="0"/>
              </a:rPr>
              <a:t>The Connector app</a:t>
            </a:r>
            <a:br>
              <a:rPr lang="en-US" sz="3200" dirty="0">
                <a:solidFill>
                  <a:schemeClr val="bg1"/>
                </a:solidFill>
                <a:latin typeface="Arial" panose="020B0604020202020204" pitchFamily="34" charset="0"/>
                <a:cs typeface="Arial" panose="020B0604020202020204" pitchFamily="34" charset="0"/>
              </a:rPr>
            </a:br>
            <a:r>
              <a:rPr lang="en-US" dirty="0">
                <a:solidFill>
                  <a:schemeClr val="bg1"/>
                </a:solidFill>
                <a:latin typeface="+mj-lt"/>
                <a:cs typeface="Arial" panose="020B0604020202020204" pitchFamily="34" charset="0"/>
              </a:rPr>
              <a:t>Connecting talent to</a:t>
            </a:r>
            <a:br>
              <a:rPr lang="en-US" dirty="0">
                <a:solidFill>
                  <a:schemeClr val="bg1"/>
                </a:solidFill>
                <a:latin typeface="+mj-lt"/>
                <a:cs typeface="Arial" panose="020B0604020202020204" pitchFamily="34" charset="0"/>
              </a:rPr>
            </a:br>
            <a:r>
              <a:rPr lang="en-US" dirty="0">
                <a:solidFill>
                  <a:schemeClr val="bg1"/>
                </a:solidFill>
                <a:latin typeface="+mj-lt"/>
                <a:cs typeface="Arial" panose="020B0604020202020204" pitchFamily="34" charset="0"/>
              </a:rPr>
              <a:t>business leaders in your community</a:t>
            </a:r>
            <a:br>
              <a:rPr lang="en-US" sz="3200" dirty="0">
                <a:solidFill>
                  <a:schemeClr val="bg1"/>
                </a:solidFill>
                <a:latin typeface="Arial" panose="020B0604020202020204" pitchFamily="34" charset="0"/>
                <a:cs typeface="Arial" panose="020B0604020202020204" pitchFamily="34" charset="0"/>
              </a:rPr>
            </a:br>
            <a:endParaRPr lang="en-CA"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8B572390-A0CC-42B5-A3BF-498A7C06B804}"/>
              </a:ext>
            </a:extLst>
          </p:cNvPr>
          <p:cNvSpPr/>
          <p:nvPr/>
        </p:nvSpPr>
        <p:spPr>
          <a:xfrm>
            <a:off x="545728" y="5843995"/>
            <a:ext cx="1828800" cy="912082"/>
          </a:xfrm>
          <a:prstGeom prst="rect">
            <a:avLst/>
          </a:prstGeom>
          <a:blipFill dpi="0" rotWithShape="1">
            <a:blip r:embed="rId4">
              <a:extLst>
                <a:ext uri="{28A0092B-C50C-407E-A947-70E740481C1C}">
                  <a14:useLocalDpi xmlns:a14="http://schemas.microsoft.com/office/drawing/2010/main" val="0"/>
                </a:ext>
              </a:extLst>
            </a:blip>
            <a:srcRect/>
            <a:stretch>
              <a:fillRect t="-42533" b="-37440"/>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2">
            <a:extLst>
              <a:ext uri="{FF2B5EF4-FFF2-40B4-BE49-F238E27FC236}">
                <a16:creationId xmlns:a16="http://schemas.microsoft.com/office/drawing/2014/main" id="{9D3BC4CD-6168-460E-84B8-E97DA1B85102}"/>
              </a:ext>
            </a:extLst>
          </p:cNvPr>
          <p:cNvSpPr txBox="1">
            <a:spLocks noChangeArrowheads="1"/>
          </p:cNvSpPr>
          <p:nvPr/>
        </p:nvSpPr>
        <p:spPr bwMode="auto">
          <a:xfrm>
            <a:off x="10063560" y="5829450"/>
            <a:ext cx="1828800" cy="44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r>
              <a:rPr lang="en-US" altLang="en-US" sz="1600" dirty="0">
                <a:solidFill>
                  <a:schemeClr val="tx1">
                    <a:lumMod val="75000"/>
                    <a:lumOff val="25000"/>
                  </a:schemeClr>
                </a:solidFill>
                <a:latin typeface="+mj-lt"/>
                <a:cs typeface="Arial" panose="020B0604020202020204" pitchFamily="34" charset="0"/>
              </a:rPr>
              <a:t>Renee LeVangie</a:t>
            </a:r>
          </a:p>
          <a:p>
            <a:pPr algn="r" eaLnBrk="1" hangingPunct="1"/>
            <a:r>
              <a:rPr lang="en-US" altLang="en-US" sz="1600" dirty="0">
                <a:solidFill>
                  <a:schemeClr val="tx1">
                    <a:lumMod val="75000"/>
                    <a:lumOff val="25000"/>
                  </a:schemeClr>
                </a:solidFill>
                <a:latin typeface="+mj-lt"/>
                <a:cs typeface="Arial" panose="020B0604020202020204" pitchFamily="34" charset="0"/>
              </a:rPr>
              <a:t>rlevangie@halifaxpartnership.com</a:t>
            </a:r>
          </a:p>
          <a:p>
            <a:pPr algn="r" eaLnBrk="1" hangingPunct="1"/>
            <a:r>
              <a:rPr lang="en-US" altLang="en-US" sz="1600" dirty="0">
                <a:solidFill>
                  <a:schemeClr val="tx1">
                    <a:lumMod val="75000"/>
                    <a:lumOff val="25000"/>
                  </a:schemeClr>
                </a:solidFill>
                <a:latin typeface="+mj-lt"/>
                <a:cs typeface="Arial" panose="020B0604020202020204" pitchFamily="34" charset="0"/>
              </a:rPr>
              <a:t>October 17, 2018</a:t>
            </a:r>
            <a:endParaRPr lang="en-US" altLang="en-US" sz="1400" dirty="0">
              <a:solidFill>
                <a:schemeClr val="tx1">
                  <a:lumMod val="75000"/>
                  <a:lumOff val="25000"/>
                </a:schemeClr>
              </a:solidFill>
              <a:latin typeface="+mj-lt"/>
              <a:cs typeface="Arial" panose="020B0604020202020204" pitchFamily="34" charset="0"/>
            </a:endParaRPr>
          </a:p>
        </p:txBody>
      </p:sp>
    </p:spTree>
    <p:extLst>
      <p:ext uri="{BB962C8B-B14F-4D97-AF65-F5344CB8AC3E}">
        <p14:creationId xmlns:p14="http://schemas.microsoft.com/office/powerpoint/2010/main" val="180091540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38" y="1360682"/>
            <a:ext cx="6061668" cy="366807"/>
          </a:xfrm>
        </p:spPr>
        <p:txBody>
          <a:bodyPr>
            <a:noAutofit/>
          </a:bodyPr>
          <a:lstStyle/>
          <a:p>
            <a:pPr algn="l"/>
            <a:r>
              <a:rPr lang="en-CA" sz="4000" dirty="0">
                <a:latin typeface="+mj-lt"/>
                <a:ea typeface="Tahoma" pitchFamily="34" charset="0"/>
                <a:cs typeface="Arial" panose="020B0604020202020204" pitchFamily="34" charset="0"/>
              </a:rPr>
              <a:t>LET’S TALK ABOUT…</a:t>
            </a:r>
            <a:br>
              <a:rPr lang="en-CA" sz="4000" dirty="0">
                <a:latin typeface="+mj-lt"/>
                <a:ea typeface="Tahoma" pitchFamily="34" charset="0"/>
                <a:cs typeface="Arial" panose="020B0604020202020204" pitchFamily="34" charset="0"/>
              </a:rPr>
            </a:br>
            <a:endParaRPr lang="en-CA" sz="4000" dirty="0">
              <a:latin typeface="+mj-lt"/>
              <a:ea typeface="Tahoma" pitchFamily="34" charset="0"/>
              <a:cs typeface="Arial" panose="020B0604020202020204" pitchFamily="34" charset="0"/>
            </a:endParaRPr>
          </a:p>
        </p:txBody>
      </p:sp>
      <p:sp>
        <p:nvSpPr>
          <p:cNvPr id="25" name="Rectangle 24">
            <a:extLst>
              <a:ext uri="{FF2B5EF4-FFF2-40B4-BE49-F238E27FC236}">
                <a16:creationId xmlns:a16="http://schemas.microsoft.com/office/drawing/2014/main" id="{88BBE0A4-8208-C44C-AEF8-AFD310EF5ED9}"/>
              </a:ext>
            </a:extLst>
          </p:cNvPr>
          <p:cNvSpPr/>
          <p:nvPr/>
        </p:nvSpPr>
        <p:spPr>
          <a:xfrm>
            <a:off x="1263849" y="2654722"/>
            <a:ext cx="9379342" cy="2677656"/>
          </a:xfrm>
          <a:prstGeom prst="rect">
            <a:avLst/>
          </a:prstGeom>
        </p:spPr>
        <p:txBody>
          <a:bodyPr wrap="square" anchor="t">
            <a:spAutoFit/>
          </a:bodyPr>
          <a:lstStyle/>
          <a:p>
            <a:pPr algn="ctr"/>
            <a:r>
              <a:rPr lang="en-CA" sz="3200" dirty="0">
                <a:solidFill>
                  <a:srgbClr val="000000"/>
                </a:solidFill>
                <a:latin typeface="+mj-lt"/>
              </a:rPr>
              <a:t>Who, What, Where, When and Why</a:t>
            </a:r>
            <a:endParaRPr lang="en-CA" sz="3200" dirty="0">
              <a:solidFill>
                <a:srgbClr val="000000"/>
              </a:solidFill>
              <a:latin typeface="+mj-lt"/>
              <a:cs typeface="Calibri Light"/>
            </a:endParaRPr>
          </a:p>
          <a:p>
            <a:pPr algn="ctr"/>
            <a:r>
              <a:rPr lang="en-CA" sz="3200" dirty="0">
                <a:solidFill>
                  <a:srgbClr val="000000"/>
                </a:solidFill>
                <a:latin typeface="+mj-lt"/>
              </a:rPr>
              <a:t>Regional Marketing Strategies (Breakout session)</a:t>
            </a:r>
          </a:p>
          <a:p>
            <a:pPr algn="ctr"/>
            <a:r>
              <a:rPr lang="en-CA" sz="3200" dirty="0">
                <a:solidFill>
                  <a:srgbClr val="000000"/>
                </a:solidFill>
                <a:latin typeface="+mj-lt"/>
              </a:rPr>
              <a:t> A tool for immigrants (Breakout session)</a:t>
            </a:r>
          </a:p>
          <a:p>
            <a:pPr algn="ctr"/>
            <a:endParaRPr lang="en-CA" sz="3200" dirty="0">
              <a:solidFill>
                <a:srgbClr val="000000"/>
              </a:solidFill>
              <a:latin typeface="+mj-lt"/>
            </a:endParaRPr>
          </a:p>
          <a:p>
            <a:pPr algn="ctr"/>
            <a:endParaRPr lang="en-CA" sz="2000" dirty="0">
              <a:solidFill>
                <a:srgbClr val="000000"/>
              </a:solidFill>
              <a:latin typeface="+mj-lt"/>
              <a:cs typeface="Calibri Light"/>
            </a:endParaRPr>
          </a:p>
          <a:p>
            <a:pPr algn="ctr"/>
            <a:r>
              <a:rPr lang="en-CA" sz="2000" dirty="0">
                <a:solidFill>
                  <a:srgbClr val="000000"/>
                </a:solidFill>
                <a:latin typeface="+mj-lt"/>
                <a:cs typeface="Calibri Light"/>
              </a:rPr>
              <a:t>			</a:t>
            </a:r>
            <a:endParaRPr lang="en-CA" sz="3200" dirty="0">
              <a:solidFill>
                <a:schemeClr val="tx1">
                  <a:lumMod val="75000"/>
                  <a:lumOff val="25000"/>
                </a:schemeClr>
              </a:solidFill>
              <a:latin typeface="Calibri Light"/>
              <a:cs typeface="Calibri Light"/>
            </a:endParaRPr>
          </a:p>
        </p:txBody>
      </p:sp>
      <p:sp>
        <p:nvSpPr>
          <p:cNvPr id="52" name="Rectangle 51">
            <a:extLst>
              <a:ext uri="{FF2B5EF4-FFF2-40B4-BE49-F238E27FC236}">
                <a16:creationId xmlns:a16="http://schemas.microsoft.com/office/drawing/2014/main" id="{50AB1097-854F-B449-9781-877861A77B91}"/>
              </a:ext>
            </a:extLst>
          </p:cNvPr>
          <p:cNvSpPr/>
          <p:nvPr/>
        </p:nvSpPr>
        <p:spPr>
          <a:xfrm>
            <a:off x="0" y="0"/>
            <a:ext cx="12192000" cy="433449"/>
          </a:xfrm>
          <a:prstGeom prst="rect">
            <a:avLst/>
          </a:prstGeom>
          <a:solidFill>
            <a:srgbClr val="C12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983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7554" y="4411483"/>
            <a:ext cx="4968845" cy="1800493"/>
          </a:xfrm>
          <a:prstGeom prst="rect">
            <a:avLst/>
          </a:prstGeom>
        </p:spPr>
        <p:txBody>
          <a:bodyPr wrap="square">
            <a:spAutoFit/>
          </a:bodyPr>
          <a:lstStyle/>
          <a:p>
            <a:pPr marL="457200" indent="-457200">
              <a:spcAft>
                <a:spcPts val="600"/>
              </a:spcAft>
              <a:buFont typeface="Arial" panose="020B0604020202020204" pitchFamily="34" charset="0"/>
              <a:buChar char="•"/>
            </a:pPr>
            <a:r>
              <a:rPr lang="en-CA" sz="1600" dirty="0">
                <a:latin typeface="+mj-lt"/>
                <a:ea typeface="Times New Roman" panose="02020603050405020304" pitchFamily="18" charset="0"/>
              </a:rPr>
              <a:t>The expectations of the Connectee went beyond the role of the Connector</a:t>
            </a:r>
          </a:p>
          <a:p>
            <a:pPr marL="457200" indent="-457200">
              <a:spcAft>
                <a:spcPts val="600"/>
              </a:spcAft>
              <a:buFont typeface="Arial" panose="020B0604020202020204" pitchFamily="34" charset="0"/>
              <a:buChar char="•"/>
            </a:pPr>
            <a:r>
              <a:rPr lang="en-CA" sz="1600" dirty="0">
                <a:latin typeface="+mj-lt"/>
                <a:ea typeface="Times New Roman" panose="02020603050405020304" pitchFamily="18" charset="0"/>
              </a:rPr>
              <a:t>Found it challenging to identify 3 referrals</a:t>
            </a:r>
          </a:p>
          <a:p>
            <a:pPr marL="457200" indent="-457200">
              <a:spcAft>
                <a:spcPts val="600"/>
              </a:spcAft>
              <a:buFont typeface="Arial" panose="020B0604020202020204" pitchFamily="34" charset="0"/>
              <a:buChar char="•"/>
            </a:pPr>
            <a:r>
              <a:rPr lang="en-CA" sz="1600" b="1" dirty="0">
                <a:latin typeface="+mj-lt"/>
                <a:ea typeface="Times New Roman" panose="02020603050405020304" pitchFamily="18" charset="0"/>
              </a:rPr>
              <a:t>Found it challenging to find a time to meet with the Connectee </a:t>
            </a:r>
          </a:p>
          <a:p>
            <a:pPr marL="457200" indent="-457200">
              <a:spcAft>
                <a:spcPts val="600"/>
              </a:spcAft>
              <a:buFont typeface="Arial" panose="020B0604020202020204" pitchFamily="34" charset="0"/>
              <a:buChar char="•"/>
            </a:pPr>
            <a:r>
              <a:rPr lang="en-CA" sz="1600" b="1" dirty="0">
                <a:latin typeface="+mj-lt"/>
                <a:ea typeface="Times New Roman" panose="02020603050405020304" pitchFamily="18" charset="0"/>
              </a:rPr>
              <a:t>Want higher engagement</a:t>
            </a:r>
            <a:endParaRPr lang="en-CA" sz="1600" dirty="0">
              <a:latin typeface="+mj-lt"/>
              <a:ea typeface="Times New Roman" panose="02020603050405020304" pitchFamily="18" charset="0"/>
            </a:endParaRPr>
          </a:p>
        </p:txBody>
      </p:sp>
      <p:sp>
        <p:nvSpPr>
          <p:cNvPr id="7" name="Title 1">
            <a:extLst>
              <a:ext uri="{FF2B5EF4-FFF2-40B4-BE49-F238E27FC236}">
                <a16:creationId xmlns:a16="http://schemas.microsoft.com/office/drawing/2014/main" id="{24A0FC54-493E-5247-85D1-9813CFA41B3B}"/>
              </a:ext>
            </a:extLst>
          </p:cNvPr>
          <p:cNvSpPr txBox="1">
            <a:spLocks/>
          </p:cNvSpPr>
          <p:nvPr/>
        </p:nvSpPr>
        <p:spPr>
          <a:xfrm>
            <a:off x="499067" y="3941240"/>
            <a:ext cx="5724312" cy="3668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0" i="0" kern="1200" spc="50" baseline="0">
                <a:solidFill>
                  <a:srgbClr val="C12129"/>
                </a:solidFill>
                <a:latin typeface="Helvetica Neue Medium" charset="0"/>
                <a:ea typeface="Helvetica Neue Medium" charset="0"/>
                <a:cs typeface="Helvetica Neue Medium" charset="0"/>
              </a:defRPr>
            </a:lvl1pPr>
          </a:lstStyle>
          <a:p>
            <a:r>
              <a:rPr lang="en-CA" dirty="0">
                <a:latin typeface="+mj-lt"/>
                <a:ea typeface="Tahoma" pitchFamily="34" charset="0"/>
                <a:cs typeface="Arial" panose="020B0604020202020204" pitchFamily="34" charset="0"/>
              </a:rPr>
              <a:t>Connector Pain points </a:t>
            </a:r>
          </a:p>
        </p:txBody>
      </p:sp>
      <p:sp>
        <p:nvSpPr>
          <p:cNvPr id="12" name="Rectangle 11">
            <a:extLst>
              <a:ext uri="{FF2B5EF4-FFF2-40B4-BE49-F238E27FC236}">
                <a16:creationId xmlns:a16="http://schemas.microsoft.com/office/drawing/2014/main" id="{9EF4E60C-5C9B-B54F-8C0A-60DDFCA5AE3E}"/>
              </a:ext>
            </a:extLst>
          </p:cNvPr>
          <p:cNvSpPr/>
          <p:nvPr/>
        </p:nvSpPr>
        <p:spPr>
          <a:xfrm>
            <a:off x="0" y="0"/>
            <a:ext cx="12192000" cy="433449"/>
          </a:xfrm>
          <a:prstGeom prst="rect">
            <a:avLst/>
          </a:prstGeom>
          <a:solidFill>
            <a:srgbClr val="C12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F575136-CFA1-4A50-B260-E3AAC9D4FB25}"/>
              </a:ext>
            </a:extLst>
          </p:cNvPr>
          <p:cNvSpPr/>
          <p:nvPr/>
        </p:nvSpPr>
        <p:spPr>
          <a:xfrm>
            <a:off x="6550634" y="4393563"/>
            <a:ext cx="5282744" cy="984885"/>
          </a:xfrm>
          <a:prstGeom prst="rect">
            <a:avLst/>
          </a:prstGeom>
        </p:spPr>
        <p:txBody>
          <a:bodyPr wrap="square">
            <a:spAutoFit/>
          </a:bodyPr>
          <a:lstStyle/>
          <a:p>
            <a:pPr marL="457200" indent="-457200">
              <a:spcAft>
                <a:spcPts val="600"/>
              </a:spcAft>
              <a:buFont typeface="Arial" panose="020B0604020202020204" pitchFamily="34" charset="0"/>
              <a:buChar char="•"/>
            </a:pPr>
            <a:r>
              <a:rPr lang="en-CA" sz="1600" b="1" dirty="0">
                <a:latin typeface="+mj-lt"/>
                <a:ea typeface="Times New Roman" panose="02020603050405020304" pitchFamily="18" charset="0"/>
              </a:rPr>
              <a:t>Length of time until a ‘match’ is made</a:t>
            </a:r>
          </a:p>
          <a:p>
            <a:pPr marL="457200" indent="-457200">
              <a:spcAft>
                <a:spcPts val="600"/>
              </a:spcAft>
              <a:buFont typeface="Arial" panose="020B0604020202020204" pitchFamily="34" charset="0"/>
              <a:buChar char="•"/>
            </a:pPr>
            <a:r>
              <a:rPr lang="en-CA" sz="1600" b="1" dirty="0">
                <a:latin typeface="+mj-lt"/>
                <a:ea typeface="Times New Roman" panose="02020603050405020304" pitchFamily="18" charset="0"/>
              </a:rPr>
              <a:t>Lack of matches to a person in their profession or field </a:t>
            </a:r>
          </a:p>
          <a:p>
            <a:pPr marL="457200" indent="-457200">
              <a:spcAft>
                <a:spcPts val="600"/>
              </a:spcAft>
              <a:buFont typeface="Arial" panose="020B0604020202020204" pitchFamily="34" charset="0"/>
              <a:buChar char="•"/>
            </a:pPr>
            <a:endParaRPr lang="en-CA" sz="1600" dirty="0">
              <a:latin typeface="+mj-lt"/>
              <a:ea typeface="Times New Roman" panose="02020603050405020304" pitchFamily="18" charset="0"/>
            </a:endParaRPr>
          </a:p>
        </p:txBody>
      </p:sp>
      <p:sp>
        <p:nvSpPr>
          <p:cNvPr id="14" name="Title 1">
            <a:extLst>
              <a:ext uri="{FF2B5EF4-FFF2-40B4-BE49-F238E27FC236}">
                <a16:creationId xmlns:a16="http://schemas.microsoft.com/office/drawing/2014/main" id="{04B9336C-1811-4FBC-BE78-43E0CB935F9E}"/>
              </a:ext>
            </a:extLst>
          </p:cNvPr>
          <p:cNvSpPr txBox="1">
            <a:spLocks/>
          </p:cNvSpPr>
          <p:nvPr/>
        </p:nvSpPr>
        <p:spPr>
          <a:xfrm>
            <a:off x="536043" y="1034010"/>
            <a:ext cx="10159408" cy="3668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0" i="0" kern="1200" spc="50" baseline="0">
                <a:solidFill>
                  <a:srgbClr val="C12129"/>
                </a:solidFill>
                <a:latin typeface="Helvetica Neue Medium" charset="0"/>
                <a:ea typeface="Helvetica Neue Medium" charset="0"/>
                <a:cs typeface="Helvetica Neue Medium" charset="0"/>
              </a:defRPr>
            </a:lvl1pPr>
          </a:lstStyle>
          <a:p>
            <a:r>
              <a:rPr lang="en-CA" sz="2800" dirty="0">
                <a:latin typeface="+mj-lt"/>
                <a:ea typeface="Tahoma" pitchFamily="34" charset="0"/>
                <a:cs typeface="Arial" panose="020B0604020202020204" pitchFamily="34" charset="0"/>
              </a:rPr>
              <a:t>HALIFAX CONNECTOR PROGRAM RESEARCH</a:t>
            </a:r>
          </a:p>
          <a:p>
            <a:endParaRPr lang="en-CA" sz="2800" dirty="0">
              <a:latin typeface="+mj-lt"/>
              <a:ea typeface="Tahoma" pitchFamily="34" charset="0"/>
              <a:cs typeface="Arial" panose="020B0604020202020204" pitchFamily="34" charset="0"/>
            </a:endParaRPr>
          </a:p>
        </p:txBody>
      </p:sp>
      <p:sp>
        <p:nvSpPr>
          <p:cNvPr id="15" name="Title 1">
            <a:extLst>
              <a:ext uri="{FF2B5EF4-FFF2-40B4-BE49-F238E27FC236}">
                <a16:creationId xmlns:a16="http://schemas.microsoft.com/office/drawing/2014/main" id="{4E7A401A-B81B-48F0-8E6D-82275C9AEC25}"/>
              </a:ext>
            </a:extLst>
          </p:cNvPr>
          <p:cNvSpPr txBox="1">
            <a:spLocks/>
          </p:cNvSpPr>
          <p:nvPr/>
        </p:nvSpPr>
        <p:spPr>
          <a:xfrm>
            <a:off x="6373213" y="3920159"/>
            <a:ext cx="3877024" cy="385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0" i="0" kern="1200" spc="50" baseline="0">
                <a:solidFill>
                  <a:srgbClr val="C12129"/>
                </a:solidFill>
                <a:latin typeface="Helvetica Neue Medium" charset="0"/>
                <a:ea typeface="Helvetica Neue Medium" charset="0"/>
                <a:cs typeface="Helvetica Neue Medium" charset="0"/>
              </a:defRPr>
            </a:lvl1pPr>
          </a:lstStyle>
          <a:p>
            <a:r>
              <a:rPr lang="en-CA" dirty="0">
                <a:latin typeface="+mj-lt"/>
                <a:ea typeface="Tahoma" pitchFamily="34" charset="0"/>
                <a:cs typeface="Arial" panose="020B0604020202020204" pitchFamily="34" charset="0"/>
              </a:rPr>
              <a:t>Connectee Pain points </a:t>
            </a:r>
          </a:p>
        </p:txBody>
      </p:sp>
      <p:sp>
        <p:nvSpPr>
          <p:cNvPr id="16" name="Rectangle 15">
            <a:extLst>
              <a:ext uri="{FF2B5EF4-FFF2-40B4-BE49-F238E27FC236}">
                <a16:creationId xmlns:a16="http://schemas.microsoft.com/office/drawing/2014/main" id="{218D094B-07F8-4967-9841-882DA31C43AA}"/>
              </a:ext>
            </a:extLst>
          </p:cNvPr>
          <p:cNvSpPr/>
          <p:nvPr/>
        </p:nvSpPr>
        <p:spPr>
          <a:xfrm>
            <a:off x="517555" y="1228634"/>
            <a:ext cx="11138402" cy="584775"/>
          </a:xfrm>
          <a:prstGeom prst="rect">
            <a:avLst/>
          </a:prstGeom>
        </p:spPr>
        <p:txBody>
          <a:bodyPr wrap="square">
            <a:spAutoFit/>
          </a:bodyPr>
          <a:lstStyle/>
          <a:p>
            <a:pPr>
              <a:spcAft>
                <a:spcPts val="600"/>
              </a:spcAft>
            </a:pPr>
            <a:r>
              <a:rPr lang="en-CA" sz="1600" dirty="0">
                <a:latin typeface="+mj-lt"/>
                <a:ea typeface="Times New Roman" panose="02020603050405020304" pitchFamily="18" charset="0"/>
              </a:rPr>
              <a:t>LAE conducted a survey in </a:t>
            </a:r>
            <a:r>
              <a:rPr lang="en-CA" sz="1600" dirty="0">
                <a:latin typeface="+mj-lt"/>
              </a:rPr>
              <a:t>September 2017 with 83 Connectors and 170 Connectees (half of which were international or local graduates). National Public Relations also conducted research regarding Connector re-engagement. </a:t>
            </a:r>
          </a:p>
        </p:txBody>
      </p:sp>
      <p:sp>
        <p:nvSpPr>
          <p:cNvPr id="17" name="Title 1">
            <a:extLst>
              <a:ext uri="{FF2B5EF4-FFF2-40B4-BE49-F238E27FC236}">
                <a16:creationId xmlns:a16="http://schemas.microsoft.com/office/drawing/2014/main" id="{85AD703A-0292-44B7-BB79-5AC75E4FDDFD}"/>
              </a:ext>
            </a:extLst>
          </p:cNvPr>
          <p:cNvSpPr txBox="1">
            <a:spLocks/>
          </p:cNvSpPr>
          <p:nvPr/>
        </p:nvSpPr>
        <p:spPr>
          <a:xfrm>
            <a:off x="499067" y="2241787"/>
            <a:ext cx="4968844" cy="3668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0" i="0" kern="1200" spc="50" baseline="0">
                <a:solidFill>
                  <a:srgbClr val="C12129"/>
                </a:solidFill>
                <a:latin typeface="Helvetica Neue Medium" charset="0"/>
                <a:ea typeface="Helvetica Neue Medium" charset="0"/>
                <a:cs typeface="Helvetica Neue Medium" charset="0"/>
              </a:defRPr>
            </a:lvl1pPr>
          </a:lstStyle>
          <a:p>
            <a:r>
              <a:rPr lang="en-CA" dirty="0">
                <a:latin typeface="+mj-lt"/>
                <a:ea typeface="Tahoma" pitchFamily="34" charset="0"/>
                <a:cs typeface="Arial" panose="020B0604020202020204" pitchFamily="34" charset="0"/>
              </a:rPr>
              <a:t>Connector Benefits</a:t>
            </a:r>
          </a:p>
        </p:txBody>
      </p:sp>
      <p:sp>
        <p:nvSpPr>
          <p:cNvPr id="18" name="Rectangle 17">
            <a:extLst>
              <a:ext uri="{FF2B5EF4-FFF2-40B4-BE49-F238E27FC236}">
                <a16:creationId xmlns:a16="http://schemas.microsoft.com/office/drawing/2014/main" id="{406CDF5C-33E5-404C-8F35-91E3056F606A}"/>
              </a:ext>
            </a:extLst>
          </p:cNvPr>
          <p:cNvSpPr/>
          <p:nvPr/>
        </p:nvSpPr>
        <p:spPr>
          <a:xfrm>
            <a:off x="517555" y="2670094"/>
            <a:ext cx="5264256" cy="984885"/>
          </a:xfrm>
          <a:prstGeom prst="rect">
            <a:avLst/>
          </a:prstGeom>
        </p:spPr>
        <p:txBody>
          <a:bodyPr wrap="square" anchor="t">
            <a:spAutoFit/>
          </a:bodyPr>
          <a:lstStyle/>
          <a:p>
            <a:pPr marL="457200" indent="-457200">
              <a:spcAft>
                <a:spcPts val="600"/>
              </a:spcAft>
              <a:buFont typeface="Arial" panose="020B0604020202020204" pitchFamily="34" charset="0"/>
              <a:buChar char="•"/>
            </a:pPr>
            <a:r>
              <a:rPr lang="en-CA" sz="1600" dirty="0">
                <a:latin typeface="+mj-lt"/>
                <a:ea typeface="Times New Roman" panose="02020603050405020304" pitchFamily="18" charset="0"/>
              </a:rPr>
              <a:t>Making their community more welcoming and diverse</a:t>
            </a:r>
          </a:p>
          <a:p>
            <a:pPr marL="457200" indent="-457200">
              <a:spcAft>
                <a:spcPts val="600"/>
              </a:spcAft>
              <a:buFont typeface="Arial" panose="020B0604020202020204" pitchFamily="34" charset="0"/>
              <a:buChar char="•"/>
            </a:pPr>
            <a:r>
              <a:rPr lang="en-CA" sz="1600" dirty="0">
                <a:latin typeface="+mj-lt"/>
                <a:ea typeface="Times New Roman" panose="02020603050405020304" pitchFamily="18" charset="0"/>
              </a:rPr>
              <a:t>Connecting to </a:t>
            </a:r>
            <a:r>
              <a:rPr lang="en-CA" sz="1600" dirty="0">
                <a:latin typeface="+mj-lt"/>
                <a:ea typeface="Times New Roman" panose="02020603050405020304" pitchFamily="18" charset="0"/>
                <a:cs typeface="Calibri Light"/>
              </a:rPr>
              <a:t>pre-qualified talent </a:t>
            </a:r>
          </a:p>
          <a:p>
            <a:pPr marL="457200" indent="-457200">
              <a:spcAft>
                <a:spcPts val="600"/>
              </a:spcAft>
              <a:buFont typeface="Arial" panose="020B0604020202020204" pitchFamily="34" charset="0"/>
              <a:buChar char="•"/>
            </a:pPr>
            <a:r>
              <a:rPr lang="en-CA" sz="1600" dirty="0">
                <a:latin typeface="+mj-lt"/>
                <a:ea typeface="Times New Roman" panose="02020603050405020304" pitchFamily="18" charset="0"/>
              </a:rPr>
              <a:t>Creating opportunities for Connectees</a:t>
            </a:r>
          </a:p>
        </p:txBody>
      </p:sp>
      <p:sp>
        <p:nvSpPr>
          <p:cNvPr id="19" name="Title 1">
            <a:extLst>
              <a:ext uri="{FF2B5EF4-FFF2-40B4-BE49-F238E27FC236}">
                <a16:creationId xmlns:a16="http://schemas.microsoft.com/office/drawing/2014/main" id="{A021C323-06C5-42E9-9EE1-F18B509E7A04}"/>
              </a:ext>
            </a:extLst>
          </p:cNvPr>
          <p:cNvSpPr txBox="1">
            <a:spLocks/>
          </p:cNvSpPr>
          <p:nvPr/>
        </p:nvSpPr>
        <p:spPr>
          <a:xfrm>
            <a:off x="6373213" y="2233734"/>
            <a:ext cx="4968844" cy="3668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0" i="0" kern="1200" spc="50" baseline="0">
                <a:solidFill>
                  <a:srgbClr val="C12129"/>
                </a:solidFill>
                <a:latin typeface="Helvetica Neue Medium" charset="0"/>
                <a:ea typeface="Helvetica Neue Medium" charset="0"/>
                <a:cs typeface="Helvetica Neue Medium" charset="0"/>
              </a:defRPr>
            </a:lvl1pPr>
          </a:lstStyle>
          <a:p>
            <a:r>
              <a:rPr lang="en-CA" dirty="0">
                <a:latin typeface="+mj-lt"/>
                <a:ea typeface="Tahoma" pitchFamily="34" charset="0"/>
                <a:cs typeface="Arial" panose="020B0604020202020204" pitchFamily="34" charset="0"/>
              </a:rPr>
              <a:t>Connectee Benefits</a:t>
            </a:r>
          </a:p>
        </p:txBody>
      </p:sp>
      <p:sp>
        <p:nvSpPr>
          <p:cNvPr id="20" name="Rectangle 19">
            <a:extLst>
              <a:ext uri="{FF2B5EF4-FFF2-40B4-BE49-F238E27FC236}">
                <a16:creationId xmlns:a16="http://schemas.microsoft.com/office/drawing/2014/main" id="{5BA761AC-42BB-4922-A83B-C616C1C0C642}"/>
              </a:ext>
            </a:extLst>
          </p:cNvPr>
          <p:cNvSpPr/>
          <p:nvPr/>
        </p:nvSpPr>
        <p:spPr>
          <a:xfrm>
            <a:off x="6569122" y="2662041"/>
            <a:ext cx="5264256" cy="984885"/>
          </a:xfrm>
          <a:prstGeom prst="rect">
            <a:avLst/>
          </a:prstGeom>
        </p:spPr>
        <p:txBody>
          <a:bodyPr wrap="square">
            <a:spAutoFit/>
          </a:bodyPr>
          <a:lstStyle/>
          <a:p>
            <a:pPr marL="457200" indent="-457200">
              <a:spcAft>
                <a:spcPts val="600"/>
              </a:spcAft>
              <a:buFont typeface="Arial" panose="020B0604020202020204" pitchFamily="34" charset="0"/>
              <a:buChar char="•"/>
            </a:pPr>
            <a:r>
              <a:rPr lang="en-CA" sz="1600" dirty="0">
                <a:latin typeface="+mj-lt"/>
                <a:ea typeface="Times New Roman" panose="02020603050405020304" pitchFamily="18" charset="0"/>
              </a:rPr>
              <a:t>Learning about the local labour market</a:t>
            </a:r>
          </a:p>
          <a:p>
            <a:pPr marL="457200" indent="-457200">
              <a:spcAft>
                <a:spcPts val="600"/>
              </a:spcAft>
              <a:buFont typeface="Arial" panose="020B0604020202020204" pitchFamily="34" charset="0"/>
              <a:buChar char="•"/>
            </a:pPr>
            <a:r>
              <a:rPr lang="en-CA" sz="1600" dirty="0">
                <a:latin typeface="+mj-lt"/>
                <a:ea typeface="Times New Roman" panose="02020603050405020304" pitchFamily="18" charset="0"/>
              </a:rPr>
              <a:t>Growing their professional network</a:t>
            </a:r>
          </a:p>
          <a:p>
            <a:pPr marL="457200" indent="-457200">
              <a:spcAft>
                <a:spcPts val="600"/>
              </a:spcAft>
              <a:buFont typeface="Arial" panose="020B0604020202020204" pitchFamily="34" charset="0"/>
              <a:buChar char="•"/>
            </a:pPr>
            <a:r>
              <a:rPr lang="en-CA" sz="1600" dirty="0">
                <a:latin typeface="+mj-lt"/>
                <a:ea typeface="Times New Roman" panose="02020603050405020304" pitchFamily="18" charset="0"/>
              </a:rPr>
              <a:t>Improved their job search and interview skills </a:t>
            </a:r>
          </a:p>
        </p:txBody>
      </p:sp>
    </p:spTree>
    <p:extLst>
      <p:ext uri="{BB962C8B-B14F-4D97-AF65-F5344CB8AC3E}">
        <p14:creationId xmlns:p14="http://schemas.microsoft.com/office/powerpoint/2010/main" val="173229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5" grpId="0"/>
      <p:bldP spid="17" grpId="0"/>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FAD267-54A0-46C8-A809-55865546DEAE}"/>
              </a:ext>
            </a:extLst>
          </p:cNvPr>
          <p:cNvSpPr txBox="1"/>
          <p:nvPr/>
        </p:nvSpPr>
        <p:spPr>
          <a:xfrm>
            <a:off x="785544" y="1923255"/>
            <a:ext cx="8709331" cy="3170099"/>
          </a:xfrm>
          <a:prstGeom prst="rect">
            <a:avLst/>
          </a:prstGeom>
          <a:noFill/>
        </p:spPr>
        <p:txBody>
          <a:bodyPr wrap="square" rtlCol="0">
            <a:spAutoFit/>
          </a:bodyPr>
          <a:lstStyle/>
          <a:p>
            <a:r>
              <a:rPr lang="en-US" sz="4000" dirty="0"/>
              <a:t>The purpose of the Connector App is to </a:t>
            </a:r>
            <a:r>
              <a:rPr lang="en-US" sz="4000" dirty="0">
                <a:solidFill>
                  <a:srgbClr val="C12129"/>
                </a:solidFill>
              </a:rPr>
              <a:t>expand the reach and impact</a:t>
            </a:r>
            <a:r>
              <a:rPr lang="en-US" sz="4000" dirty="0"/>
              <a:t> of the Connector Program, ultimately increasing retention and attachment to the local and regional labour force. </a:t>
            </a:r>
            <a:endParaRPr lang="en-CA" sz="4000" dirty="0">
              <a:cs typeface="Calibri Light"/>
            </a:endParaRPr>
          </a:p>
        </p:txBody>
      </p:sp>
      <p:sp>
        <p:nvSpPr>
          <p:cNvPr id="6" name="Rectangle 5">
            <a:extLst>
              <a:ext uri="{FF2B5EF4-FFF2-40B4-BE49-F238E27FC236}">
                <a16:creationId xmlns:a16="http://schemas.microsoft.com/office/drawing/2014/main" id="{D3F442F3-561D-458F-B84F-9EF8A23EDDB6}"/>
              </a:ext>
            </a:extLst>
          </p:cNvPr>
          <p:cNvSpPr/>
          <p:nvPr/>
        </p:nvSpPr>
        <p:spPr>
          <a:xfrm>
            <a:off x="0" y="0"/>
            <a:ext cx="12192000" cy="433449"/>
          </a:xfrm>
          <a:prstGeom prst="rect">
            <a:avLst/>
          </a:prstGeom>
          <a:solidFill>
            <a:srgbClr val="C12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E90A9D6-613B-4C08-83C9-C3423A8C1F52}"/>
              </a:ext>
            </a:extLst>
          </p:cNvPr>
          <p:cNvPicPr>
            <a:picLocks noChangeAspect="1"/>
          </p:cNvPicPr>
          <p:nvPr/>
        </p:nvPicPr>
        <p:blipFill>
          <a:blip r:embed="rId2"/>
          <a:stretch>
            <a:fillRect/>
          </a:stretch>
        </p:blipFill>
        <p:spPr>
          <a:xfrm>
            <a:off x="9207589" y="2041527"/>
            <a:ext cx="2116085" cy="2116085"/>
          </a:xfrm>
          <a:prstGeom prst="rect">
            <a:avLst/>
          </a:prstGeom>
        </p:spPr>
      </p:pic>
    </p:spTree>
    <p:extLst>
      <p:ext uri="{BB962C8B-B14F-4D97-AF65-F5344CB8AC3E}">
        <p14:creationId xmlns:p14="http://schemas.microsoft.com/office/powerpoint/2010/main" val="1040724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396" y="1429642"/>
            <a:ext cx="8207980" cy="561436"/>
          </a:xfrm>
          <a:prstGeom prst="rect">
            <a:avLst/>
          </a:prstGeom>
        </p:spPr>
        <p:txBody>
          <a:bodyPr wrap="square">
            <a:spAutoFit/>
          </a:bodyPr>
          <a:lstStyle/>
          <a:p>
            <a:pPr>
              <a:lnSpc>
                <a:spcPts val="4000"/>
              </a:lnSpc>
            </a:pPr>
            <a:r>
              <a:rPr lang="en-CA" sz="3000" dirty="0">
                <a:solidFill>
                  <a:srgbClr val="333333"/>
                </a:solidFill>
                <a:latin typeface="Helvetica Neue "/>
              </a:rPr>
              <a:t> </a:t>
            </a:r>
          </a:p>
        </p:txBody>
      </p:sp>
      <p:sp>
        <p:nvSpPr>
          <p:cNvPr id="8" name="Title 1">
            <a:extLst>
              <a:ext uri="{FF2B5EF4-FFF2-40B4-BE49-F238E27FC236}">
                <a16:creationId xmlns:a16="http://schemas.microsoft.com/office/drawing/2014/main" id="{D3515A43-E86D-EA4A-9869-49E349D60685}"/>
              </a:ext>
            </a:extLst>
          </p:cNvPr>
          <p:cNvSpPr txBox="1">
            <a:spLocks/>
          </p:cNvSpPr>
          <p:nvPr/>
        </p:nvSpPr>
        <p:spPr>
          <a:xfrm>
            <a:off x="537839" y="606417"/>
            <a:ext cx="10918210" cy="18849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0" i="0" kern="1200" spc="50" baseline="0">
                <a:solidFill>
                  <a:srgbClr val="C12129"/>
                </a:solidFill>
                <a:latin typeface="Helvetica Neue Medium" charset="0"/>
                <a:ea typeface="Helvetica Neue Medium" charset="0"/>
                <a:cs typeface="Helvetica Neue Medium" charset="0"/>
              </a:defRPr>
            </a:lvl1pPr>
          </a:lstStyle>
          <a:p>
            <a:r>
              <a:rPr lang="en-US" dirty="0">
                <a:solidFill>
                  <a:schemeClr val="bg1"/>
                </a:solidFill>
                <a:latin typeface="+mj-lt"/>
              </a:rPr>
              <a:t>A mobile and web application that has the fundamentals of the Connector Program. </a:t>
            </a:r>
          </a:p>
        </p:txBody>
      </p:sp>
      <p:grpSp>
        <p:nvGrpSpPr>
          <p:cNvPr id="24" name="Group 23">
            <a:extLst>
              <a:ext uri="{FF2B5EF4-FFF2-40B4-BE49-F238E27FC236}">
                <a16:creationId xmlns:a16="http://schemas.microsoft.com/office/drawing/2014/main" id="{447FE22A-2795-E349-A4DD-8B0D4289BAE0}"/>
              </a:ext>
            </a:extLst>
          </p:cNvPr>
          <p:cNvGrpSpPr/>
          <p:nvPr/>
        </p:nvGrpSpPr>
        <p:grpSpPr>
          <a:xfrm>
            <a:off x="1395552" y="2028189"/>
            <a:ext cx="2838734" cy="2838734"/>
            <a:chOff x="600501" y="1815152"/>
            <a:chExt cx="2838734" cy="2838734"/>
          </a:xfrm>
        </p:grpSpPr>
        <p:pic>
          <p:nvPicPr>
            <p:cNvPr id="16" name="Picture 15">
              <a:extLst>
                <a:ext uri="{FF2B5EF4-FFF2-40B4-BE49-F238E27FC236}">
                  <a16:creationId xmlns:a16="http://schemas.microsoft.com/office/drawing/2014/main" id="{ECA4841D-7AEF-A44C-86B3-6DD0AB86241F}"/>
                </a:ext>
              </a:extLst>
            </p:cNvPr>
            <p:cNvPicPr>
              <a:picLocks noChangeAspect="1"/>
            </p:cNvPicPr>
            <p:nvPr/>
          </p:nvPicPr>
          <p:blipFill>
            <a:blip r:embed="rId3"/>
            <a:stretch>
              <a:fillRect/>
            </a:stretch>
          </p:blipFill>
          <p:spPr>
            <a:xfrm>
              <a:off x="845876" y="2483891"/>
              <a:ext cx="2414630" cy="1788615"/>
            </a:xfrm>
            <a:prstGeom prst="rect">
              <a:avLst/>
            </a:prstGeom>
          </p:spPr>
        </p:pic>
        <p:sp>
          <p:nvSpPr>
            <p:cNvPr id="17" name="Oval 16">
              <a:extLst>
                <a:ext uri="{FF2B5EF4-FFF2-40B4-BE49-F238E27FC236}">
                  <a16:creationId xmlns:a16="http://schemas.microsoft.com/office/drawing/2014/main" id="{C815F7F3-2B09-CF49-8860-65213E764B7B}"/>
                </a:ext>
              </a:extLst>
            </p:cNvPr>
            <p:cNvSpPr/>
            <p:nvPr/>
          </p:nvSpPr>
          <p:spPr>
            <a:xfrm>
              <a:off x="600501" y="1815152"/>
              <a:ext cx="2838734" cy="2838734"/>
            </a:xfrm>
            <a:prstGeom prst="ellips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B3DA3E88-D54E-B24D-BA1A-6F14C6649659}"/>
              </a:ext>
            </a:extLst>
          </p:cNvPr>
          <p:cNvGrpSpPr/>
          <p:nvPr/>
        </p:nvGrpSpPr>
        <p:grpSpPr>
          <a:xfrm>
            <a:off x="4732240" y="2028189"/>
            <a:ext cx="2838734" cy="2838734"/>
            <a:chOff x="4223792" y="1815152"/>
            <a:chExt cx="2838734" cy="2838734"/>
          </a:xfrm>
        </p:grpSpPr>
        <p:sp>
          <p:nvSpPr>
            <p:cNvPr id="19" name="Oval 18">
              <a:extLst>
                <a:ext uri="{FF2B5EF4-FFF2-40B4-BE49-F238E27FC236}">
                  <a16:creationId xmlns:a16="http://schemas.microsoft.com/office/drawing/2014/main" id="{23093A04-F7E5-5845-AFF6-9A55390E4ABD}"/>
                </a:ext>
              </a:extLst>
            </p:cNvPr>
            <p:cNvSpPr/>
            <p:nvPr/>
          </p:nvSpPr>
          <p:spPr>
            <a:xfrm>
              <a:off x="4223792" y="1815152"/>
              <a:ext cx="2838734" cy="2838734"/>
            </a:xfrm>
            <a:prstGeom prst="ellips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46715E6B-6DE4-5E41-80D8-54EDF96B1C3B}"/>
                </a:ext>
              </a:extLst>
            </p:cNvPr>
            <p:cNvPicPr>
              <a:picLocks noChangeAspect="1"/>
            </p:cNvPicPr>
            <p:nvPr/>
          </p:nvPicPr>
          <p:blipFill>
            <a:blip r:embed="rId4"/>
            <a:stretch>
              <a:fillRect/>
            </a:stretch>
          </p:blipFill>
          <p:spPr>
            <a:xfrm>
              <a:off x="4674740" y="2279176"/>
              <a:ext cx="1958073" cy="1958073"/>
            </a:xfrm>
            <a:prstGeom prst="rect">
              <a:avLst/>
            </a:prstGeom>
          </p:spPr>
        </p:pic>
      </p:grpSp>
      <p:grpSp>
        <p:nvGrpSpPr>
          <p:cNvPr id="26" name="Group 25">
            <a:extLst>
              <a:ext uri="{FF2B5EF4-FFF2-40B4-BE49-F238E27FC236}">
                <a16:creationId xmlns:a16="http://schemas.microsoft.com/office/drawing/2014/main" id="{EACDD75B-AEB3-464B-8336-047DFB91879F}"/>
              </a:ext>
            </a:extLst>
          </p:cNvPr>
          <p:cNvGrpSpPr/>
          <p:nvPr/>
        </p:nvGrpSpPr>
        <p:grpSpPr>
          <a:xfrm>
            <a:off x="8075941" y="2028189"/>
            <a:ext cx="2838734" cy="2838734"/>
            <a:chOff x="7826801" y="1815152"/>
            <a:chExt cx="2838734" cy="2838734"/>
          </a:xfrm>
        </p:grpSpPr>
        <p:sp>
          <p:nvSpPr>
            <p:cNvPr id="22" name="Oval 21">
              <a:extLst>
                <a:ext uri="{FF2B5EF4-FFF2-40B4-BE49-F238E27FC236}">
                  <a16:creationId xmlns:a16="http://schemas.microsoft.com/office/drawing/2014/main" id="{9F410570-A79C-FA4A-8EA3-1341A0470FD1}"/>
                </a:ext>
              </a:extLst>
            </p:cNvPr>
            <p:cNvSpPr/>
            <p:nvPr/>
          </p:nvSpPr>
          <p:spPr>
            <a:xfrm>
              <a:off x="7826801" y="1815152"/>
              <a:ext cx="2838734" cy="2838734"/>
            </a:xfrm>
            <a:prstGeom prst="ellips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AB282628-BBB5-6048-944C-FC0781EA11F4}"/>
                </a:ext>
              </a:extLst>
            </p:cNvPr>
            <p:cNvPicPr>
              <a:picLocks noChangeAspect="1"/>
            </p:cNvPicPr>
            <p:nvPr/>
          </p:nvPicPr>
          <p:blipFill>
            <a:blip r:embed="rId5"/>
            <a:stretch>
              <a:fillRect/>
            </a:stretch>
          </p:blipFill>
          <p:spPr>
            <a:xfrm>
              <a:off x="8133308" y="2606724"/>
              <a:ext cx="2215694" cy="1294167"/>
            </a:xfrm>
            <a:prstGeom prst="rect">
              <a:avLst/>
            </a:prstGeom>
          </p:spPr>
        </p:pic>
      </p:grpSp>
      <p:sp>
        <p:nvSpPr>
          <p:cNvPr id="28" name="Title 1">
            <a:extLst>
              <a:ext uri="{FF2B5EF4-FFF2-40B4-BE49-F238E27FC236}">
                <a16:creationId xmlns:a16="http://schemas.microsoft.com/office/drawing/2014/main" id="{549F7318-EF00-1C46-A1DA-B813D4DC9CAD}"/>
              </a:ext>
            </a:extLst>
          </p:cNvPr>
          <p:cNvSpPr txBox="1">
            <a:spLocks/>
          </p:cNvSpPr>
          <p:nvPr/>
        </p:nvSpPr>
        <p:spPr>
          <a:xfrm>
            <a:off x="1368258" y="4760761"/>
            <a:ext cx="2920619" cy="11297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0" i="0" kern="1200" spc="50" baseline="0">
                <a:solidFill>
                  <a:srgbClr val="C12129"/>
                </a:solidFill>
                <a:latin typeface="Helvetica Neue Medium" charset="0"/>
                <a:ea typeface="Helvetica Neue Medium" charset="0"/>
                <a:cs typeface="Helvetica Neue Medium" charset="0"/>
              </a:defRPr>
            </a:lvl1pPr>
          </a:lstStyle>
          <a:p>
            <a:pPr algn="ctr"/>
            <a:r>
              <a:rPr lang="en-CA" cap="all" dirty="0">
                <a:solidFill>
                  <a:schemeClr val="bg1"/>
                </a:solidFill>
                <a:latin typeface="+mj-lt"/>
              </a:rPr>
              <a:t>match</a:t>
            </a:r>
          </a:p>
        </p:txBody>
      </p:sp>
      <p:sp>
        <p:nvSpPr>
          <p:cNvPr id="29" name="Title 1">
            <a:extLst>
              <a:ext uri="{FF2B5EF4-FFF2-40B4-BE49-F238E27FC236}">
                <a16:creationId xmlns:a16="http://schemas.microsoft.com/office/drawing/2014/main" id="{43D3964C-029D-D342-AB4D-D75554F8ED65}"/>
              </a:ext>
            </a:extLst>
          </p:cNvPr>
          <p:cNvSpPr txBox="1">
            <a:spLocks/>
          </p:cNvSpPr>
          <p:nvPr/>
        </p:nvSpPr>
        <p:spPr>
          <a:xfrm>
            <a:off x="4692726" y="4760761"/>
            <a:ext cx="2920619" cy="11297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0" i="0" kern="1200" spc="50" baseline="0">
                <a:solidFill>
                  <a:srgbClr val="C12129"/>
                </a:solidFill>
                <a:latin typeface="Helvetica Neue Medium" charset="0"/>
                <a:ea typeface="Helvetica Neue Medium" charset="0"/>
                <a:cs typeface="Helvetica Neue Medium" charset="0"/>
              </a:defRPr>
            </a:lvl1pPr>
          </a:lstStyle>
          <a:p>
            <a:pPr algn="ctr"/>
            <a:r>
              <a:rPr lang="en-CA" cap="all" dirty="0">
                <a:solidFill>
                  <a:schemeClr val="bg1"/>
                </a:solidFill>
                <a:latin typeface="+mj-lt"/>
              </a:rPr>
              <a:t>connect</a:t>
            </a:r>
          </a:p>
        </p:txBody>
      </p:sp>
      <p:sp>
        <p:nvSpPr>
          <p:cNvPr id="30" name="Title 1">
            <a:extLst>
              <a:ext uri="{FF2B5EF4-FFF2-40B4-BE49-F238E27FC236}">
                <a16:creationId xmlns:a16="http://schemas.microsoft.com/office/drawing/2014/main" id="{870F15EB-1BCA-E349-ACEF-BAFCCBA598E3}"/>
              </a:ext>
            </a:extLst>
          </p:cNvPr>
          <p:cNvSpPr txBox="1">
            <a:spLocks/>
          </p:cNvSpPr>
          <p:nvPr/>
        </p:nvSpPr>
        <p:spPr>
          <a:xfrm>
            <a:off x="8053576" y="4760761"/>
            <a:ext cx="2920619" cy="11297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0" i="0" kern="1200" spc="50" baseline="0">
                <a:solidFill>
                  <a:srgbClr val="C12129"/>
                </a:solidFill>
                <a:latin typeface="Helvetica Neue Medium" charset="0"/>
                <a:ea typeface="Helvetica Neue Medium" charset="0"/>
                <a:cs typeface="Helvetica Neue Medium" charset="0"/>
              </a:defRPr>
            </a:lvl1pPr>
          </a:lstStyle>
          <a:p>
            <a:pPr algn="ctr"/>
            <a:r>
              <a:rPr lang="en-CA" cap="all" dirty="0">
                <a:solidFill>
                  <a:schemeClr val="bg1"/>
                </a:solidFill>
                <a:latin typeface="+mj-lt"/>
              </a:rPr>
              <a:t>refer</a:t>
            </a:r>
          </a:p>
        </p:txBody>
      </p:sp>
      <p:sp>
        <p:nvSpPr>
          <p:cNvPr id="3" name="Rectangle 2">
            <a:extLst>
              <a:ext uri="{FF2B5EF4-FFF2-40B4-BE49-F238E27FC236}">
                <a16:creationId xmlns:a16="http://schemas.microsoft.com/office/drawing/2014/main" id="{0F5602EF-F78D-4CBB-8C30-05058A1FFCE9}"/>
              </a:ext>
            </a:extLst>
          </p:cNvPr>
          <p:cNvSpPr/>
          <p:nvPr/>
        </p:nvSpPr>
        <p:spPr>
          <a:xfrm>
            <a:off x="8474058" y="5460030"/>
            <a:ext cx="2226989" cy="923330"/>
          </a:xfrm>
          <a:prstGeom prst="rect">
            <a:avLst/>
          </a:prstGeom>
        </p:spPr>
        <p:txBody>
          <a:bodyPr wrap="square">
            <a:spAutoFit/>
          </a:bodyPr>
          <a:lstStyle/>
          <a:p>
            <a:pPr algn="ctr"/>
            <a:r>
              <a:rPr lang="en-US" dirty="0">
                <a:solidFill>
                  <a:schemeClr val="bg1"/>
                </a:solidFill>
                <a:latin typeface="+mj-lt"/>
                <a:cs typeface="Calibri Light"/>
              </a:rPr>
              <a:t>The Connector invites 3 referrals to meet with the Connectee</a:t>
            </a:r>
            <a:endParaRPr lang="en-CA" dirty="0">
              <a:solidFill>
                <a:schemeClr val="bg1"/>
              </a:solidFill>
              <a:latin typeface="+mj-lt"/>
              <a:cs typeface="Calibri Light"/>
            </a:endParaRPr>
          </a:p>
        </p:txBody>
      </p:sp>
      <p:sp>
        <p:nvSpPr>
          <p:cNvPr id="18" name="TextBox 17">
            <a:extLst>
              <a:ext uri="{FF2B5EF4-FFF2-40B4-BE49-F238E27FC236}">
                <a16:creationId xmlns:a16="http://schemas.microsoft.com/office/drawing/2014/main" id="{29BFA2E1-454E-4C43-BD12-8AF424E25233}"/>
              </a:ext>
            </a:extLst>
          </p:cNvPr>
          <p:cNvSpPr txBox="1"/>
          <p:nvPr/>
        </p:nvSpPr>
        <p:spPr>
          <a:xfrm>
            <a:off x="106507" y="94729"/>
            <a:ext cx="6084238" cy="1446550"/>
          </a:xfrm>
          <a:prstGeom prst="rect">
            <a:avLst/>
          </a:prstGeom>
          <a:noFill/>
        </p:spPr>
        <p:txBody>
          <a:bodyPr wrap="square" rtlCol="0">
            <a:spAutoFit/>
          </a:bodyPr>
          <a:lstStyle/>
          <a:p>
            <a:pPr algn="ctr"/>
            <a:r>
              <a:rPr lang="en-US" sz="8800" b="1" dirty="0">
                <a:solidFill>
                  <a:schemeClr val="bg1"/>
                </a:solidFill>
                <a:latin typeface="Helvetica Neue"/>
              </a:rPr>
              <a:t>what </a:t>
            </a:r>
            <a:r>
              <a:rPr lang="en-US" sz="3500" dirty="0">
                <a:solidFill>
                  <a:schemeClr val="bg1"/>
                </a:solidFill>
              </a:rPr>
              <a:t> </a:t>
            </a:r>
            <a:r>
              <a:rPr lang="en-US" sz="8800" dirty="0">
                <a:solidFill>
                  <a:schemeClr val="bg1"/>
                </a:solidFill>
                <a:latin typeface="Helvetica Neue"/>
              </a:rPr>
              <a:t>is it? </a:t>
            </a:r>
            <a:endParaRPr lang="en-US" sz="3500" dirty="0">
              <a:solidFill>
                <a:schemeClr val="bg1"/>
              </a:solidFill>
              <a:latin typeface="Helvetica Neue"/>
            </a:endParaRPr>
          </a:p>
        </p:txBody>
      </p:sp>
      <p:sp>
        <p:nvSpPr>
          <p:cNvPr id="4" name="Rectangle 3">
            <a:extLst>
              <a:ext uri="{FF2B5EF4-FFF2-40B4-BE49-F238E27FC236}">
                <a16:creationId xmlns:a16="http://schemas.microsoft.com/office/drawing/2014/main" id="{B5517226-6F93-4DCA-9B98-43894B3E5C69}"/>
              </a:ext>
            </a:extLst>
          </p:cNvPr>
          <p:cNvSpPr/>
          <p:nvPr/>
        </p:nvSpPr>
        <p:spPr>
          <a:xfrm>
            <a:off x="1758060" y="5523187"/>
            <a:ext cx="2180363" cy="923330"/>
          </a:xfrm>
          <a:prstGeom prst="rect">
            <a:avLst/>
          </a:prstGeom>
        </p:spPr>
        <p:txBody>
          <a:bodyPr wrap="square">
            <a:spAutoFit/>
          </a:bodyPr>
          <a:lstStyle/>
          <a:p>
            <a:pPr algn="ctr"/>
            <a:r>
              <a:rPr lang="en-US" dirty="0">
                <a:solidFill>
                  <a:schemeClr val="bg1"/>
                </a:solidFill>
                <a:latin typeface="+mj-lt"/>
              </a:rPr>
              <a:t>An algorithm matches Connectees and Connectors</a:t>
            </a:r>
            <a:endParaRPr lang="en-CA" dirty="0">
              <a:latin typeface="+mj-lt"/>
            </a:endParaRPr>
          </a:p>
        </p:txBody>
      </p:sp>
      <p:sp>
        <p:nvSpPr>
          <p:cNvPr id="5" name="Rectangle 4">
            <a:extLst>
              <a:ext uri="{FF2B5EF4-FFF2-40B4-BE49-F238E27FC236}">
                <a16:creationId xmlns:a16="http://schemas.microsoft.com/office/drawing/2014/main" id="{F96244FF-AB82-4930-B82D-FDF94B93C6FF}"/>
              </a:ext>
            </a:extLst>
          </p:cNvPr>
          <p:cNvSpPr/>
          <p:nvPr/>
        </p:nvSpPr>
        <p:spPr>
          <a:xfrm>
            <a:off x="4767952" y="5467903"/>
            <a:ext cx="2920619" cy="923330"/>
          </a:xfrm>
          <a:prstGeom prst="rect">
            <a:avLst/>
          </a:prstGeom>
        </p:spPr>
        <p:txBody>
          <a:bodyPr wrap="square">
            <a:spAutoFit/>
          </a:bodyPr>
          <a:lstStyle/>
          <a:p>
            <a:pPr algn="ctr"/>
            <a:r>
              <a:rPr lang="en-US" dirty="0">
                <a:solidFill>
                  <a:schemeClr val="bg1"/>
                </a:solidFill>
                <a:latin typeface="+mj-lt"/>
              </a:rPr>
              <a:t>The in-app chat function is used to set up a phone, video, or face to face meeting</a:t>
            </a:r>
            <a:endParaRPr lang="en-CA" dirty="0">
              <a:latin typeface="+mj-lt"/>
            </a:endParaRPr>
          </a:p>
        </p:txBody>
      </p:sp>
      <p:pic>
        <p:nvPicPr>
          <p:cNvPr id="7" name="Picture 6">
            <a:extLst>
              <a:ext uri="{FF2B5EF4-FFF2-40B4-BE49-F238E27FC236}">
                <a16:creationId xmlns:a16="http://schemas.microsoft.com/office/drawing/2014/main" id="{C93FD997-7F53-4E3A-A249-95CF8729AC08}"/>
              </a:ext>
            </a:extLst>
          </p:cNvPr>
          <p:cNvPicPr>
            <a:picLocks noChangeAspect="1"/>
          </p:cNvPicPr>
          <p:nvPr/>
        </p:nvPicPr>
        <p:blipFill>
          <a:blip r:embed="rId6"/>
          <a:stretch>
            <a:fillRect/>
          </a:stretch>
        </p:blipFill>
        <p:spPr>
          <a:xfrm>
            <a:off x="0" y="0"/>
            <a:ext cx="12192000" cy="6858000"/>
          </a:xfrm>
          <a:prstGeom prst="rect">
            <a:avLst/>
          </a:prstGeom>
        </p:spPr>
      </p:pic>
    </p:spTree>
    <p:extLst>
      <p:ext uri="{BB962C8B-B14F-4D97-AF65-F5344CB8AC3E}">
        <p14:creationId xmlns:p14="http://schemas.microsoft.com/office/powerpoint/2010/main" val="286100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SERIQEhMUFBASGRYYFBUVGBsUFRUVFR0iGBcVGB0ZHCggGBolGxgUITEiJSkuLy4uFyAzODMsNygtLisBCgoKDg0OGhAQGywlICYsLy8sLCwsNzQtLCwsLSwsLC0sKywtLSwvLiwsLCwsLCwsLC0sNCwsLCwsLCwsLCwsLP/AABEIASoAqQMBIgACEQEDEQH/xAAcAAACAwEBAQEAAAAAAAAAAAAABgQFBwECCAP/xABKEAABAwICBAgJCQYFBQEAAAABAAIDBBESIQUGMXEHEyIyM0FRYRVTc4GRkpOy0RQWFyNCUlRysWKCoaKzwSQ0Y3ThJUPC0/BE/8QAGgEBAAIDAQAAAAAAAAAAAAAAAAIFAQMEBv/EADURAAIBAgUBBgMFCQAAAAAAAAABAgMRBAUSITFREyJBYXGBMjPBI0KhsdEGFDRDUmKRovD/2gAMAwEAAhEDEQA/ANxQvMjrAlVz9KHqjmI8m74ICzQqrwofFTezd8EeFD4qb2bvggLVCqvCh8VN7N3wR4UPipvZu+CAtUKq8KHxU3s3fBHhQ+Km9m74IC1QqrwofFTezd8EeFD4qb2bvggLVCqvCh8VN7N3wR4UPipvZu+CAtUKq8KHxU3s3fBHhQ+Km9m74IC1QqrwofFTezd8EeFD4qb2bvggLVCqvCh8VN7N3wR4UPipvZu+CAtUKq8KHxU3s3fBB0ofFTezd8EBaoUalqA8XCkoCLpJ9o3HuP6L94uaNwUTTR+pfuKlw81u4ID1ZFl1CA5ZFl1CA5ZFl1CA5ZFl1eXPABJOxAdsuKk+dtIHMDp2MEsTZ43POBr4n3sWk7TYE227FmGtPChJNyKMuiiBzkGckjerY0hg3G+zZmsOSROnTc5KPHm+DagQu2WC6J19rY//ANBkabEiRoeQOvASAQbbL3HctS0TpSaWJlRBMypicM43sEUocNoDmnC0jlclzc8uUBtxGSkdOKwNXDJSlZxfDXA0WRZIGtnCIICIqdjX1AF5BJdohPUx7RmX7crjKxubi7FqprLHWwh7CBK0ASx9bHnaO9pINj12Wbrg1Sw1WNNVXF6Xwy9siyAurJoOWRZdQgF7V+pLnSDsfIPQ4/8AKYUm6pP+unH+tL77k5ICBpvoX7ipkPNbuCh6b6F+4qZDzW7ggPaEIQAhCEAIQhAcKUNfK+enbxrYzNRvjfFUsacL2Y8mytIB6i4G+WzMWTgq7TnG8U9sAHHPGFjnWwsLssbu0C5NutAfNlVXOLI43OJiixcUHOAa1rjchp2gHLk7B1DYogwk7cR7G8r+PV/BaBrBwbTw8VxMnymed78YawRYRbE6TE55GTiBc9btipINTKwScQYXNcLEl724Q0/bviJLcjmAVoatydcXFvYXCx18TQ0Hft32anLUHWU0lQ0uNqeQ4ZhfJp2CXe3r/Zv2C13o3VCgBjDniafEBjcfq3HriA5hBz5NybhJ2s5aysmYyJkUcZwBrDkQBzyLmxNz2ZbljVZ3LTBVYtOhVfcl/q+o58KtfCJeKkiBqrMfFUAhrRAfsuzu83Dxa1swb9S/Xga0c4vqKrlcXhbG0/Yeblz9ozw2aO7Ee9SeC3SDajjIZw2SWnEfEue0OIjFwLE54mucc+xzOxaXBCGizQAOwCwzzOxbYrfUcuIxEqFKWCtw93f8l5n6oQhTKoEIQgEvVDpp/LTe+5OiS9UOmn8tN77k6ICBpvoX7ipkPNbuCh6b6F+4qZDzW7ggPRKojrZBYuDZ3RC/1jIXyMNtpbgBc8XuLtBGSmaS0tDCcMj+U4XDAC95Gy4a0E277WScyokjaAx3GNDQGB9LUQmzcgDIwPGwD7AUJya4J04p/EPFDpGOZuOJ7ZG3Iu03sRkWm2xwO0HNSrpCpsM5Lw2WCdhF3tDo7kZDlFobMzM8l7f3QVfQ6e4sf4gOy/7kbHPY7vLW3czcbjvKxGonySnRaV1uX+JdSrXaQfJifxroYRzcOFrj+28vacN+ptt9ycIu9DyvfE10l8RxbRhJAJDSQdhLQD51JSTdkRlBxV2T1wrqFIgUukqxkEzZJCcD2YcmlxaWuvezQTY4hnsFs7Jeqax8oa5xa+Nj38bJxbow6B8gdhjDs3YYwA5xyN3W67MWscF2NeMjG9hP5S4B3oGeVtiW242kGZ8hc0m7o2ExytJxWLA15YRcddxa+J18tFSdtjfRpqSuMGmagCLAGF0L45PrGuaGtLQBG1ovfE4nLDsLVjM+r009VUuDTCzjDiNQ7EQ5wxFgMZfjOd7NuACM1oVHo08dx4jhjiGbWGK0wJGb8YfZlznbBe21Svkxln+pLuNjJs4tPExcktNzkHG5zaDclrb2DcouWt7I2xho3bI3Bdqs+lEs0pYXyWY3CSbNjc4OvdozLgNl8mhP4Cq9WNFOpaaOB8pme3EXSEWxF7i82FzYAuIAubABWq6Fwc1WpKpNyk7sEIQskAQhCAS9UOmn8tN77k6JL1Q6afy03vuTogIGm+hfuKmQ81u4KHpvoX7ipkPNbuCAVtZqNnHcdJC6Vpa1rcMTp8LgTfktaSCWkcq2xpFxsNTE+FvRukpdvJkikhjNuoxzNa23e229aCWrjmXWqVJN3N8K7irCdo+YvaSZGPcdmA4o2gbLWJv2nPr6l5LpWWLzHIwkA4Gljm3Nri7nBwHXsO/YmWq0NBJcvhjcTtJY0n02uliKm+t4lshiOI4oZYZZrAE8W6OQvAaCG35Rc2+wCxBg6D8DasQnyTNDyxvqXh+bm4RFiDsIcAXSBhIw488wDewPVdNQCXCYaeelpmvYHPdNJYu+sfIWOLpCAM7gyknLO1kxtW+KSVkc0227nUIXCVkgVusLv8PIOtwDRve4MH8XBU0UVnPdfJ5Bt2OAsT6A30K+0pRCeMxkkZtcHDa17HB7HC+Vw5rTntskfS+sbaaR0Mj4HvZzsLpGkG1wHNETw3K32ztXPXg3ujrwm+xd1EhAJAxEbB95x2N3k2HnTBo2k4qNke0tHKd95xzc7zuufOljVeVtW7j+MjdHFhwsjcXWlIxEvJAJs0tsLDMknPY4NUqMWlcjiZXlp6HpCELccwIQhACEIQCXqh00/lpvfcnRJeqHTT+Wm99ydEBA030L9xUyHmt3BQ9N9C/cVMh5rdwQHtCEIDhCz3hPlqYXU0tK+VuPHHIIhiLrWdGCA0u8ZsHWtDVVrHJxcPH2c40/1oa3nODQcTRfK5YXgd9lhq6NtCeiopWT8nwzMdVNUq0yivkxRvjPGNEt3TTEbWkE3aCLt5WeeQWuwTBwDmm4IBHeCLgrH9P8JU0zSyBop47G7y4PlItnnbCzfnvC/bUvW2qc+m0bha0F2HjXguk4vBxmHCcsWHIE9ou1QjKK2Ra47CYurHtqsUttorwivG3Q1LSelIoGh0r2sDiGtBPKe4mwawbXuPUBcnsSBrrr9PFIaeCExOsCZJQHOLXZjCwGw/fzvlhSvpeYs01d73vENTCAZDjIZdhNuoCxJyVlwr07oq6nqmgctrbEi7eMgdiscxcEOZl3I5Np2M4XAQhWpKrupxul59CtqND6Ym5cjKtzjmTx2D0MbKA0dwHUqLSei6iG5mimZ2vkY8tJ7TJsJ78Sa6fhQrGnlx0zx2Br4z6cbv0VzQcKzTlPSvb3xPbJl22eGLW4xfiWcZZjhv5Ebf2rf/KYh6r6ddR1DahoElgWubcgPYbEgG+24uL3Fz33W26uayQVjbwv5YzfG7KRl+0dneMktcdojSLsJwNnccrg08pO3bljPpSDp+l8H1xFPM+8OFweRZzXOF3MdY2e3Dhv24j2XU1ePmjkrU6eYza0ShVtw+Hbqb+Cuqj1U02KuBshY6OUACSNwILXEAgi4BLCDcHrCvAVtPOtWdmCEIQwCEIQCXqh00/lpvfcnRJeqHTT+Wm99ydEBA030L9xUyHmt3BQ9N9C/cVMh5rdwQHtCEIAX41DA4YTmCCCDsIX7LlkBmurfB3EyZz5n8aIHkMiw2aLG8ZfmS/k4HAZDuySxpKuFNpuSd2QiqLu/I5oDj6jyVrmldHzEiWmlZFLbC/jIzKx7eq7Q9hBBvYh3WbqoZqRDJMamrDaid2HFyeLhOHr4sE3OznudsCjKN+Czw+YyU5yr3lqi4iXrXq+6urnPo8EscgaJZQbRMe3kOBfYh7rAXa27hbMBM/gmNzhDpGds4hjjID8MTA9xILmi4cXWjFy4nnZWvZOrImtbZoAAGQGQAHUB1LENa9F1VZW1M8dNNJHjwseGWGCMBgwl1rjInLtWJLTuhh5yxbhSq1FBQTs3yPz9SNGTcxjd8UzwfQ15B84VRXcFLCCYKl7SdglaJG/y4T+qz2bVmqZyjRTtt1iJxP8ouv0h09VQGwqaiJ3U17nbfyy3B3WULp8xLWng8RD+HxSfv8Aq2WGm9SaynBLouNjGZfDywAOstsHjfbzr9ODvQ4rKrFITJFDy5LkuxkHDGwknMXB8zCOtWOi+EmqjLRMI5o8rm3FyW6zcck9wwjeFf6SbJDRVOkaZhBr42vkGQdEHHkSADLKJ5xAfaAOeZSKi90YxeKx1NdlWilKS0qXrYjaY4QIWVsZhbeKM8XPLcgOjvyg0DnYXcoHuIGTrrSoHhwDgQWmxBGwg7D3rE9S9TflbTPK8xUjcmlpAdIRkQ0m4a0EWv2iwWo6Cc2HDSMcHQtb9Q4ODzhba8bj2jaD1g/srZFyfJVZjRw1KShRbbXxPwuMKFwLqkVoIQhAJeqHTT+Wm99ydEl6odNP5ab33J0QEDTfQv3FTIea3cFD030L9xUyHmt3BAe0IQgBCEIAXAF1CAh6XrBDBNMcmxMe87mNLv7LIKXhHq4o44mxUwaxrWjkyHmi3jB2di1HW4s+SvZLbiZHRRyXOEcXLI1j7m4sMLjmlY0ugGnCXUV++W59OK6hK/gzuwc6Eb9tTc+lna3Up6bhVnFuMpYnDrMcjmG3cC0/qraPhJo5hgqYZGNORxsE0fnw3Nt7UP1W0POPqpWAnZxdT+jXOIPoUWt4KWEXgqng9Qka2Ru67MJG/NY752Xyub3jOH4n46Z1V0fWQTSaOmYyZjHOwROxMvY2Do9sd/2QL960Wd0UFOS8tbBEzMuIwhjR13ytYLHPmbVUtVTPkYHRcfA0yxHEA10rRysg5t79Yt3laBrnQT1zH0tPIxjY3NMxfis93ObFyb2tyXE262jPNZi3bg5sXGCnCCraoeD/AKbilWal1FXFxkVTTvpm34imY4mKNn2Yw5vIxDrdhvf7SVdCUckVfTsa0xVLJ2NItymZ2eCBtHFl189hv3r9WGr0ZUbHQzbSNscrQduWUjf4juK1LV/R7KyoZpcxGMuia1gdndzgMUo7LAuYDtIudhCiu872syzqTlgqLg2p05rutLx8xxavS4AuraebQIQhAJeqHTT+Wm99ydEl6odNP5ab33J0QEDTfQv3FTIea3cFD030L9xUyHmt3BAe0IQgBCEIAXCurhQCtwi0jpqCSFlsUslMxuLIXdPGBewNs1nf0a1/ZT+2d/61q+tEINJO4kjim8a0tyIfARKwjI7HMB2FY5DrvXi5FW9wAJu6OI3AsBsYOu/oU4YaVbdHRSzmrgI6YOye/FzlVwe1zczTsk/I9jj6HEFVUtHPS85lRTWO2z4QD3PFm+gpspuEStacL+IlA23Y5jj1bWvsNn3Uw6O4SoXC1TC+K+WJh49meXKyD/5SsywFWG9mdVH9qlN6aijL1VhO0NrbXvLaZjvlTiWujY+3GXiPG87IkHDnivt2qnotL1NPM6Rk0rJg4mUPJ5b/ALXGRk2z7wD2WWmU1fCx76mlFK6lkcHXeOI+twhryx+DLLDk4XvjzGxfnrNHFVgNnpHMeRlUgcY9ndHxN3vOznhrM73PNPNbe2rg6qeYUVUc/wB3WmS4/wC2O0FQzTcDGSw4WxPHHuBNg8C+CI7Rja4Yr7Gm20gjQIog0YWgBosABkABkAFRasPiiaKWKB8LI2gsxFpxAnlElricV8zfbiB7bMC2Ip6rTk0tlfZdAQhCyawQhCAS9UOmn8tN77k6JL1Q6afy03vuTogIGm+hfuKmQ81u4KHpvoX7ipkPNbuCA9oQhACEIQAhCEBTa5n/AKfXf7ef+m5YO5lmkZkkZk7TvW8a4j/p9d/t5/6blhErzlZpdut/cq2yziXsU2at3ivUGnlX7QP1/wCV1+w9uR9C5G6/UQew5EL0CrVbqxTSvcb+DnSrQx1G4jE0ufH1Es+0097Tc7nBMZkMUb8JDcMhDQRcWc6+BoDhd1i7CO4DqKzSiqnRSMlbzoyCBsvba252Ai4860aHSlO8NqWiRzi27Rxcj3sa4Z2bh5N+twsDbM2C8zmWFdKrqXDPX5TjFWpaXs0MWrrGOLpcbnyDkG8ZhwAcqwa7OxyN7m+SvmlZ7NCyW8plhNxbC4CWMAXsDmLntJ7ck16rRFsGYwsc4ujZ9yM81uwW6zbqvbqXPCV9rHRVhZ3uXCEIUzUCEIQCXqh00/lpvfcnRJeqHTT+Wm99ydEBA030L9xUyHmt3BQ9N9C/cVMh5rdwQHtCEIAQhCAEIQgKnWy3yGsvs+Tz39mVhB6lueurL6OrxtvTVGWXi3duSwwHYrfKvvexS5uvgfqeJNhPWLkf/diInBzWuGxwuPPn/denC4ItcnIDtJyt/bzqy1lpOJq6mK1gJXlo/Zfy27eqz7ebuVi6iVTR1V/xKvs70nLo7fgVzQL57FtmoVRj0fS3Ny1gYe28Rwf+KxJavwUVOKkfH4qV43B4D7elxXFmkfs0/M78pn9o49V+Q2uoIi7jDGwvH2i0F3ptdSGtsuhdVGX9wQhCyAQhCAS9UOmn8tN77k6JL1Q6afy03vuTogIGm+hfuKmQ81u4KHpvoX7ipkPNbuCA9oQhACEIQAhCEBV6ztvRVY7YJh/IVgrdgX0JpVmKCZvbG8elpXz1Ecm7grbK38XsUub/AHPc/al57Pzs/VNXClT4a5r8ryRNyHaxxBPoLB5ksaOjxTQt+9LEPS8BaBwtUPJpqgfYe+I/llbiB9MQH7634ienE0/Q0YanrwtRedzN1oXBBLnVx364ngbw5pP8rVnqauDSq4uvY0usJo5IwO14tI3eQ2OX0lbMfFug7GnLpWrrzNjauryzYvS88enBCEIAQhCAS9UOmn8tN77k6JL1Q6afy03vuTogIGm+hfuKmQ81u4KHpvoX7ipkPNbuCA9oQhACEIQAhCEB+dSzExzfvAj0iy+cqbmt3D9F9IFfOskWBzmfcJb6pt/ZWuVvvSXoU+b/AAR9yVoT/NUo7aim9HGtB/Va9r7ScZQVAAu5jRI3fGcX6AjzrItBf5uk/wBxT/1Wrepow5padhBB68jkVHMJaasX0X1JZZHVRkur+h87qZoeq4qop5shxcsZJPU0nC8+oXqPUUxie+E86JzmE9pYS2/ntfzr8ntuC3qcCPSLK2a7Sk/NFNFulVv0Z9Gs2L0qrVWv4+jp5jbE+NuK2YDxyXjzOBHmVqvLtWdj1yd1cEIQsGQQhCAS9UOmn8tN77k6JL1Q6afy03vuTogIGm+hfuKmQ81u4KHpvoX7ipkPNbuCA9oQhACEIQAhCEAFfPek22nnH+rL77l9BlfPNcfrpvKy/wBRys8r+OXoVOb/AC4+pI1f/wA3SeXg/qNW/WWAaAH+LpP9xT/1Gr6AUcy+YvT6sllPyn6/RGMcI1HxWkJCBlM1kndcgscB547/ALyWWlaXwtUN4oagbY3lhP7MtrfztaPOszKsMBU10V5FbmNPRXdvE1PgmrcVNLAdsMpLfyy/WX9cyehPax/gureLrXRGwFRGR+9Fymgdps6X0LXmqnxcNFaS9y8wdTXRi/Y9IQhcx1AhCEAl6odNP5ab33J0SXqh00/lpvfcnRAQNN9C/cVMh5rdwUPTfQv3FTIea3cEB7QhCAEIQgBCEIDhXztO673nte857c3Er6JJXzhCbtaTtIBKs8s+OXoVGb/Lj6lpq0y9bSD/AFoj6HArfFhOpwB0hSj/AFP0a4/2W7KOZ/NS8ieVfJfr+hSa30XHUVTHa5LHOaP22ctn8zWrCw6+Y2FfRbwsD07o35PUzQWs2N5DfyHlM/lcB5lPK52lKHXc15tT7sZ9Nj8dHaQ+TTwVPVDI1zurkHkP9DXEr6DiPo6l85SxBzXMOxwIO45FbrqVVumoKSV/SOijx9fLAs7+IKxmcO/GfVEspnem49GXaEIVYWwIQhAJeqHTT+Wm99ydEl6odNP5ab33J0QEDTfQv3FTIea3cFD030L9xUyHmt3BAe0IQgBCF5e6yA7dF1kOsfClK6QsogxsLchK5uN0g+80HJrT1XuSM7C4Vfo/hRrYz9YIp29hbxbvWZkPVUXJI2dlM13WKr4qkqZRmY4ZXgduFhP9lgUbMLWt7AArXWHhEq6tj4cMcMUgLXtYC5xB2jG7Kx7mgpc8IOG1l/y2B32cRb0qxy/EUoOSk7XKvMsFXqKLhG6Q1ajsvpGk/O8+iJ5W5rF+CctmrnOs5phie4B2HMuIbcWcdgLvStoUMdUjUq3i/A2YClOlS0zVmCyzhX0fgqIqgDpWFjz+1GQW+cte72a1NKXCTo/jaJ7mtLnwubK0AEnLkutb9h71qw1Ts6sZE8XT7SjKPkY+AtT4Ja7FSywHbDK61/uS/WDzYjIP3Vkhros+W07jf+AzV7qTrk2imkc+J7opQxpLSA9uEkhxDiARyjlcHerPMalOVK11e5V5XRrKq+67W6G73XUn03CVo5wuZ8B+6+ORrvNyLO8xKsNH67UE7xHHVRF7smtcTG5x7AHgXPcFSl9ZjAhcBXUMCXqh00/lpvfcnRJeqHTT+Wm99ydEBA030L9xUyHmt3BQ9N9C/cVMh5rdwQHtCEIAVTrYyV1FVNgJE5hlERbkQ/CcNj1G9lbLhCA+UdHVbZGNLcjsw9YspS2jWngpoqx5mbjpqg5l8BDQ4nrc0i1+8WJ7Upv4FajFZukhg74eUPQ+xWt09zoWI23EGSQNF3EADrOQX5xOlkbjhpamZmwPjie5hI6gQCtt1b4KqOnIkmvWTA3DpxdjbbA2Pm+c3Ke44w0AAAAbAMgPgs6F4mJV2+DJ+BrV2rjkmq6qEwMLOLijdk83Ic5xG0DIDPvWtoQpmltt3YLxI24IOwr2hDB8w6wUfyKqkpJThcw8gnJr4zzHg9dxt7wVGbIDszHcvpbTGg6eqbgqIY5m9Qe0OtuO0eZJOm+CKjdC5tG35NUXxMkDpHi/3Xhzjdh7BsUHDc3xrtbWMgYunPI5jsVjXaqaRpjaejkkA/7lOOOae+zMx5wqt0hBwlkuL7pieHejDdQcWb+0g1ya7wQawvlElHKS4wtDoXHN3F3wlhPXhOEg9j7dS0tZLwO6CqWTyVc0ToYTGWRiQYJJC4gl+E5htmC17bVrS2x4OOdr7CXqh00/lpvfcnRJeqHTT+Wm99ydFkiQNN9C/cVMh5rdwUbSseKJw7QknSWu9TAcAgidbK93DZ6UBoSFl/0k1X4aL1n/AAR9JNV+Gi9Z/wAEBqCFl/0k1X4aL1n/AAR9JNV+Gi9Z/wAEBqC5ZZh9JNV+Gi9Z/wAEfSTVfhovWf8ABAaghZf9JNV+Gi9Z/wAEfSTVfhovWf8ABAaghZf9JNV+Gi9Z/wAEfSTVfhovWf8ABAaghZf9JNV+Gi9Z/wAEfSTVfhovWf8ABAagiyy/6Sar8NF6z/gj6Sar8NF6z/ggNPsiyzD6Sar8NF6z/gj6Sar8NF6z/ggNPsurL/pJqvw0XrP+C9R8I9UTb5NF6z/ggLvVEfXT+Wm99yc0oamxnlSOFi9znkDZd5xG3pTegPEzbiyWNI6CD3Xsmly82QCX82h2I+bQ7E6WRZAJfzaHYj5tDsTpZFkAl/NodiPm0OxOlkWQCX82h2I+bQ7E6WRZAJfzaHYj5tDsTpZFkAl/NodiPm0OxOlkWQCX82h2I+bQ7E6WRZAJfzaHYj5tDsTpZFkAl/Nodi9R6uAHYnKyCEBA0XSYBZWS8R7F7QH/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5" name="AutoShape 4" descr="data:image/jpeg;base64,/9j/4AAQSkZJRgABAQAAAQABAAD/2wCEAAkGBxQSERIQEhMUFBASGRYYFBUVGBsUFRUVFR0iGBcVGB0ZHCggGBolGxgUITEiJSkuLy4uFyAzODMsNygtLisBCgoKDg0OGhAQGywlICYsLy8sLCwsNzQtLCwsLSwsLC0sKywtLSwvLiwsLCwsLCwsLC0sNCwsLCwsLCwsLCwsLP/AABEIASoAqQMBIgACEQEDEQH/xAAcAAACAwEBAQEAAAAAAAAAAAAABgQFBwECCAP/xABKEAABAwICBAgJCQYFBQEAAAABAAIDBBESIQUGMXEHEyIyM0FRYRVTc4GRkpOy0RQWFyNCUlRysWKCoaKzwSQ0Y3ThJUPC0/BE/8QAGgEBAAIDAQAAAAAAAAAAAAAAAAIFAQMEBv/EADURAAIBAgUBBgMFCQAAAAAAAAABAgMRBAUSITFREyJBYXGBMjPBI0KhsdEGFDRDUmKRovD/2gAMAwEAAhEDEQA/ANxQvMjrAlVz9KHqjmI8m74ICzQqrwofFTezd8EeFD4qb2bvggLVCqvCh8VN7N3wR4UPipvZu+CAtUKq8KHxU3s3fBHhQ+Km9m74IC1QqrwofFTezd8EeFD4qb2bvggLVCqvCh8VN7N3wR4UPipvZu+CAtUKq8KHxU3s3fBHhQ+Km9m74IC1QqrwofFTezd8EeFD4qb2bvggLVCqvCh8VN7N3wR4UPipvZu+CAtUKq8KHxU3s3fBB0ofFTezd8EBaoUalqA8XCkoCLpJ9o3HuP6L94uaNwUTTR+pfuKlw81u4ID1ZFl1CA5ZFl1CA5ZFl1CA5ZFl1eXPABJOxAdsuKk+dtIHMDp2MEsTZ43POBr4n3sWk7TYE227FmGtPChJNyKMuiiBzkGckjerY0hg3G+zZmsOSROnTc5KPHm+DagQu2WC6J19rY//ANBkabEiRoeQOvASAQbbL3HctS0TpSaWJlRBMypicM43sEUocNoDmnC0jlclzc8uUBtxGSkdOKwNXDJSlZxfDXA0WRZIGtnCIICIqdjX1AF5BJdohPUx7RmX7crjKxubi7FqprLHWwh7CBK0ASx9bHnaO9pINj12Wbrg1Sw1WNNVXF6Xwy9siyAurJoOWRZdQgF7V+pLnSDsfIPQ4/8AKYUm6pP+unH+tL77k5ICBpvoX7ipkPNbuCh6b6F+4qZDzW7ggPaEIQAhCEAIQhAcKUNfK+enbxrYzNRvjfFUsacL2Y8mytIB6i4G+WzMWTgq7TnG8U9sAHHPGFjnWwsLssbu0C5NutAfNlVXOLI43OJiixcUHOAa1rjchp2gHLk7B1DYogwk7cR7G8r+PV/BaBrBwbTw8VxMnymed78YawRYRbE6TE55GTiBc9btipINTKwScQYXNcLEl724Q0/bviJLcjmAVoatydcXFvYXCx18TQ0Hft32anLUHWU0lQ0uNqeQ4ZhfJp2CXe3r/Zv2C13o3VCgBjDniafEBjcfq3HriA5hBz5NybhJ2s5aysmYyJkUcZwBrDkQBzyLmxNz2ZbljVZ3LTBVYtOhVfcl/q+o58KtfCJeKkiBqrMfFUAhrRAfsuzu83Dxa1swb9S/Xga0c4vqKrlcXhbG0/Yeblz9ozw2aO7Ee9SeC3SDajjIZw2SWnEfEue0OIjFwLE54mucc+xzOxaXBCGizQAOwCwzzOxbYrfUcuIxEqFKWCtw93f8l5n6oQhTKoEIQgEvVDpp/LTe+5OiS9UOmn8tN77k6ICBpvoX7ipkPNbuCh6b6F+4qZDzW7ggPRKojrZBYuDZ3RC/1jIXyMNtpbgBc8XuLtBGSmaS0tDCcMj+U4XDAC95Gy4a0E277WScyokjaAx3GNDQGB9LUQmzcgDIwPGwD7AUJya4J04p/EPFDpGOZuOJ7ZG3Iu03sRkWm2xwO0HNSrpCpsM5Lw2WCdhF3tDo7kZDlFobMzM8l7f3QVfQ6e4sf4gOy/7kbHPY7vLW3czcbjvKxGonySnRaV1uX+JdSrXaQfJifxroYRzcOFrj+28vacN+ptt9ycIu9DyvfE10l8RxbRhJAJDSQdhLQD51JSTdkRlBxV2T1wrqFIgUukqxkEzZJCcD2YcmlxaWuvezQTY4hnsFs7Jeqax8oa5xa+Nj38bJxbow6B8gdhjDs3YYwA5xyN3W67MWscF2NeMjG9hP5S4B3oGeVtiW242kGZ8hc0m7o2ExytJxWLA15YRcddxa+J18tFSdtjfRpqSuMGmagCLAGF0L45PrGuaGtLQBG1ovfE4nLDsLVjM+r009VUuDTCzjDiNQ7EQ5wxFgMZfjOd7NuACM1oVHo08dx4jhjiGbWGK0wJGb8YfZlznbBe21Svkxln+pLuNjJs4tPExcktNzkHG5zaDclrb2DcouWt7I2xho3bI3Bdqs+lEs0pYXyWY3CSbNjc4OvdozLgNl8mhP4Cq9WNFOpaaOB8pme3EXSEWxF7i82FzYAuIAubABWq6Fwc1WpKpNyk7sEIQskAQhCAS9UOmn8tN77k6JL1Q6afy03vuTogIGm+hfuKmQ81u4KHpvoX7ipkPNbuCAVtZqNnHcdJC6Vpa1rcMTp8LgTfktaSCWkcq2xpFxsNTE+FvRukpdvJkikhjNuoxzNa23e229aCWrjmXWqVJN3N8K7irCdo+YvaSZGPcdmA4o2gbLWJv2nPr6l5LpWWLzHIwkA4Gljm3Nri7nBwHXsO/YmWq0NBJcvhjcTtJY0n02uliKm+t4lshiOI4oZYZZrAE8W6OQvAaCG35Rc2+wCxBg6D8DasQnyTNDyxvqXh+bm4RFiDsIcAXSBhIw488wDewPVdNQCXCYaeelpmvYHPdNJYu+sfIWOLpCAM7gyknLO1kxtW+KSVkc0227nUIXCVkgVusLv8PIOtwDRve4MH8XBU0UVnPdfJ5Bt2OAsT6A30K+0pRCeMxkkZtcHDa17HB7HC+Vw5rTntskfS+sbaaR0Mj4HvZzsLpGkG1wHNETw3K32ztXPXg3ujrwm+xd1EhAJAxEbB95x2N3k2HnTBo2k4qNke0tHKd95xzc7zuufOljVeVtW7j+MjdHFhwsjcXWlIxEvJAJs0tsLDMknPY4NUqMWlcjiZXlp6HpCELccwIQhACEIQCXqh00/lpvfcnRJeqHTT+Wm99ydEBA030L9xUyHmt3BQ9N9C/cVMh5rdwQHtCEIDhCz3hPlqYXU0tK+VuPHHIIhiLrWdGCA0u8ZsHWtDVVrHJxcPH2c40/1oa3nODQcTRfK5YXgd9lhq6NtCeiopWT8nwzMdVNUq0yivkxRvjPGNEt3TTEbWkE3aCLt5WeeQWuwTBwDmm4IBHeCLgrH9P8JU0zSyBop47G7y4PlItnnbCzfnvC/bUvW2qc+m0bha0F2HjXguk4vBxmHCcsWHIE9ou1QjKK2Ra47CYurHtqsUttorwivG3Q1LSelIoGh0r2sDiGtBPKe4mwawbXuPUBcnsSBrrr9PFIaeCExOsCZJQHOLXZjCwGw/fzvlhSvpeYs01d73vENTCAZDjIZdhNuoCxJyVlwr07oq6nqmgctrbEi7eMgdiscxcEOZl3I5Np2M4XAQhWpKrupxul59CtqND6Ym5cjKtzjmTx2D0MbKA0dwHUqLSei6iG5mimZ2vkY8tJ7TJsJ78Sa6fhQrGnlx0zx2Br4z6cbv0VzQcKzTlPSvb3xPbJl22eGLW4xfiWcZZjhv5Ebf2rf/KYh6r6ddR1DahoElgWubcgPYbEgG+24uL3Fz33W26uayQVjbwv5YzfG7KRl+0dneMktcdojSLsJwNnccrg08pO3bljPpSDp+l8H1xFPM+8OFweRZzXOF3MdY2e3Dhv24j2XU1ePmjkrU6eYza0ShVtw+Hbqb+Cuqj1U02KuBshY6OUACSNwILXEAgi4BLCDcHrCvAVtPOtWdmCEIQwCEIQCXqh00/lpvfcnRJeqHTT+Wm99ydEBA030L9xUyHmt3BQ9N9C/cVMh5rdwQHtCEIAX41DA4YTmCCCDsIX7LlkBmurfB3EyZz5n8aIHkMiw2aLG8ZfmS/k4HAZDuySxpKuFNpuSd2QiqLu/I5oDj6jyVrmldHzEiWmlZFLbC/jIzKx7eq7Q9hBBvYh3WbqoZqRDJMamrDaid2HFyeLhOHr4sE3OznudsCjKN+Czw+YyU5yr3lqi4iXrXq+6urnPo8EscgaJZQbRMe3kOBfYh7rAXa27hbMBM/gmNzhDpGds4hjjID8MTA9xILmi4cXWjFy4nnZWvZOrImtbZoAAGQGQAHUB1LENa9F1VZW1M8dNNJHjwseGWGCMBgwl1rjInLtWJLTuhh5yxbhSq1FBQTs3yPz9SNGTcxjd8UzwfQ15B84VRXcFLCCYKl7SdglaJG/y4T+qz2bVmqZyjRTtt1iJxP8ouv0h09VQGwqaiJ3U17nbfyy3B3WULp8xLWng8RD+HxSfv8Aq2WGm9SaynBLouNjGZfDywAOstsHjfbzr9ODvQ4rKrFITJFDy5LkuxkHDGwknMXB8zCOtWOi+EmqjLRMI5o8rm3FyW6zcck9wwjeFf6SbJDRVOkaZhBr42vkGQdEHHkSADLKJ5xAfaAOeZSKi90YxeKx1NdlWilKS0qXrYjaY4QIWVsZhbeKM8XPLcgOjvyg0DnYXcoHuIGTrrSoHhwDgQWmxBGwg7D3rE9S9TflbTPK8xUjcmlpAdIRkQ0m4a0EWv2iwWo6Cc2HDSMcHQtb9Q4ODzhba8bj2jaD1g/srZFyfJVZjRw1KShRbbXxPwuMKFwLqkVoIQhAJeqHTT+Wm99ydEl6odNP5ab33J0QEDTfQv3FTIea3cFD030L9xUyHmt3BAe0IQgBCEIAXAF1CAh6XrBDBNMcmxMe87mNLv7LIKXhHq4o44mxUwaxrWjkyHmi3jB2di1HW4s+SvZLbiZHRRyXOEcXLI1j7m4sMLjmlY0ugGnCXUV++W59OK6hK/gzuwc6Eb9tTc+lna3Up6bhVnFuMpYnDrMcjmG3cC0/qraPhJo5hgqYZGNORxsE0fnw3Nt7UP1W0POPqpWAnZxdT+jXOIPoUWt4KWEXgqng9Qka2Ru67MJG/NY752Xyub3jOH4n46Z1V0fWQTSaOmYyZjHOwROxMvY2Do9sd/2QL960Wd0UFOS8tbBEzMuIwhjR13ytYLHPmbVUtVTPkYHRcfA0yxHEA10rRysg5t79Yt3laBrnQT1zH0tPIxjY3NMxfis93ObFyb2tyXE262jPNZi3bg5sXGCnCCraoeD/AKbilWal1FXFxkVTTvpm34imY4mKNn2Yw5vIxDrdhvf7SVdCUckVfTsa0xVLJ2NItymZ2eCBtHFl189hv3r9WGr0ZUbHQzbSNscrQduWUjf4juK1LV/R7KyoZpcxGMuia1gdndzgMUo7LAuYDtIudhCiu872syzqTlgqLg2p05rutLx8xxavS4AuraebQIQhAJeqHTT+Wm99ydEl6odNP5ab33J0QEDTfQv3FTIea3cFD030L9xUyHmt3BAe0IQgBCEIAXCurhQCtwi0jpqCSFlsUslMxuLIXdPGBewNs1nf0a1/ZT+2d/61q+tEINJO4kjim8a0tyIfARKwjI7HMB2FY5DrvXi5FW9wAJu6OI3AsBsYOu/oU4YaVbdHRSzmrgI6YOye/FzlVwe1zczTsk/I9jj6HEFVUtHPS85lRTWO2z4QD3PFm+gpspuEStacL+IlA23Y5jj1bWvsNn3Uw6O4SoXC1TC+K+WJh49meXKyD/5SsywFWG9mdVH9qlN6aijL1VhO0NrbXvLaZjvlTiWujY+3GXiPG87IkHDnivt2qnotL1NPM6Rk0rJg4mUPJ5b/ALXGRk2z7wD2WWmU1fCx76mlFK6lkcHXeOI+twhryx+DLLDk4XvjzGxfnrNHFVgNnpHMeRlUgcY9ndHxN3vOznhrM73PNPNbe2rg6qeYUVUc/wB3WmS4/wC2O0FQzTcDGSw4WxPHHuBNg8C+CI7Rja4Yr7Gm20gjQIog0YWgBosABkABkAFRasPiiaKWKB8LI2gsxFpxAnlElricV8zfbiB7bMC2Ip6rTk0tlfZdAQhCyawQhCAS9UOmn8tN77k6JL1Q6afy03vuTogIGm+hfuKmQ81u4KHpvoX7ipkPNbuCA9oQhACEIQAhCEBTa5n/AKfXf7ef+m5YO5lmkZkkZk7TvW8a4j/p9d/t5/6blhErzlZpdut/cq2yziXsU2at3ivUGnlX7QP1/wCV1+w9uR9C5G6/UQew5EL0CrVbqxTSvcb+DnSrQx1G4jE0ufH1Es+0097Tc7nBMZkMUb8JDcMhDQRcWc6+BoDhd1i7CO4DqKzSiqnRSMlbzoyCBsvba252Ai4860aHSlO8NqWiRzi27Rxcj3sa4Z2bh5N+twsDbM2C8zmWFdKrqXDPX5TjFWpaXs0MWrrGOLpcbnyDkG8ZhwAcqwa7OxyN7m+SvmlZ7NCyW8plhNxbC4CWMAXsDmLntJ7ck16rRFsGYwsc4ujZ9yM81uwW6zbqvbqXPCV9rHRVhZ3uXCEIUzUCEIQCXqh00/lpvfcnRJeqHTT+Wm99ydEBA030L9xUyHmt3BQ9N9C/cVMh5rdwQHtCEIAQhCAEIQgKnWy3yGsvs+Tz39mVhB6lueurL6OrxtvTVGWXi3duSwwHYrfKvvexS5uvgfqeJNhPWLkf/diInBzWuGxwuPPn/denC4ItcnIDtJyt/bzqy1lpOJq6mK1gJXlo/Zfy27eqz7ebuVi6iVTR1V/xKvs70nLo7fgVzQL57FtmoVRj0fS3Ny1gYe28Rwf+KxJavwUVOKkfH4qV43B4D7elxXFmkfs0/M78pn9o49V+Q2uoIi7jDGwvH2i0F3ptdSGtsuhdVGX9wQhCyAQhCAS9UOmn8tN77k6JL1Q6afy03vuTogIGm+hfuKmQ81u4KHpvoX7ipkPNbuCA9oQhACEIQAhCEBV6ztvRVY7YJh/IVgrdgX0JpVmKCZvbG8elpXz1Ecm7grbK38XsUub/AHPc/al57Pzs/VNXClT4a5r8ryRNyHaxxBPoLB5ksaOjxTQt+9LEPS8BaBwtUPJpqgfYe+I/llbiB9MQH7634ienE0/Q0YanrwtRedzN1oXBBLnVx364ngbw5pP8rVnqauDSq4uvY0usJo5IwO14tI3eQ2OX0lbMfFug7GnLpWrrzNjauryzYvS88enBCEIAQhCAS9UOmn8tN77k6JL1Q6afy03vuTogIGm+hfuKmQ81u4KHpvoX7ipkPNbuCA9oQhACEIQAhCEB+dSzExzfvAj0iy+cqbmt3D9F9IFfOskWBzmfcJb6pt/ZWuVvvSXoU+b/AAR9yVoT/NUo7aim9HGtB/Va9r7ScZQVAAu5jRI3fGcX6AjzrItBf5uk/wBxT/1Wrepow5padhBB68jkVHMJaasX0X1JZZHVRkur+h87qZoeq4qop5shxcsZJPU0nC8+oXqPUUxie+E86JzmE9pYS2/ntfzr8ntuC3qcCPSLK2a7Sk/NFNFulVv0Z9Gs2L0qrVWv4+jp5jbE+NuK2YDxyXjzOBHmVqvLtWdj1yd1cEIQsGQQhCAS9UOmn8tN77k6JL1Q6afy03vuTogIGm+hfuKmQ81u4KHpvoX7ipkPNbuCA9oQhACEIQAhCEAFfPek22nnH+rL77l9BlfPNcfrpvKy/wBRys8r+OXoVOb/AC4+pI1f/wA3SeXg/qNW/WWAaAH+LpP9xT/1Gr6AUcy+YvT6sllPyn6/RGMcI1HxWkJCBlM1kndcgscB547/ALyWWlaXwtUN4oagbY3lhP7MtrfztaPOszKsMBU10V5FbmNPRXdvE1PgmrcVNLAdsMpLfyy/WX9cyehPax/gureLrXRGwFRGR+9Fymgdps6X0LXmqnxcNFaS9y8wdTXRi/Y9IQhcx1AhCEAl6odNP5ab33J0SXqh00/lpvfcnRAQNN9C/cVMh5rdwUPTfQv3FTIea3cEB7QhCAEIQgBCEIDhXztO673nte857c3Er6JJXzhCbtaTtIBKs8s+OXoVGb/Lj6lpq0y9bSD/AFoj6HArfFhOpwB0hSj/AFP0a4/2W7KOZ/NS8ieVfJfr+hSa30XHUVTHa5LHOaP22ctn8zWrCw6+Y2FfRbwsD07o35PUzQWs2N5DfyHlM/lcB5lPK52lKHXc15tT7sZ9Nj8dHaQ+TTwVPVDI1zurkHkP9DXEr6DiPo6l85SxBzXMOxwIO45FbrqVVumoKSV/SOijx9fLAs7+IKxmcO/GfVEspnem49GXaEIVYWwIQhAJeqHTT+Wm99ydEl6odNP5ab33J0QEDTfQv3FTIea3cFD030L9xUyHmt3BAe0IQgBCF5e6yA7dF1kOsfClK6QsogxsLchK5uN0g+80HJrT1XuSM7C4Vfo/hRrYz9YIp29hbxbvWZkPVUXJI2dlM13WKr4qkqZRmY4ZXgduFhP9lgUbMLWt7AArXWHhEq6tj4cMcMUgLXtYC5xB2jG7Kx7mgpc8IOG1l/y2B32cRb0qxy/EUoOSk7XKvMsFXqKLhG6Q1ajsvpGk/O8+iJ5W5rF+CctmrnOs5phie4B2HMuIbcWcdgLvStoUMdUjUq3i/A2YClOlS0zVmCyzhX0fgqIqgDpWFjz+1GQW+cte72a1NKXCTo/jaJ7mtLnwubK0AEnLkutb9h71qw1Ts6sZE8XT7SjKPkY+AtT4Ja7FSywHbDK61/uS/WDzYjIP3Vkhros+W07jf+AzV7qTrk2imkc+J7opQxpLSA9uEkhxDiARyjlcHerPMalOVK11e5V5XRrKq+67W6G73XUn03CVo5wuZ8B+6+ORrvNyLO8xKsNH67UE7xHHVRF7smtcTG5x7AHgXPcFSl9ZjAhcBXUMCXqh00/lpvfcnRJeqHTT+Wm99ydEBA030L9xUyHmt3BQ9N9C/cVMh5rdwQHtCEIAVTrYyV1FVNgJE5hlERbkQ/CcNj1G9lbLhCA+UdHVbZGNLcjsw9YspS2jWngpoqx5mbjpqg5l8BDQ4nrc0i1+8WJ7Upv4FajFZukhg74eUPQ+xWt09zoWI23EGSQNF3EADrOQX5xOlkbjhpamZmwPjie5hI6gQCtt1b4KqOnIkmvWTA3DpxdjbbA2Pm+c3Ke44w0AAAAbAMgPgs6F4mJV2+DJ+BrV2rjkmq6qEwMLOLijdk83Ic5xG0DIDPvWtoQpmltt3YLxI24IOwr2hDB8w6wUfyKqkpJThcw8gnJr4zzHg9dxt7wVGbIDszHcvpbTGg6eqbgqIY5m9Qe0OtuO0eZJOm+CKjdC5tG35NUXxMkDpHi/3Xhzjdh7BsUHDc3xrtbWMgYunPI5jsVjXaqaRpjaejkkA/7lOOOae+zMx5wqt0hBwlkuL7pieHejDdQcWb+0g1ya7wQawvlElHKS4wtDoXHN3F3wlhPXhOEg9j7dS0tZLwO6CqWTyVc0ToYTGWRiQYJJC4gl+E5htmC17bVrS2x4OOdr7CXqh00/lpvfcnRJeqHTT+Wm99ydFkiQNN9C/cVMh5rdwUbSseKJw7QknSWu9TAcAgidbK93DZ6UBoSFl/0k1X4aL1n/AAR9JNV+Gi9Z/wAEBqCFl/0k1X4aL1n/AAR9JNV+Gi9Z/wAEBqC5ZZh9JNV+Gi9Z/wAEfSTVfhovWf8ABAaghZf9JNV+Gi9Z/wAEfSTVfhovWf8ABAaghZf9JNV+Gi9Z/wAEfSTVfhovWf8ABAaghZf9JNV+Gi9Z/wAEfSTVfhovWf8ABAagiyy/6Sar8NF6z/gj6Sar8NF6z/ggNPsiyzD6Sar8NF6z/gj6Sar8NF6z/ggNPsurL/pJqvw0XrP+C9R8I9UTb5NF6z/ggLvVEfXT+Wm99yc0oamxnlSOFi9znkDZd5xG3pTegPEzbiyWNI6CD3Xsmly82QCX82h2I+bQ7E6WRZAJfzaHYj5tDsTpZFkAl/NodiPm0OxOlkWQCX82h2I+bQ7E6WRZAJfzaHYj5tDsTpZFkAl/NodiPm0OxOlkWQCX82h2I+bQ7E6WRZAJfzaHYj5tDsTpZFkAl/Nodi9R6uAHYnKyCEBA0XSYBZWS8R7F7QH/2Q=="/>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6" name="AutoShape 6" descr="data:image/jpeg;base64,/9j/4AAQSkZJRgABAQAAAQABAAD/2wCEAAkGBxQSERIQEhMUFBASGRYYFBUVGBsUFRUVFR0iGBcVGB0ZHCggGBolGxgUITEiJSkuLy4uFyAzODMsNygtLisBCgoKDg0OGhAQGywlICYsLy8sLCwsNzQtLCwsLSwsLC0sKywtLSwvLiwsLCwsLCwsLC0sNCwsLCwsLCwsLCwsLP/AABEIASoAqQMBIgACEQEDEQH/xAAcAAACAwEBAQEAAAAAAAAAAAAABgQFBwECCAP/xABKEAABAwICBAgJCQYFBQEAAAABAAIDBBESIQUGMXEHEyIyM0FRYRVTc4GRkpOy0RQWFyNCUlRysWKCoaKzwSQ0Y3ThJUPC0/BE/8QAGgEBAAIDAQAAAAAAAAAAAAAAAAIFAQMEBv/EADURAAIBAgUBBgMFCQAAAAAAAAABAgMRBAUSITFREyJBYXGBMjPBI0KhsdEGFDRDUmKRovD/2gAMAwEAAhEDEQA/ANxQvMjrAlVz9KHqjmI8m74ICzQqrwofFTezd8EeFD4qb2bvggLVCqvCh8VN7N3wR4UPipvZu+CAtUKq8KHxU3s3fBHhQ+Km9m74IC1QqrwofFTezd8EeFD4qb2bvggLVCqvCh8VN7N3wR4UPipvZu+CAtUKq8KHxU3s3fBHhQ+Km9m74IC1QqrwofFTezd8EeFD4qb2bvggLVCqvCh8VN7N3wR4UPipvZu+CAtUKq8KHxU3s3fBB0ofFTezd8EBaoUalqA8XCkoCLpJ9o3HuP6L94uaNwUTTR+pfuKlw81u4ID1ZFl1CA5ZFl1CA5ZFl1CA5ZFl1eXPABJOxAdsuKk+dtIHMDp2MEsTZ43POBr4n3sWk7TYE227FmGtPChJNyKMuiiBzkGckjerY0hg3G+zZmsOSROnTc5KPHm+DagQu2WC6J19rY//ANBkabEiRoeQOvASAQbbL3HctS0TpSaWJlRBMypicM43sEUocNoDmnC0jlclzc8uUBtxGSkdOKwNXDJSlZxfDXA0WRZIGtnCIICIqdjX1AF5BJdohPUx7RmX7crjKxubi7FqprLHWwh7CBK0ASx9bHnaO9pINj12Wbrg1Sw1WNNVXF6Xwy9siyAurJoOWRZdQgF7V+pLnSDsfIPQ4/8AKYUm6pP+unH+tL77k5ICBpvoX7ipkPNbuCh6b6F+4qZDzW7ggPaEIQAhCEAIQhAcKUNfK+enbxrYzNRvjfFUsacL2Y8mytIB6i4G+WzMWTgq7TnG8U9sAHHPGFjnWwsLssbu0C5NutAfNlVXOLI43OJiixcUHOAa1rjchp2gHLk7B1DYogwk7cR7G8r+PV/BaBrBwbTw8VxMnymed78YawRYRbE6TE55GTiBc9btipINTKwScQYXNcLEl724Q0/bviJLcjmAVoatydcXFvYXCx18TQ0Hft32anLUHWU0lQ0uNqeQ4ZhfJp2CXe3r/Zv2C13o3VCgBjDniafEBjcfq3HriA5hBz5NybhJ2s5aysmYyJkUcZwBrDkQBzyLmxNz2ZbljVZ3LTBVYtOhVfcl/q+o58KtfCJeKkiBqrMfFUAhrRAfsuzu83Dxa1swb9S/Xga0c4vqKrlcXhbG0/Yeblz9ozw2aO7Ee9SeC3SDajjIZw2SWnEfEue0OIjFwLE54mucc+xzOxaXBCGizQAOwCwzzOxbYrfUcuIxEqFKWCtw93f8l5n6oQhTKoEIQgEvVDpp/LTe+5OiS9UOmn8tN77k6ICBpvoX7ipkPNbuCh6b6F+4qZDzW7ggPRKojrZBYuDZ3RC/1jIXyMNtpbgBc8XuLtBGSmaS0tDCcMj+U4XDAC95Gy4a0E277WScyokjaAx3GNDQGB9LUQmzcgDIwPGwD7AUJya4J04p/EPFDpGOZuOJ7ZG3Iu03sRkWm2xwO0HNSrpCpsM5Lw2WCdhF3tDo7kZDlFobMzM8l7f3QVfQ6e4sf4gOy/7kbHPY7vLW3czcbjvKxGonySnRaV1uX+JdSrXaQfJifxroYRzcOFrj+28vacN+ptt9ycIu9DyvfE10l8RxbRhJAJDSQdhLQD51JSTdkRlBxV2T1wrqFIgUukqxkEzZJCcD2YcmlxaWuvezQTY4hnsFs7Jeqax8oa5xa+Nj38bJxbow6B8gdhjDs3YYwA5xyN3W67MWscF2NeMjG9hP5S4B3oGeVtiW242kGZ8hc0m7o2ExytJxWLA15YRcddxa+J18tFSdtjfRpqSuMGmagCLAGF0L45PrGuaGtLQBG1ovfE4nLDsLVjM+r009VUuDTCzjDiNQ7EQ5wxFgMZfjOd7NuACM1oVHo08dx4jhjiGbWGK0wJGb8YfZlznbBe21Svkxln+pLuNjJs4tPExcktNzkHG5zaDclrb2DcouWt7I2xho3bI3Bdqs+lEs0pYXyWY3CSbNjc4OvdozLgNl8mhP4Cq9WNFOpaaOB8pme3EXSEWxF7i82FzYAuIAubABWq6Fwc1WpKpNyk7sEIQskAQhCAS9UOmn8tN77k6JL1Q6afy03vuTogIGm+hfuKmQ81u4KHpvoX7ipkPNbuCAVtZqNnHcdJC6Vpa1rcMTp8LgTfktaSCWkcq2xpFxsNTE+FvRukpdvJkikhjNuoxzNa23e229aCWrjmXWqVJN3N8K7irCdo+YvaSZGPcdmA4o2gbLWJv2nPr6l5LpWWLzHIwkA4Gljm3Nri7nBwHXsO/YmWq0NBJcvhjcTtJY0n02uliKm+t4lshiOI4oZYZZrAE8W6OQvAaCG35Rc2+wCxBg6D8DasQnyTNDyxvqXh+bm4RFiDsIcAXSBhIw488wDewPVdNQCXCYaeelpmvYHPdNJYu+sfIWOLpCAM7gyknLO1kxtW+KSVkc0227nUIXCVkgVusLv8PIOtwDRve4MH8XBU0UVnPdfJ5Bt2OAsT6A30K+0pRCeMxkkZtcHDa17HB7HC+Vw5rTntskfS+sbaaR0Mj4HvZzsLpGkG1wHNETw3K32ztXPXg3ujrwm+xd1EhAJAxEbB95x2N3k2HnTBo2k4qNke0tHKd95xzc7zuufOljVeVtW7j+MjdHFhwsjcXWlIxEvJAJs0tsLDMknPY4NUqMWlcjiZXlp6HpCELccwIQhACEIQCXqh00/lpvfcnRJeqHTT+Wm99ydEBA030L9xUyHmt3BQ9N9C/cVMh5rdwQHtCEIDhCz3hPlqYXU0tK+VuPHHIIhiLrWdGCA0u8ZsHWtDVVrHJxcPH2c40/1oa3nODQcTRfK5YXgd9lhq6NtCeiopWT8nwzMdVNUq0yivkxRvjPGNEt3TTEbWkE3aCLt5WeeQWuwTBwDmm4IBHeCLgrH9P8JU0zSyBop47G7y4PlItnnbCzfnvC/bUvW2qc+m0bha0F2HjXguk4vBxmHCcsWHIE9ou1QjKK2Ra47CYurHtqsUttorwivG3Q1LSelIoGh0r2sDiGtBPKe4mwawbXuPUBcnsSBrrr9PFIaeCExOsCZJQHOLXZjCwGw/fzvlhSvpeYs01d73vENTCAZDjIZdhNuoCxJyVlwr07oq6nqmgctrbEi7eMgdiscxcEOZl3I5Np2M4XAQhWpKrupxul59CtqND6Ym5cjKtzjmTx2D0MbKA0dwHUqLSei6iG5mimZ2vkY8tJ7TJsJ78Sa6fhQrGnlx0zx2Br4z6cbv0VzQcKzTlPSvb3xPbJl22eGLW4xfiWcZZjhv5Ebf2rf/KYh6r6ddR1DahoElgWubcgPYbEgG+24uL3Fz33W26uayQVjbwv5YzfG7KRl+0dneMktcdojSLsJwNnccrg08pO3bljPpSDp+l8H1xFPM+8OFweRZzXOF3MdY2e3Dhv24j2XU1ePmjkrU6eYza0ShVtw+Hbqb+Cuqj1U02KuBshY6OUACSNwILXEAgi4BLCDcHrCvAVtPOtWdmCEIQwCEIQCXqh00/lpvfcnRJeqHTT+Wm99ydEBA030L9xUyHmt3BQ9N9C/cVMh5rdwQHtCEIAX41DA4YTmCCCDsIX7LlkBmurfB3EyZz5n8aIHkMiw2aLG8ZfmS/k4HAZDuySxpKuFNpuSd2QiqLu/I5oDj6jyVrmldHzEiWmlZFLbC/jIzKx7eq7Q9hBBvYh3WbqoZqRDJMamrDaid2HFyeLhOHr4sE3OznudsCjKN+Czw+YyU5yr3lqi4iXrXq+6urnPo8EscgaJZQbRMe3kOBfYh7rAXa27hbMBM/gmNzhDpGds4hjjID8MTA9xILmi4cXWjFy4nnZWvZOrImtbZoAAGQGQAHUB1LENa9F1VZW1M8dNNJHjwseGWGCMBgwl1rjInLtWJLTuhh5yxbhSq1FBQTs3yPz9SNGTcxjd8UzwfQ15B84VRXcFLCCYKl7SdglaJG/y4T+qz2bVmqZyjRTtt1iJxP8ouv0h09VQGwqaiJ3U17nbfyy3B3WULp8xLWng8RD+HxSfv8Aq2WGm9SaynBLouNjGZfDywAOstsHjfbzr9ODvQ4rKrFITJFDy5LkuxkHDGwknMXB8zCOtWOi+EmqjLRMI5o8rm3FyW6zcck9wwjeFf6SbJDRVOkaZhBr42vkGQdEHHkSADLKJ5xAfaAOeZSKi90YxeKx1NdlWilKS0qXrYjaY4QIWVsZhbeKM8XPLcgOjvyg0DnYXcoHuIGTrrSoHhwDgQWmxBGwg7D3rE9S9TflbTPK8xUjcmlpAdIRkQ0m4a0EWv2iwWo6Cc2HDSMcHQtb9Q4ODzhba8bj2jaD1g/srZFyfJVZjRw1KShRbbXxPwuMKFwLqkVoIQhAJeqHTT+Wm99ydEl6odNP5ab33J0QEDTfQv3FTIea3cFD030L9xUyHmt3BAe0IQgBCEIAXAF1CAh6XrBDBNMcmxMe87mNLv7LIKXhHq4o44mxUwaxrWjkyHmi3jB2di1HW4s+SvZLbiZHRRyXOEcXLI1j7m4sMLjmlY0ugGnCXUV++W59OK6hK/gzuwc6Eb9tTc+lna3Up6bhVnFuMpYnDrMcjmG3cC0/qraPhJo5hgqYZGNORxsE0fnw3Nt7UP1W0POPqpWAnZxdT+jXOIPoUWt4KWEXgqng9Qka2Ru67MJG/NY752Xyub3jOH4n46Z1V0fWQTSaOmYyZjHOwROxMvY2Do9sd/2QL960Wd0UFOS8tbBEzMuIwhjR13ytYLHPmbVUtVTPkYHRcfA0yxHEA10rRysg5t79Yt3laBrnQT1zH0tPIxjY3NMxfis93ObFyb2tyXE262jPNZi3bg5sXGCnCCraoeD/AKbilWal1FXFxkVTTvpm34imY4mKNn2Yw5vIxDrdhvf7SVdCUckVfTsa0xVLJ2NItymZ2eCBtHFl189hv3r9WGr0ZUbHQzbSNscrQduWUjf4juK1LV/R7KyoZpcxGMuia1gdndzgMUo7LAuYDtIudhCiu872syzqTlgqLg2p05rutLx8xxavS4AuraebQIQhAJeqHTT+Wm99ydEl6odNP5ab33J0QEDTfQv3FTIea3cFD030L9xUyHmt3BAe0IQgBCEIAXCurhQCtwi0jpqCSFlsUslMxuLIXdPGBewNs1nf0a1/ZT+2d/61q+tEINJO4kjim8a0tyIfARKwjI7HMB2FY5DrvXi5FW9wAJu6OI3AsBsYOu/oU4YaVbdHRSzmrgI6YOye/FzlVwe1zczTsk/I9jj6HEFVUtHPS85lRTWO2z4QD3PFm+gpspuEStacL+IlA23Y5jj1bWvsNn3Uw6O4SoXC1TC+K+WJh49meXKyD/5SsywFWG9mdVH9qlN6aijL1VhO0NrbXvLaZjvlTiWujY+3GXiPG87IkHDnivt2qnotL1NPM6Rk0rJg4mUPJ5b/ALXGRk2z7wD2WWmU1fCx76mlFK6lkcHXeOI+twhryx+DLLDk4XvjzGxfnrNHFVgNnpHMeRlUgcY9ndHxN3vOznhrM73PNPNbe2rg6qeYUVUc/wB3WmS4/wC2O0FQzTcDGSw4WxPHHuBNg8C+CI7Rja4Yr7Gm20gjQIog0YWgBosABkABkAFRasPiiaKWKB8LI2gsxFpxAnlElricV8zfbiB7bMC2Ip6rTk0tlfZdAQhCyawQhCAS9UOmn8tN77k6JL1Q6afy03vuTogIGm+hfuKmQ81u4KHpvoX7ipkPNbuCA9oQhACEIQAhCEBTa5n/AKfXf7ef+m5YO5lmkZkkZk7TvW8a4j/p9d/t5/6blhErzlZpdut/cq2yziXsU2at3ivUGnlX7QP1/wCV1+w9uR9C5G6/UQew5EL0CrVbqxTSvcb+DnSrQx1G4jE0ufH1Es+0097Tc7nBMZkMUb8JDcMhDQRcWc6+BoDhd1i7CO4DqKzSiqnRSMlbzoyCBsvba252Ai4860aHSlO8NqWiRzi27Rxcj3sa4Z2bh5N+twsDbM2C8zmWFdKrqXDPX5TjFWpaXs0MWrrGOLpcbnyDkG8ZhwAcqwa7OxyN7m+SvmlZ7NCyW8plhNxbC4CWMAXsDmLntJ7ck16rRFsGYwsc4ujZ9yM81uwW6zbqvbqXPCV9rHRVhZ3uXCEIUzUCEIQCXqh00/lpvfcnRJeqHTT+Wm99ydEBA030L9xUyHmt3BQ9N9C/cVMh5rdwQHtCEIAQhCAEIQgKnWy3yGsvs+Tz39mVhB6lueurL6OrxtvTVGWXi3duSwwHYrfKvvexS5uvgfqeJNhPWLkf/diInBzWuGxwuPPn/denC4ItcnIDtJyt/bzqy1lpOJq6mK1gJXlo/Zfy27eqz7ebuVi6iVTR1V/xKvs70nLo7fgVzQL57FtmoVRj0fS3Ny1gYe28Rwf+KxJavwUVOKkfH4qV43B4D7elxXFmkfs0/M78pn9o49V+Q2uoIi7jDGwvH2i0F3ptdSGtsuhdVGX9wQhCyAQhCAS9UOmn8tN77k6JL1Q6afy03vuTogIGm+hfuKmQ81u4KHpvoX7ipkPNbuCA9oQhACEIQAhCEBV6ztvRVY7YJh/IVgrdgX0JpVmKCZvbG8elpXz1Ecm7grbK38XsUub/AHPc/al57Pzs/VNXClT4a5r8ryRNyHaxxBPoLB5ksaOjxTQt+9LEPS8BaBwtUPJpqgfYe+I/llbiB9MQH7634ienE0/Q0YanrwtRedzN1oXBBLnVx364ngbw5pP8rVnqauDSq4uvY0usJo5IwO14tI3eQ2OX0lbMfFug7GnLpWrrzNjauryzYvS88enBCEIAQhCAS9UOmn8tN77k6JL1Q6afy03vuTogIGm+hfuKmQ81u4KHpvoX7ipkPNbuCA9oQhACEIQAhCEB+dSzExzfvAj0iy+cqbmt3D9F9IFfOskWBzmfcJb6pt/ZWuVvvSXoU+b/AAR9yVoT/NUo7aim9HGtB/Va9r7ScZQVAAu5jRI3fGcX6AjzrItBf5uk/wBxT/1Wrepow5padhBB68jkVHMJaasX0X1JZZHVRkur+h87qZoeq4qop5shxcsZJPU0nC8+oXqPUUxie+E86JzmE9pYS2/ntfzr8ntuC3qcCPSLK2a7Sk/NFNFulVv0Z9Gs2L0qrVWv4+jp5jbE+NuK2YDxyXjzOBHmVqvLtWdj1yd1cEIQsGQQhCAS9UOmn8tN77k6JL1Q6afy03vuTogIGm+hfuKmQ81u4KHpvoX7ipkPNbuCA9oQhACEIQAhCEAFfPek22nnH+rL77l9BlfPNcfrpvKy/wBRys8r+OXoVOb/AC4+pI1f/wA3SeXg/qNW/WWAaAH+LpP9xT/1Gr6AUcy+YvT6sllPyn6/RGMcI1HxWkJCBlM1kndcgscB547/ALyWWlaXwtUN4oagbY3lhP7MtrfztaPOszKsMBU10V5FbmNPRXdvE1PgmrcVNLAdsMpLfyy/WX9cyehPax/gureLrXRGwFRGR+9Fymgdps6X0LXmqnxcNFaS9y8wdTXRi/Y9IQhcx1AhCEAl6odNP5ab33J0SXqh00/lpvfcnRAQNN9C/cVMh5rdwUPTfQv3FTIea3cEB7QhCAEIQgBCEIDhXztO673nte857c3Er6JJXzhCbtaTtIBKs8s+OXoVGb/Lj6lpq0y9bSD/AFoj6HArfFhOpwB0hSj/AFP0a4/2W7KOZ/NS8ieVfJfr+hSa30XHUVTHa5LHOaP22ctn8zWrCw6+Y2FfRbwsD07o35PUzQWs2N5DfyHlM/lcB5lPK52lKHXc15tT7sZ9Nj8dHaQ+TTwVPVDI1zurkHkP9DXEr6DiPo6l85SxBzXMOxwIO45FbrqVVumoKSV/SOijx9fLAs7+IKxmcO/GfVEspnem49GXaEIVYWwIQhAJeqHTT+Wm99ydEl6odNP5ab33J0QEDTfQv3FTIea3cFD030L9xUyHmt3BAe0IQgBCF5e6yA7dF1kOsfClK6QsogxsLchK5uN0g+80HJrT1XuSM7C4Vfo/hRrYz9YIp29hbxbvWZkPVUXJI2dlM13WKr4qkqZRmY4ZXgduFhP9lgUbMLWt7AArXWHhEq6tj4cMcMUgLXtYC5xB2jG7Kx7mgpc8IOG1l/y2B32cRb0qxy/EUoOSk7XKvMsFXqKLhG6Q1ajsvpGk/O8+iJ5W5rF+CctmrnOs5phie4B2HMuIbcWcdgLvStoUMdUjUq3i/A2YClOlS0zVmCyzhX0fgqIqgDpWFjz+1GQW+cte72a1NKXCTo/jaJ7mtLnwubK0AEnLkutb9h71qw1Ts6sZE8XT7SjKPkY+AtT4Ja7FSywHbDK61/uS/WDzYjIP3Vkhros+W07jf+AzV7qTrk2imkc+J7opQxpLSA9uEkhxDiARyjlcHerPMalOVK11e5V5XRrKq+67W6G73XUn03CVo5wuZ8B+6+ORrvNyLO8xKsNH67UE7xHHVRF7smtcTG5x7AHgXPcFSl9ZjAhcBXUMCXqh00/lpvfcnRJeqHTT+Wm99ydEBA030L9xUyHmt3BQ9N9C/cVMh5rdwQHtCEIAVTrYyV1FVNgJE5hlERbkQ/CcNj1G9lbLhCA+UdHVbZGNLcjsw9YspS2jWngpoqx5mbjpqg5l8BDQ4nrc0i1+8WJ7Upv4FajFZukhg74eUPQ+xWt09zoWI23EGSQNF3EADrOQX5xOlkbjhpamZmwPjie5hI6gQCtt1b4KqOnIkmvWTA3DpxdjbbA2Pm+c3Ke44w0AAAAbAMgPgs6F4mJV2+DJ+BrV2rjkmq6qEwMLOLijdk83Ic5xG0DIDPvWtoQpmltt3YLxI24IOwr2hDB8w6wUfyKqkpJThcw8gnJr4zzHg9dxt7wVGbIDszHcvpbTGg6eqbgqIY5m9Qe0OtuO0eZJOm+CKjdC5tG35NUXxMkDpHi/3Xhzjdh7BsUHDc3xrtbWMgYunPI5jsVjXaqaRpjaejkkA/7lOOOae+zMx5wqt0hBwlkuL7pieHejDdQcWb+0g1ya7wQawvlElHKS4wtDoXHN3F3wlhPXhOEg9j7dS0tZLwO6CqWTyVc0ToYTGWRiQYJJC4gl+E5htmC17bVrS2x4OOdr7CXqh00/lpvfcnRJeqHTT+Wm99ydFkiQNN9C/cVMh5rdwUbSseKJw7QknSWu9TAcAgidbK93DZ6UBoSFl/0k1X4aL1n/AAR9JNV+Gi9Z/wAEBqCFl/0k1X4aL1n/AAR9JNV+Gi9Z/wAEBqC5ZZh9JNV+Gi9Z/wAEfSTVfhovWf8ABAaghZf9JNV+Gi9Z/wAEfSTVfhovWf8ABAaghZf9JNV+Gi9Z/wAEfSTVfhovWf8ABAaghZf9JNV+Gi9Z/wAEfSTVfhovWf8ABAagiyy/6Sar8NF6z/gj6Sar8NF6z/ggNPsiyzD6Sar8NF6z/gj6Sar8NF6z/ggNPsurL/pJqvw0XrP+C9R8I9UTb5NF6z/ggLvVEfXT+Wm99yc0oamxnlSOFi9znkDZd5xG3pTegPEzbiyWNI6CD3Xsmly82QCX82h2I+bQ7E6WRZAJfzaHYj5tDsTpZFkAl/NodiPm0OxOlkWQCX82h2I+bQ7E6WRZAJfzaHYj5tDsTpZFkAl/NodiPm0OxOlkWQCX82h2I+bQ7E6WRZAJfzaHYj5tDsTpZFkAl/Nodi9R6uAHYnKyCEBA0XSYBZWS8R7F7QH/2Q=="/>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2" name="Rectangle 1">
            <a:extLst>
              <a:ext uri="{FF2B5EF4-FFF2-40B4-BE49-F238E27FC236}">
                <a16:creationId xmlns:a16="http://schemas.microsoft.com/office/drawing/2014/main" id="{0657E3CA-F521-480D-8613-791F6E4714DA}"/>
              </a:ext>
            </a:extLst>
          </p:cNvPr>
          <p:cNvSpPr/>
          <p:nvPr/>
        </p:nvSpPr>
        <p:spPr>
          <a:xfrm>
            <a:off x="1679576" y="5805264"/>
            <a:ext cx="2112169"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64D30E4-F8AE-7A4C-9AB4-2A756BD11019}"/>
              </a:ext>
            </a:extLst>
          </p:cNvPr>
          <p:cNvSpPr/>
          <p:nvPr/>
        </p:nvSpPr>
        <p:spPr>
          <a:xfrm>
            <a:off x="0" y="0"/>
            <a:ext cx="12192000" cy="433449"/>
          </a:xfrm>
          <a:prstGeom prst="rect">
            <a:avLst/>
          </a:prstGeom>
          <a:solidFill>
            <a:srgbClr val="C12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AD8BABD-7C5C-FA49-8119-2EB95B9A7E16}"/>
              </a:ext>
            </a:extLst>
          </p:cNvPr>
          <p:cNvSpPr txBox="1"/>
          <p:nvPr/>
        </p:nvSpPr>
        <p:spPr>
          <a:xfrm>
            <a:off x="6096001" y="771502"/>
            <a:ext cx="6084238" cy="1446550"/>
          </a:xfrm>
          <a:prstGeom prst="rect">
            <a:avLst/>
          </a:prstGeom>
          <a:noFill/>
        </p:spPr>
        <p:txBody>
          <a:bodyPr wrap="square" rtlCol="0">
            <a:spAutoFit/>
          </a:bodyPr>
          <a:lstStyle/>
          <a:p>
            <a:pPr algn="ctr"/>
            <a:r>
              <a:rPr lang="en-US" sz="8800" b="1" dirty="0">
                <a:solidFill>
                  <a:schemeClr val="bg1"/>
                </a:solidFill>
                <a:latin typeface="Helvetica Neue"/>
              </a:rPr>
              <a:t>what </a:t>
            </a:r>
            <a:r>
              <a:rPr lang="en-US" sz="3500" dirty="0">
                <a:solidFill>
                  <a:schemeClr val="bg1"/>
                </a:solidFill>
              </a:rPr>
              <a:t> </a:t>
            </a:r>
            <a:r>
              <a:rPr lang="en-US" sz="8800" dirty="0">
                <a:solidFill>
                  <a:schemeClr val="bg1"/>
                </a:solidFill>
                <a:latin typeface="Helvetica Neue"/>
              </a:rPr>
              <a:t>is it? </a:t>
            </a:r>
            <a:endParaRPr lang="en-US" sz="3500" dirty="0">
              <a:solidFill>
                <a:schemeClr val="bg1"/>
              </a:solidFill>
              <a:latin typeface="Helvetica Neue"/>
            </a:endParaRPr>
          </a:p>
        </p:txBody>
      </p:sp>
      <p:sp>
        <p:nvSpPr>
          <p:cNvPr id="13" name="TextBox 12">
            <a:extLst>
              <a:ext uri="{FF2B5EF4-FFF2-40B4-BE49-F238E27FC236}">
                <a16:creationId xmlns:a16="http://schemas.microsoft.com/office/drawing/2014/main" id="{3C0AAA47-43FA-4244-8CBE-1DC67FA7A208}"/>
              </a:ext>
            </a:extLst>
          </p:cNvPr>
          <p:cNvSpPr txBox="1"/>
          <p:nvPr/>
        </p:nvSpPr>
        <p:spPr>
          <a:xfrm>
            <a:off x="224413" y="646125"/>
            <a:ext cx="7289261" cy="1446550"/>
          </a:xfrm>
          <a:prstGeom prst="rect">
            <a:avLst/>
          </a:prstGeom>
          <a:noFill/>
        </p:spPr>
        <p:txBody>
          <a:bodyPr wrap="square" rtlCol="0">
            <a:spAutoFit/>
          </a:bodyPr>
          <a:lstStyle/>
          <a:p>
            <a:pPr algn="ctr"/>
            <a:r>
              <a:rPr lang="en-US" sz="8800" b="1" dirty="0">
                <a:solidFill>
                  <a:srgbClr val="C12129"/>
                </a:solidFill>
                <a:latin typeface="Helvetica Neue"/>
              </a:rPr>
              <a:t>who </a:t>
            </a:r>
            <a:r>
              <a:rPr lang="en-US" sz="8800" dirty="0">
                <a:solidFill>
                  <a:srgbClr val="59595C"/>
                </a:solidFill>
                <a:latin typeface="Helvetica Neue"/>
              </a:rPr>
              <a:t>is it for? </a:t>
            </a:r>
          </a:p>
        </p:txBody>
      </p:sp>
      <p:cxnSp>
        <p:nvCxnSpPr>
          <p:cNvPr id="15" name="Straight Connector 14">
            <a:extLst>
              <a:ext uri="{FF2B5EF4-FFF2-40B4-BE49-F238E27FC236}">
                <a16:creationId xmlns:a16="http://schemas.microsoft.com/office/drawing/2014/main" id="{9AEBF400-64AD-4FDE-BFF9-D36BBE6AA2DF}"/>
              </a:ext>
            </a:extLst>
          </p:cNvPr>
          <p:cNvCxnSpPr>
            <a:cxnSpLocks/>
          </p:cNvCxnSpPr>
          <p:nvPr/>
        </p:nvCxnSpPr>
        <p:spPr>
          <a:xfrm>
            <a:off x="777306" y="1939061"/>
            <a:ext cx="6139397" cy="0"/>
          </a:xfrm>
          <a:prstGeom prst="line">
            <a:avLst/>
          </a:prstGeom>
          <a:ln w="28575">
            <a:solidFill>
              <a:srgbClr val="C12129"/>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46C12BD-AAF6-4790-BB9E-9E5A71CB42C2}"/>
              </a:ext>
            </a:extLst>
          </p:cNvPr>
          <p:cNvSpPr/>
          <p:nvPr/>
        </p:nvSpPr>
        <p:spPr>
          <a:xfrm>
            <a:off x="667950" y="2218052"/>
            <a:ext cx="10654572" cy="1569660"/>
          </a:xfrm>
          <a:prstGeom prst="rect">
            <a:avLst/>
          </a:prstGeom>
        </p:spPr>
        <p:txBody>
          <a:bodyPr wrap="square" anchor="t">
            <a:spAutoFit/>
          </a:bodyPr>
          <a:lstStyle/>
          <a:p>
            <a:r>
              <a:rPr lang="en-US" sz="2400" dirty="0">
                <a:latin typeface="+mj-lt"/>
              </a:rPr>
              <a:t>International and local grads who want to build their career in the province they grew up in or earned their post-secondary education in. </a:t>
            </a:r>
          </a:p>
          <a:p>
            <a:endParaRPr lang="en-US" sz="2400" dirty="0">
              <a:latin typeface="+mj-lt"/>
              <a:cs typeface="Calibri Light"/>
            </a:endParaRPr>
          </a:p>
          <a:p>
            <a:r>
              <a:rPr lang="en-US" sz="2400" dirty="0">
                <a:latin typeface="+mj-lt"/>
                <a:cs typeface="Calibri Light"/>
              </a:rPr>
              <a:t>Intra-provincial connections are now possible via the app. </a:t>
            </a:r>
            <a:endParaRPr lang="en-CA" sz="2400" dirty="0">
              <a:latin typeface="+mj-lt"/>
              <a:cs typeface="Calibri Light"/>
            </a:endParaRPr>
          </a:p>
        </p:txBody>
      </p:sp>
    </p:spTree>
    <p:extLst>
      <p:ext uri="{BB962C8B-B14F-4D97-AF65-F5344CB8AC3E}">
        <p14:creationId xmlns:p14="http://schemas.microsoft.com/office/powerpoint/2010/main" val="97104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4EC7C1-68E0-094F-B82B-A8D4CCCB6781}"/>
              </a:ext>
            </a:extLst>
          </p:cNvPr>
          <p:cNvSpPr/>
          <p:nvPr/>
        </p:nvSpPr>
        <p:spPr>
          <a:xfrm>
            <a:off x="0" y="0"/>
            <a:ext cx="12192000" cy="433449"/>
          </a:xfrm>
          <a:prstGeom prst="rect">
            <a:avLst/>
          </a:prstGeom>
          <a:solidFill>
            <a:srgbClr val="C12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4635CC5-5CE5-314D-B8AB-4CFBC21564B2}"/>
              </a:ext>
            </a:extLst>
          </p:cNvPr>
          <p:cNvPicPr>
            <a:picLocks noChangeAspect="1"/>
          </p:cNvPicPr>
          <p:nvPr/>
        </p:nvPicPr>
        <p:blipFill>
          <a:blip r:embed="rId3"/>
          <a:stretch>
            <a:fillRect/>
          </a:stretch>
        </p:blipFill>
        <p:spPr>
          <a:xfrm>
            <a:off x="703911" y="4781332"/>
            <a:ext cx="1885170" cy="1204005"/>
          </a:xfrm>
          <a:prstGeom prst="rect">
            <a:avLst/>
          </a:prstGeom>
        </p:spPr>
      </p:pic>
      <p:sp>
        <p:nvSpPr>
          <p:cNvPr id="12" name="Title 1">
            <a:extLst>
              <a:ext uri="{FF2B5EF4-FFF2-40B4-BE49-F238E27FC236}">
                <a16:creationId xmlns:a16="http://schemas.microsoft.com/office/drawing/2014/main" id="{2B206E4D-B027-224C-9861-B7628651FCD1}"/>
              </a:ext>
            </a:extLst>
          </p:cNvPr>
          <p:cNvSpPr txBox="1">
            <a:spLocks/>
          </p:cNvSpPr>
          <p:nvPr/>
        </p:nvSpPr>
        <p:spPr>
          <a:xfrm>
            <a:off x="2756286" y="5275743"/>
            <a:ext cx="5112386" cy="11453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0" i="0" kern="1200" spc="50" baseline="0">
                <a:solidFill>
                  <a:srgbClr val="C12129"/>
                </a:solidFill>
                <a:latin typeface="Helvetica Neue Medium" charset="0"/>
                <a:ea typeface="Helvetica Neue Medium" charset="0"/>
                <a:cs typeface="Helvetica Neue Medium" charset="0"/>
              </a:defRPr>
            </a:lvl1pPr>
          </a:lstStyle>
          <a:p>
            <a:r>
              <a:rPr lang="en-CA" altLang="en-US" dirty="0">
                <a:solidFill>
                  <a:schemeClr val="tx1">
                    <a:lumMod val="75000"/>
                    <a:lumOff val="25000"/>
                  </a:schemeClr>
                </a:solidFill>
                <a:latin typeface="+mj-lt"/>
                <a:cs typeface="Arial" panose="020B0604020202020204" pitchFamily="34" charset="0"/>
              </a:rPr>
              <a:t>graduates across Atlantic Canada</a:t>
            </a:r>
            <a:endParaRPr lang="en-CA" dirty="0">
              <a:solidFill>
                <a:schemeClr val="tx1">
                  <a:lumMod val="75000"/>
                  <a:lumOff val="25000"/>
                </a:schemeClr>
              </a:solidFill>
              <a:latin typeface="+mj-lt"/>
            </a:endParaRPr>
          </a:p>
        </p:txBody>
      </p:sp>
      <p:cxnSp>
        <p:nvCxnSpPr>
          <p:cNvPr id="13" name="Straight Connector 12">
            <a:extLst>
              <a:ext uri="{FF2B5EF4-FFF2-40B4-BE49-F238E27FC236}">
                <a16:creationId xmlns:a16="http://schemas.microsoft.com/office/drawing/2014/main" id="{B9BACE23-FF7E-2942-AD06-2A068E47B578}"/>
              </a:ext>
            </a:extLst>
          </p:cNvPr>
          <p:cNvCxnSpPr>
            <a:cxnSpLocks/>
          </p:cNvCxnSpPr>
          <p:nvPr/>
        </p:nvCxnSpPr>
        <p:spPr>
          <a:xfrm>
            <a:off x="849760" y="4522203"/>
            <a:ext cx="1047522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321137FD-6B95-8C43-B689-17A8A34CCF80}"/>
              </a:ext>
            </a:extLst>
          </p:cNvPr>
          <p:cNvSpPr txBox="1">
            <a:spLocks/>
          </p:cNvSpPr>
          <p:nvPr/>
        </p:nvSpPr>
        <p:spPr>
          <a:xfrm>
            <a:off x="4967150" y="4860706"/>
            <a:ext cx="2292946" cy="9859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0" i="0" kern="1200" spc="50" baseline="0">
                <a:solidFill>
                  <a:srgbClr val="C12129"/>
                </a:solidFill>
                <a:latin typeface="Helvetica Neue Medium" charset="0"/>
                <a:ea typeface="Helvetica Neue Medium" charset="0"/>
                <a:cs typeface="Helvetica Neue Medium" charset="0"/>
              </a:defRPr>
            </a:lvl1pPr>
          </a:lstStyle>
          <a:p>
            <a:pPr>
              <a:lnSpc>
                <a:spcPct val="100000"/>
              </a:lnSpc>
            </a:pPr>
            <a:r>
              <a:rPr lang="en-CA" altLang="en-US" sz="3600" b="1" cap="all" spc="-150" dirty="0">
                <a:latin typeface="Arial Black" panose="020B0604020202020204" pitchFamily="34" charset="0"/>
                <a:cs typeface="Arial Black" panose="020B0604020202020204" pitchFamily="34" charset="0"/>
              </a:rPr>
              <a:t>32,000</a:t>
            </a:r>
            <a:r>
              <a:rPr lang="en-CA" altLang="en-US" sz="4400" b="1" cap="all" spc="-150" dirty="0">
                <a:latin typeface="Arial Black" panose="020B0604020202020204" pitchFamily="34" charset="0"/>
                <a:cs typeface="Arial Black" panose="020B0604020202020204" pitchFamily="34" charset="0"/>
              </a:rPr>
              <a:t>+</a:t>
            </a:r>
            <a:endParaRPr lang="en-CA" sz="4400" b="1" cap="all" spc="-150" dirty="0">
              <a:latin typeface="Arial Black" panose="020B0604020202020204" pitchFamily="34" charset="0"/>
              <a:cs typeface="Arial Black" panose="020B0604020202020204" pitchFamily="34" charset="0"/>
            </a:endParaRPr>
          </a:p>
        </p:txBody>
      </p:sp>
      <p:sp>
        <p:nvSpPr>
          <p:cNvPr id="15" name="Rectangle 14">
            <a:extLst>
              <a:ext uri="{FF2B5EF4-FFF2-40B4-BE49-F238E27FC236}">
                <a16:creationId xmlns:a16="http://schemas.microsoft.com/office/drawing/2014/main" id="{8E287A38-AF5F-4BB8-AFA4-A271B947A186}"/>
              </a:ext>
            </a:extLst>
          </p:cNvPr>
          <p:cNvSpPr/>
          <p:nvPr/>
        </p:nvSpPr>
        <p:spPr>
          <a:xfrm>
            <a:off x="667823" y="1868409"/>
            <a:ext cx="3501223" cy="2385268"/>
          </a:xfrm>
          <a:prstGeom prst="rect">
            <a:avLst/>
          </a:prstGeom>
        </p:spPr>
        <p:txBody>
          <a:bodyPr wrap="square">
            <a:spAutoFit/>
          </a:bodyPr>
          <a:lstStyle/>
          <a:p>
            <a:pPr>
              <a:spcAft>
                <a:spcPts val="600"/>
              </a:spcAft>
            </a:pPr>
            <a:r>
              <a:rPr lang="en-CA" sz="2400" b="1" dirty="0">
                <a:solidFill>
                  <a:schemeClr val="tx1">
                    <a:lumMod val="75000"/>
                    <a:lumOff val="25000"/>
                  </a:schemeClr>
                </a:solidFill>
                <a:latin typeface="+mj-lt"/>
                <a:ea typeface="Times New Roman" panose="02020603050405020304" pitchFamily="18" charset="0"/>
              </a:rPr>
              <a:t>2018-2019: </a:t>
            </a:r>
          </a:p>
          <a:p>
            <a:pPr>
              <a:spcAft>
                <a:spcPts val="600"/>
              </a:spcAft>
            </a:pPr>
            <a:r>
              <a:rPr lang="en-CA" sz="2400" dirty="0">
                <a:solidFill>
                  <a:schemeClr val="tx1">
                    <a:lumMod val="75000"/>
                    <a:lumOff val="25000"/>
                  </a:schemeClr>
                </a:solidFill>
                <a:latin typeface="+mj-lt"/>
                <a:ea typeface="Times New Roman" panose="02020603050405020304" pitchFamily="18" charset="0"/>
              </a:rPr>
              <a:t>International and local graduates who studied in Nova Scotia connect with community leaders across the Province</a:t>
            </a:r>
          </a:p>
        </p:txBody>
      </p:sp>
      <p:sp>
        <p:nvSpPr>
          <p:cNvPr id="2" name="TextBox 1">
            <a:extLst>
              <a:ext uri="{FF2B5EF4-FFF2-40B4-BE49-F238E27FC236}">
                <a16:creationId xmlns:a16="http://schemas.microsoft.com/office/drawing/2014/main" id="{BA82BD7E-5EFA-414F-B6F9-D020B52EAD1A}"/>
              </a:ext>
            </a:extLst>
          </p:cNvPr>
          <p:cNvSpPr txBox="1"/>
          <p:nvPr/>
        </p:nvSpPr>
        <p:spPr>
          <a:xfrm rot="21186820">
            <a:off x="4147170" y="2192070"/>
            <a:ext cx="3140649" cy="1936511"/>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CA" dirty="0"/>
          </a:p>
        </p:txBody>
      </p:sp>
      <p:sp>
        <p:nvSpPr>
          <p:cNvPr id="5" name="Arrow: Circular 4">
            <a:extLst>
              <a:ext uri="{FF2B5EF4-FFF2-40B4-BE49-F238E27FC236}">
                <a16:creationId xmlns:a16="http://schemas.microsoft.com/office/drawing/2014/main" id="{839B7E39-F3DD-4EB3-9EA2-71702FBB545A}"/>
              </a:ext>
            </a:extLst>
          </p:cNvPr>
          <p:cNvSpPr/>
          <p:nvPr/>
        </p:nvSpPr>
        <p:spPr>
          <a:xfrm rot="19788360">
            <a:off x="4218780" y="2003073"/>
            <a:ext cx="1766681" cy="2086211"/>
          </a:xfrm>
          <a:prstGeom prst="circularArrow">
            <a:avLst>
              <a:gd name="adj1" fmla="val 12500"/>
              <a:gd name="adj2" fmla="val 1142319"/>
              <a:gd name="adj3" fmla="val 20457681"/>
              <a:gd name="adj4" fmla="val 10800000"/>
              <a:gd name="adj5" fmla="val 14680"/>
            </a:avLst>
          </a:prstGeom>
          <a:solidFill>
            <a:srgbClr val="C12129"/>
          </a:solidFill>
          <a:ln>
            <a:solidFill>
              <a:srgbClr val="C121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8" name="Rectangle 17">
            <a:extLst>
              <a:ext uri="{FF2B5EF4-FFF2-40B4-BE49-F238E27FC236}">
                <a16:creationId xmlns:a16="http://schemas.microsoft.com/office/drawing/2014/main" id="{55F97009-2634-4239-BDEA-0F98FC194683}"/>
              </a:ext>
            </a:extLst>
          </p:cNvPr>
          <p:cNvSpPr/>
          <p:nvPr/>
        </p:nvSpPr>
        <p:spPr>
          <a:xfrm>
            <a:off x="2756286" y="4737316"/>
            <a:ext cx="5369212" cy="907941"/>
          </a:xfrm>
          <a:prstGeom prst="rect">
            <a:avLst/>
          </a:prstGeom>
        </p:spPr>
        <p:txBody>
          <a:bodyPr wrap="square">
            <a:spAutoFit/>
          </a:bodyPr>
          <a:lstStyle/>
          <a:p>
            <a:pPr>
              <a:spcAft>
                <a:spcPts val="600"/>
              </a:spcAft>
            </a:pPr>
            <a:r>
              <a:rPr lang="en-CA" sz="2400" b="1" dirty="0">
                <a:solidFill>
                  <a:schemeClr val="tx1">
                    <a:lumMod val="75000"/>
                    <a:lumOff val="25000"/>
                  </a:schemeClr>
                </a:solidFill>
                <a:latin typeface="+mj-lt"/>
                <a:ea typeface="Times New Roman" panose="02020603050405020304" pitchFamily="18" charset="0"/>
              </a:rPr>
              <a:t>2019-2020: </a:t>
            </a:r>
          </a:p>
          <a:p>
            <a:pPr>
              <a:spcAft>
                <a:spcPts val="600"/>
              </a:spcAft>
            </a:pPr>
            <a:r>
              <a:rPr lang="en-CA" sz="2400" dirty="0">
                <a:solidFill>
                  <a:schemeClr val="tx1">
                    <a:lumMod val="75000"/>
                    <a:lumOff val="25000"/>
                  </a:schemeClr>
                </a:solidFill>
                <a:latin typeface="+mj-lt"/>
                <a:ea typeface="Times New Roman" panose="02020603050405020304" pitchFamily="18" charset="0"/>
              </a:rPr>
              <a:t>Accessible by the </a:t>
            </a:r>
          </a:p>
        </p:txBody>
      </p:sp>
      <p:grpSp>
        <p:nvGrpSpPr>
          <p:cNvPr id="19" name="Group 18">
            <a:extLst>
              <a:ext uri="{FF2B5EF4-FFF2-40B4-BE49-F238E27FC236}">
                <a16:creationId xmlns:a16="http://schemas.microsoft.com/office/drawing/2014/main" id="{35CCD702-D465-48E4-8AA3-8481ACE0721F}"/>
              </a:ext>
            </a:extLst>
          </p:cNvPr>
          <p:cNvGrpSpPr/>
          <p:nvPr/>
        </p:nvGrpSpPr>
        <p:grpSpPr>
          <a:xfrm>
            <a:off x="7581204" y="3039322"/>
            <a:ext cx="1281314" cy="1201851"/>
            <a:chOff x="668740" y="3501008"/>
            <a:chExt cx="1132764" cy="1132764"/>
          </a:xfrm>
        </p:grpSpPr>
        <p:pic>
          <p:nvPicPr>
            <p:cNvPr id="21" name="Picture 20">
              <a:extLst>
                <a:ext uri="{FF2B5EF4-FFF2-40B4-BE49-F238E27FC236}">
                  <a16:creationId xmlns:a16="http://schemas.microsoft.com/office/drawing/2014/main" id="{FB5672B9-C67F-407D-B7CE-70F6E9241BCB}"/>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79523" y="3712192"/>
              <a:ext cx="758209" cy="758209"/>
            </a:xfrm>
            <a:prstGeom prst="rect">
              <a:avLst/>
            </a:prstGeom>
          </p:spPr>
        </p:pic>
        <p:sp>
          <p:nvSpPr>
            <p:cNvPr id="25" name="Oval 24">
              <a:extLst>
                <a:ext uri="{FF2B5EF4-FFF2-40B4-BE49-F238E27FC236}">
                  <a16:creationId xmlns:a16="http://schemas.microsoft.com/office/drawing/2014/main" id="{5B5FAB44-E659-476F-8262-CA7F2E0FF89B}"/>
                </a:ext>
              </a:extLst>
            </p:cNvPr>
            <p:cNvSpPr/>
            <p:nvPr/>
          </p:nvSpPr>
          <p:spPr>
            <a:xfrm>
              <a:off x="668740" y="3501008"/>
              <a:ext cx="1132764" cy="1132764"/>
            </a:xfrm>
            <a:prstGeom prst="ellipse">
              <a:avLst/>
            </a:prstGeom>
            <a:noFill/>
            <a:ln w="44450">
              <a:solidFill>
                <a:srgbClr val="C121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31C527C9-5534-4737-BEAC-F1082A539405}"/>
              </a:ext>
            </a:extLst>
          </p:cNvPr>
          <p:cNvSpPr/>
          <p:nvPr/>
        </p:nvSpPr>
        <p:spPr>
          <a:xfrm>
            <a:off x="7543627" y="2033959"/>
            <a:ext cx="3937771" cy="907941"/>
          </a:xfrm>
          <a:prstGeom prst="rect">
            <a:avLst/>
          </a:prstGeom>
        </p:spPr>
        <p:txBody>
          <a:bodyPr wrap="square">
            <a:spAutoFit/>
          </a:bodyPr>
          <a:lstStyle/>
          <a:p>
            <a:pPr>
              <a:spcAft>
                <a:spcPts val="600"/>
              </a:spcAft>
            </a:pPr>
            <a:r>
              <a:rPr lang="en-CA" sz="2400" dirty="0">
                <a:solidFill>
                  <a:schemeClr val="tx1">
                    <a:lumMod val="75000"/>
                    <a:lumOff val="25000"/>
                  </a:schemeClr>
                </a:solidFill>
                <a:latin typeface="+mj-lt"/>
                <a:ea typeface="Times New Roman" panose="02020603050405020304" pitchFamily="18" charset="0"/>
              </a:rPr>
              <a:t>Connectees access a resource</a:t>
            </a:r>
          </a:p>
          <a:p>
            <a:pPr>
              <a:spcAft>
                <a:spcPts val="600"/>
              </a:spcAft>
            </a:pPr>
            <a:r>
              <a:rPr lang="en-CA" sz="2400" dirty="0">
                <a:solidFill>
                  <a:schemeClr val="tx1">
                    <a:lumMod val="75000"/>
                    <a:lumOff val="25000"/>
                  </a:schemeClr>
                </a:solidFill>
                <a:latin typeface="+mj-lt"/>
                <a:ea typeface="Times New Roman" panose="02020603050405020304" pitchFamily="18" charset="0"/>
              </a:rPr>
              <a:t>hub with local labour market</a:t>
            </a:r>
          </a:p>
        </p:txBody>
      </p:sp>
      <p:sp>
        <p:nvSpPr>
          <p:cNvPr id="27" name="Rectangle 26">
            <a:extLst>
              <a:ext uri="{FF2B5EF4-FFF2-40B4-BE49-F238E27FC236}">
                <a16:creationId xmlns:a16="http://schemas.microsoft.com/office/drawing/2014/main" id="{34B47DBA-37C9-4D5F-B607-73EA7ECDEDCE}"/>
              </a:ext>
            </a:extLst>
          </p:cNvPr>
          <p:cNvSpPr/>
          <p:nvPr/>
        </p:nvSpPr>
        <p:spPr>
          <a:xfrm>
            <a:off x="9224221" y="2876144"/>
            <a:ext cx="2257177" cy="1200329"/>
          </a:xfrm>
          <a:prstGeom prst="rect">
            <a:avLst/>
          </a:prstGeom>
        </p:spPr>
        <p:txBody>
          <a:bodyPr wrap="square">
            <a:spAutoFit/>
          </a:bodyPr>
          <a:lstStyle/>
          <a:p>
            <a:pPr>
              <a:spcAft>
                <a:spcPts val="600"/>
              </a:spcAft>
            </a:pPr>
            <a:r>
              <a:rPr lang="en-CA" sz="2400" dirty="0">
                <a:solidFill>
                  <a:schemeClr val="tx1">
                    <a:lumMod val="75000"/>
                    <a:lumOff val="25000"/>
                  </a:schemeClr>
                </a:solidFill>
                <a:latin typeface="+mj-lt"/>
                <a:ea typeface="Times New Roman" panose="02020603050405020304" pitchFamily="18" charset="0"/>
              </a:rPr>
              <a:t>information and interview and networking tips</a:t>
            </a:r>
          </a:p>
        </p:txBody>
      </p:sp>
      <p:sp>
        <p:nvSpPr>
          <p:cNvPr id="28" name="Rectangle 27">
            <a:extLst>
              <a:ext uri="{FF2B5EF4-FFF2-40B4-BE49-F238E27FC236}">
                <a16:creationId xmlns:a16="http://schemas.microsoft.com/office/drawing/2014/main" id="{BCF1AEFA-8683-4F0D-A074-15D8EAF476A7}"/>
              </a:ext>
            </a:extLst>
          </p:cNvPr>
          <p:cNvSpPr/>
          <p:nvPr/>
        </p:nvSpPr>
        <p:spPr>
          <a:xfrm>
            <a:off x="7543627" y="4686903"/>
            <a:ext cx="2122508" cy="907941"/>
          </a:xfrm>
          <a:prstGeom prst="rect">
            <a:avLst/>
          </a:prstGeom>
        </p:spPr>
        <p:txBody>
          <a:bodyPr wrap="square">
            <a:spAutoFit/>
          </a:bodyPr>
          <a:lstStyle/>
          <a:p>
            <a:pPr>
              <a:spcAft>
                <a:spcPts val="600"/>
              </a:spcAft>
            </a:pPr>
            <a:r>
              <a:rPr lang="en-CA" sz="2400" b="1" dirty="0">
                <a:solidFill>
                  <a:schemeClr val="tx1">
                    <a:lumMod val="75000"/>
                    <a:lumOff val="25000"/>
                  </a:schemeClr>
                </a:solidFill>
                <a:latin typeface="+mj-lt"/>
                <a:ea typeface="Times New Roman" panose="02020603050405020304" pitchFamily="18" charset="0"/>
              </a:rPr>
              <a:t>2022-2023: </a:t>
            </a:r>
          </a:p>
          <a:p>
            <a:pPr>
              <a:spcAft>
                <a:spcPts val="600"/>
              </a:spcAft>
            </a:pPr>
            <a:r>
              <a:rPr lang="en-CA" sz="2400" dirty="0">
                <a:solidFill>
                  <a:schemeClr val="tx1">
                    <a:lumMod val="75000"/>
                    <a:lumOff val="25000"/>
                  </a:schemeClr>
                </a:solidFill>
                <a:latin typeface="+mj-lt"/>
                <a:ea typeface="Times New Roman" panose="02020603050405020304" pitchFamily="18" charset="0"/>
              </a:rPr>
              <a:t>                </a:t>
            </a:r>
          </a:p>
        </p:txBody>
      </p:sp>
      <p:sp>
        <p:nvSpPr>
          <p:cNvPr id="30" name="Rectangle 29">
            <a:extLst>
              <a:ext uri="{FF2B5EF4-FFF2-40B4-BE49-F238E27FC236}">
                <a16:creationId xmlns:a16="http://schemas.microsoft.com/office/drawing/2014/main" id="{86120A2E-8D06-45D4-BFE9-935CE12E0598}"/>
              </a:ext>
            </a:extLst>
          </p:cNvPr>
          <p:cNvSpPr/>
          <p:nvPr/>
        </p:nvSpPr>
        <p:spPr>
          <a:xfrm>
            <a:off x="7554335" y="5040846"/>
            <a:ext cx="4268090" cy="1107996"/>
          </a:xfrm>
          <a:prstGeom prst="rect">
            <a:avLst/>
          </a:prstGeom>
        </p:spPr>
        <p:txBody>
          <a:bodyPr wrap="square">
            <a:spAutoFit/>
          </a:bodyPr>
          <a:lstStyle/>
          <a:p>
            <a:pPr>
              <a:spcAft>
                <a:spcPts val="600"/>
              </a:spcAft>
            </a:pPr>
            <a:r>
              <a:rPr lang="en-CA" sz="2200" dirty="0">
                <a:solidFill>
                  <a:schemeClr val="tx1">
                    <a:lumMod val="75000"/>
                    <a:lumOff val="25000"/>
                  </a:schemeClr>
                </a:solidFill>
                <a:latin typeface="+mj-lt"/>
                <a:ea typeface="Times New Roman" panose="02020603050405020304" pitchFamily="18" charset="0"/>
              </a:rPr>
              <a:t>If proved effective, roll out to National Connector Communities across Canada </a:t>
            </a:r>
          </a:p>
        </p:txBody>
      </p:sp>
      <p:cxnSp>
        <p:nvCxnSpPr>
          <p:cNvPr id="32" name="Straight Connector 31">
            <a:extLst>
              <a:ext uri="{FF2B5EF4-FFF2-40B4-BE49-F238E27FC236}">
                <a16:creationId xmlns:a16="http://schemas.microsoft.com/office/drawing/2014/main" id="{B0E28C83-2AE8-4394-AD6F-80F636E21665}"/>
              </a:ext>
            </a:extLst>
          </p:cNvPr>
          <p:cNvCxnSpPr>
            <a:cxnSpLocks/>
          </p:cNvCxnSpPr>
          <p:nvPr/>
        </p:nvCxnSpPr>
        <p:spPr>
          <a:xfrm>
            <a:off x="7289355" y="4822318"/>
            <a:ext cx="0" cy="141150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TextBox 21">
            <a:extLst>
              <a:ext uri="{FF2B5EF4-FFF2-40B4-BE49-F238E27FC236}">
                <a16:creationId xmlns:a16="http://schemas.microsoft.com/office/drawing/2014/main" id="{E1C49E91-D898-4836-AC62-5A36CD03C5A3}"/>
              </a:ext>
            </a:extLst>
          </p:cNvPr>
          <p:cNvSpPr txBox="1"/>
          <p:nvPr/>
        </p:nvSpPr>
        <p:spPr>
          <a:xfrm>
            <a:off x="-394913" y="519536"/>
            <a:ext cx="10994065" cy="923330"/>
          </a:xfrm>
          <a:prstGeom prst="rect">
            <a:avLst/>
          </a:prstGeom>
          <a:noFill/>
        </p:spPr>
        <p:txBody>
          <a:bodyPr wrap="square" rtlCol="0">
            <a:spAutoFit/>
          </a:bodyPr>
          <a:lstStyle/>
          <a:p>
            <a:pPr algn="ctr"/>
            <a:r>
              <a:rPr lang="en-US" sz="5400" b="1" dirty="0">
                <a:solidFill>
                  <a:srgbClr val="C12129"/>
                </a:solidFill>
                <a:latin typeface="Helvetica Neue"/>
              </a:rPr>
              <a:t>where &amp; when</a:t>
            </a:r>
            <a:r>
              <a:rPr lang="en-US" sz="5400" dirty="0"/>
              <a:t> </a:t>
            </a:r>
            <a:r>
              <a:rPr lang="en-US" sz="5400" dirty="0">
                <a:solidFill>
                  <a:srgbClr val="59595C"/>
                </a:solidFill>
                <a:latin typeface="Helvetica Neue"/>
              </a:rPr>
              <a:t>is it available? </a:t>
            </a:r>
          </a:p>
        </p:txBody>
      </p:sp>
      <p:cxnSp>
        <p:nvCxnSpPr>
          <p:cNvPr id="23" name="Straight Connector 22">
            <a:extLst>
              <a:ext uri="{FF2B5EF4-FFF2-40B4-BE49-F238E27FC236}">
                <a16:creationId xmlns:a16="http://schemas.microsoft.com/office/drawing/2014/main" id="{E66336C4-CE25-4493-BC17-5EAE717F94A3}"/>
              </a:ext>
            </a:extLst>
          </p:cNvPr>
          <p:cNvCxnSpPr>
            <a:cxnSpLocks/>
          </p:cNvCxnSpPr>
          <p:nvPr/>
        </p:nvCxnSpPr>
        <p:spPr>
          <a:xfrm>
            <a:off x="610672" y="1418160"/>
            <a:ext cx="8901840" cy="0"/>
          </a:xfrm>
          <a:prstGeom prst="line">
            <a:avLst/>
          </a:prstGeom>
          <a:ln w="28575">
            <a:solidFill>
              <a:srgbClr val="C121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601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4F6C13-6ACA-2242-A123-C9675EF9C6C1}"/>
              </a:ext>
            </a:extLst>
          </p:cNvPr>
          <p:cNvSpPr/>
          <p:nvPr/>
        </p:nvSpPr>
        <p:spPr>
          <a:xfrm>
            <a:off x="1644835" y="424797"/>
            <a:ext cx="5620898" cy="707886"/>
          </a:xfrm>
          <a:prstGeom prst="rect">
            <a:avLst/>
          </a:prstGeom>
        </p:spPr>
        <p:txBody>
          <a:bodyPr wrap="none">
            <a:spAutoFit/>
          </a:bodyPr>
          <a:lstStyle/>
          <a:p>
            <a:r>
              <a:rPr lang="en-US" sz="4000" b="1" dirty="0">
                <a:solidFill>
                  <a:schemeClr val="bg1"/>
                </a:solidFill>
                <a:latin typeface="Arial Black" panose="020B0604020202020204" pitchFamily="34" charset="0"/>
                <a:cs typeface="Arial Black" panose="020B0604020202020204" pitchFamily="34" charset="0"/>
              </a:rPr>
              <a:t>Halifax Partnership</a:t>
            </a:r>
          </a:p>
        </p:txBody>
      </p:sp>
      <p:sp>
        <p:nvSpPr>
          <p:cNvPr id="12" name="Rectangle 11">
            <a:extLst>
              <a:ext uri="{FF2B5EF4-FFF2-40B4-BE49-F238E27FC236}">
                <a16:creationId xmlns:a16="http://schemas.microsoft.com/office/drawing/2014/main" id="{D94C5D0F-32BE-3E42-A3E6-21A5EAF66185}"/>
              </a:ext>
            </a:extLst>
          </p:cNvPr>
          <p:cNvSpPr/>
          <p:nvPr/>
        </p:nvSpPr>
        <p:spPr>
          <a:xfrm>
            <a:off x="5414393" y="2836635"/>
            <a:ext cx="5836692" cy="1384995"/>
          </a:xfrm>
          <a:prstGeom prst="rect">
            <a:avLst/>
          </a:prstGeom>
        </p:spPr>
        <p:txBody>
          <a:bodyPr wrap="square">
            <a:spAutoFit/>
          </a:bodyPr>
          <a:lstStyle/>
          <a:p>
            <a:pPr algn="r"/>
            <a:r>
              <a:rPr lang="en-US" sz="2800" dirty="0">
                <a:solidFill>
                  <a:schemeClr val="bg1"/>
                </a:solidFill>
                <a:latin typeface="+mj-lt"/>
              </a:rPr>
              <a:t>User research</a:t>
            </a:r>
          </a:p>
          <a:p>
            <a:pPr algn="r"/>
            <a:r>
              <a:rPr lang="en-US" sz="2800" dirty="0">
                <a:solidFill>
                  <a:schemeClr val="bg1"/>
                </a:solidFill>
                <a:latin typeface="+mj-lt"/>
              </a:rPr>
              <a:t>Mobile and web app development</a:t>
            </a:r>
          </a:p>
          <a:p>
            <a:pPr algn="r"/>
            <a:r>
              <a:rPr lang="en-US" sz="2800" dirty="0">
                <a:solidFill>
                  <a:schemeClr val="bg1"/>
                </a:solidFill>
                <a:latin typeface="+mj-lt"/>
              </a:rPr>
              <a:t>Internal and external testing </a:t>
            </a:r>
          </a:p>
        </p:txBody>
      </p:sp>
      <p:sp>
        <p:nvSpPr>
          <p:cNvPr id="13" name="Rectangle 12">
            <a:extLst>
              <a:ext uri="{FF2B5EF4-FFF2-40B4-BE49-F238E27FC236}">
                <a16:creationId xmlns:a16="http://schemas.microsoft.com/office/drawing/2014/main" id="{752DC74F-2499-9D41-9642-5B98D760C6F7}"/>
              </a:ext>
            </a:extLst>
          </p:cNvPr>
          <p:cNvSpPr/>
          <p:nvPr/>
        </p:nvSpPr>
        <p:spPr>
          <a:xfrm>
            <a:off x="7481527" y="2285654"/>
            <a:ext cx="3769558" cy="646331"/>
          </a:xfrm>
          <a:prstGeom prst="rect">
            <a:avLst/>
          </a:prstGeom>
        </p:spPr>
        <p:txBody>
          <a:bodyPr wrap="none">
            <a:spAutoFit/>
          </a:bodyPr>
          <a:lstStyle/>
          <a:p>
            <a:pPr algn="r"/>
            <a:r>
              <a:rPr lang="en-US" sz="3600" b="1" dirty="0">
                <a:solidFill>
                  <a:schemeClr val="bg1"/>
                </a:solidFill>
                <a:latin typeface="Arial Black" panose="020B0604020202020204" pitchFamily="34" charset="0"/>
                <a:cs typeface="Arial Black" panose="020B0604020202020204" pitchFamily="34" charset="0"/>
              </a:rPr>
              <a:t>Code + Mortar</a:t>
            </a:r>
          </a:p>
        </p:txBody>
      </p:sp>
      <p:sp>
        <p:nvSpPr>
          <p:cNvPr id="14" name="Rectangle 13">
            <a:extLst>
              <a:ext uri="{FF2B5EF4-FFF2-40B4-BE49-F238E27FC236}">
                <a16:creationId xmlns:a16="http://schemas.microsoft.com/office/drawing/2014/main" id="{B75498F5-74AC-F949-A9E2-5E7DA076B80B}"/>
              </a:ext>
            </a:extLst>
          </p:cNvPr>
          <p:cNvSpPr/>
          <p:nvPr/>
        </p:nvSpPr>
        <p:spPr>
          <a:xfrm>
            <a:off x="511908" y="5048208"/>
            <a:ext cx="10509582" cy="1384995"/>
          </a:xfrm>
          <a:prstGeom prst="rect">
            <a:avLst/>
          </a:prstGeom>
        </p:spPr>
        <p:txBody>
          <a:bodyPr wrap="square">
            <a:spAutoFit/>
          </a:bodyPr>
          <a:lstStyle/>
          <a:p>
            <a:r>
              <a:rPr lang="en-CA" sz="2800" dirty="0">
                <a:solidFill>
                  <a:schemeClr val="bg1"/>
                </a:solidFill>
                <a:latin typeface="+mj-lt"/>
              </a:rPr>
              <a:t>Awareness and target audience research</a:t>
            </a:r>
          </a:p>
          <a:p>
            <a:r>
              <a:rPr lang="en-CA" sz="2800" dirty="0">
                <a:solidFill>
                  <a:schemeClr val="bg1"/>
                </a:solidFill>
                <a:latin typeface="+mj-lt"/>
              </a:rPr>
              <a:t>App brand identity development</a:t>
            </a:r>
          </a:p>
          <a:p>
            <a:r>
              <a:rPr lang="en-CA" sz="2800" dirty="0">
                <a:solidFill>
                  <a:schemeClr val="bg1"/>
                </a:solidFill>
                <a:latin typeface="+mj-lt"/>
              </a:rPr>
              <a:t>Marketing, communications and engagement strategy</a:t>
            </a:r>
            <a:endParaRPr lang="en-US" sz="2800" dirty="0">
              <a:solidFill>
                <a:schemeClr val="bg1"/>
              </a:solidFill>
              <a:latin typeface="+mj-lt"/>
            </a:endParaRPr>
          </a:p>
        </p:txBody>
      </p:sp>
      <p:sp>
        <p:nvSpPr>
          <p:cNvPr id="15" name="Rectangle 14">
            <a:extLst>
              <a:ext uri="{FF2B5EF4-FFF2-40B4-BE49-F238E27FC236}">
                <a16:creationId xmlns:a16="http://schemas.microsoft.com/office/drawing/2014/main" id="{E5BF68A9-E02A-1A40-9F8F-F47A8457F893}"/>
              </a:ext>
            </a:extLst>
          </p:cNvPr>
          <p:cNvSpPr/>
          <p:nvPr/>
        </p:nvSpPr>
        <p:spPr>
          <a:xfrm>
            <a:off x="511908" y="4481886"/>
            <a:ext cx="7247625" cy="707886"/>
          </a:xfrm>
          <a:prstGeom prst="rect">
            <a:avLst/>
          </a:prstGeom>
        </p:spPr>
        <p:txBody>
          <a:bodyPr wrap="none">
            <a:spAutoFit/>
          </a:bodyPr>
          <a:lstStyle/>
          <a:p>
            <a:r>
              <a:rPr lang="en-US" sz="4000" b="1" dirty="0">
                <a:solidFill>
                  <a:schemeClr val="bg1"/>
                </a:solidFill>
                <a:latin typeface="Arial Black" panose="020B0604020202020204" pitchFamily="34" charset="0"/>
                <a:cs typeface="Arial Black" panose="020B0604020202020204" pitchFamily="34" charset="0"/>
              </a:rPr>
              <a:t>National Public Relations</a:t>
            </a:r>
          </a:p>
        </p:txBody>
      </p:sp>
      <p:sp>
        <p:nvSpPr>
          <p:cNvPr id="16" name="Rectangle 15">
            <a:extLst>
              <a:ext uri="{FF2B5EF4-FFF2-40B4-BE49-F238E27FC236}">
                <a16:creationId xmlns:a16="http://schemas.microsoft.com/office/drawing/2014/main" id="{2086EA53-8461-43FD-AED4-B7B13200AD17}"/>
              </a:ext>
            </a:extLst>
          </p:cNvPr>
          <p:cNvSpPr/>
          <p:nvPr/>
        </p:nvSpPr>
        <p:spPr>
          <a:xfrm>
            <a:off x="1644835" y="980754"/>
            <a:ext cx="8122692" cy="1384995"/>
          </a:xfrm>
          <a:prstGeom prst="rect">
            <a:avLst/>
          </a:prstGeom>
        </p:spPr>
        <p:txBody>
          <a:bodyPr wrap="square" anchor="t">
            <a:spAutoFit/>
          </a:bodyPr>
          <a:lstStyle/>
          <a:p>
            <a:r>
              <a:rPr lang="en-US" sz="2800" dirty="0">
                <a:solidFill>
                  <a:schemeClr val="bg1"/>
                </a:solidFill>
                <a:latin typeface="+mj-lt"/>
              </a:rPr>
              <a:t>Proprietary owner</a:t>
            </a:r>
            <a:r>
              <a:rPr lang="en-US" sz="2800" dirty="0">
                <a:solidFill>
                  <a:schemeClr val="bg1"/>
                </a:solidFill>
                <a:latin typeface="+mj-lt"/>
                <a:cs typeface="Calibri Light"/>
              </a:rPr>
              <a:t> of the web and mobile app</a:t>
            </a:r>
            <a:endParaRPr lang="en-US" sz="2800" dirty="0">
              <a:solidFill>
                <a:schemeClr val="bg1"/>
              </a:solidFill>
              <a:latin typeface="+mj-lt"/>
            </a:endParaRPr>
          </a:p>
          <a:p>
            <a:r>
              <a:rPr lang="en-US" sz="2800" dirty="0">
                <a:solidFill>
                  <a:schemeClr val="bg1"/>
                </a:solidFill>
                <a:latin typeface="+mj-lt"/>
              </a:rPr>
              <a:t>Marketing and event execution </a:t>
            </a:r>
          </a:p>
          <a:p>
            <a:r>
              <a:rPr lang="en-US" sz="2800" dirty="0">
                <a:solidFill>
                  <a:schemeClr val="bg1"/>
                </a:solidFill>
                <a:latin typeface="+mj-lt"/>
              </a:rPr>
              <a:t>Data analytics and user feedback</a:t>
            </a:r>
          </a:p>
        </p:txBody>
      </p:sp>
      <p:sp>
        <p:nvSpPr>
          <p:cNvPr id="2" name="Arrow: Left-Right-Up 1">
            <a:extLst>
              <a:ext uri="{FF2B5EF4-FFF2-40B4-BE49-F238E27FC236}">
                <a16:creationId xmlns:a16="http://schemas.microsoft.com/office/drawing/2014/main" id="{DE7657D7-314F-43B9-B018-79B2C38AFB49}"/>
              </a:ext>
            </a:extLst>
          </p:cNvPr>
          <p:cNvSpPr/>
          <p:nvPr/>
        </p:nvSpPr>
        <p:spPr>
          <a:xfrm rot="8038191">
            <a:off x="4367610" y="3057099"/>
            <a:ext cx="1419367" cy="982638"/>
          </a:xfrm>
          <a:prstGeom prst="leftRightUpArrow">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a:extLst>
              <a:ext uri="{FF2B5EF4-FFF2-40B4-BE49-F238E27FC236}">
                <a16:creationId xmlns:a16="http://schemas.microsoft.com/office/drawing/2014/main" id="{0B54E52A-FEAF-4017-A9C6-53CBA01817A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97433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C59ECCC-9360-364D-B3C7-C6CD0683F7EC}"/>
              </a:ext>
            </a:extLst>
          </p:cNvPr>
          <p:cNvPicPr>
            <a:picLocks noChangeAspect="1"/>
          </p:cNvPicPr>
          <p:nvPr/>
        </p:nvPicPr>
        <p:blipFill>
          <a:blip r:embed="rId3"/>
          <a:stretch>
            <a:fillRect/>
          </a:stretch>
        </p:blipFill>
        <p:spPr>
          <a:xfrm>
            <a:off x="0" y="0"/>
            <a:ext cx="12273785" cy="6858000"/>
          </a:xfrm>
          <a:prstGeom prst="rect">
            <a:avLst/>
          </a:prstGeom>
        </p:spPr>
      </p:pic>
      <p:sp>
        <p:nvSpPr>
          <p:cNvPr id="2" name="Title 1"/>
          <p:cNvSpPr>
            <a:spLocks noGrp="1"/>
          </p:cNvSpPr>
          <p:nvPr>
            <p:ph type="ctrTitle"/>
          </p:nvPr>
        </p:nvSpPr>
        <p:spPr>
          <a:xfrm>
            <a:off x="0" y="1972587"/>
            <a:ext cx="12192000" cy="1942556"/>
          </a:xfrm>
        </p:spPr>
        <p:txBody>
          <a:bodyPr>
            <a:normAutofit/>
          </a:bodyPr>
          <a:lstStyle/>
          <a:p>
            <a:pPr algn="ctr"/>
            <a:r>
              <a:rPr lang="en-US" sz="4400" cap="all" dirty="0">
                <a:solidFill>
                  <a:schemeClr val="bg1"/>
                </a:solidFill>
                <a:latin typeface="+mj-lt"/>
                <a:cs typeface="Arial" panose="020B0604020202020204" pitchFamily="34" charset="0"/>
              </a:rPr>
              <a:t>Breakout sessions</a:t>
            </a:r>
            <a:endParaRPr lang="en-CA"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8B572390-A0CC-42B5-A3BF-498A7C06B804}"/>
              </a:ext>
            </a:extLst>
          </p:cNvPr>
          <p:cNvSpPr/>
          <p:nvPr/>
        </p:nvSpPr>
        <p:spPr>
          <a:xfrm>
            <a:off x="545728" y="5843995"/>
            <a:ext cx="1828800" cy="912082"/>
          </a:xfrm>
          <a:prstGeom prst="rect">
            <a:avLst/>
          </a:prstGeom>
          <a:blipFill dpi="0" rotWithShape="1">
            <a:blip r:embed="rId4">
              <a:extLst>
                <a:ext uri="{28A0092B-C50C-407E-A947-70E740481C1C}">
                  <a14:useLocalDpi xmlns:a14="http://schemas.microsoft.com/office/drawing/2010/main" val="0"/>
                </a:ext>
              </a:extLst>
            </a:blip>
            <a:srcRect/>
            <a:stretch>
              <a:fillRect t="-42533" b="-37440"/>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4776700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C12129"/>
              </a:buClr>
              <a:buSzPts val="2400"/>
              <a:buFont typeface="Helvetica Neue"/>
              <a:buNone/>
            </a:pPr>
            <a:r>
              <a:rPr lang="en-CA" sz="2400" b="0" i="0" u="none" strike="noStrike" cap="none">
                <a:solidFill>
                  <a:srgbClr val="C12129"/>
                </a:solidFill>
                <a:latin typeface="Helvetica Neue"/>
                <a:ea typeface="Helvetica Neue"/>
                <a:cs typeface="Helvetica Neue"/>
                <a:sym typeface="Helvetica Neue"/>
              </a:rPr>
              <a:t>Agenda</a:t>
            </a:r>
            <a:br>
              <a:rPr lang="en-CA" sz="2400" b="0" i="0" u="none" strike="noStrike" cap="none">
                <a:solidFill>
                  <a:srgbClr val="C12129"/>
                </a:solidFill>
                <a:latin typeface="Helvetica Neue"/>
                <a:ea typeface="Helvetica Neue"/>
                <a:cs typeface="Helvetica Neue"/>
                <a:sym typeface="Helvetica Neue"/>
              </a:rPr>
            </a:br>
            <a:endParaRPr sz="2400" b="0" i="0" u="none" strike="noStrike" cap="none">
              <a:solidFill>
                <a:srgbClr val="C12129"/>
              </a:solidFill>
              <a:latin typeface="Helvetica Neue"/>
              <a:ea typeface="Helvetica Neue"/>
              <a:cs typeface="Helvetica Neue"/>
              <a:sym typeface="Helvetica Neue"/>
            </a:endParaRPr>
          </a:p>
        </p:txBody>
      </p:sp>
      <p:pic>
        <p:nvPicPr>
          <p:cNvPr id="85" name="Google Shape;85;p16" descr="A screenshot of a cell phone&#10;&#10;Description generated with very high confidence"/>
          <p:cNvPicPr preferRelativeResize="0">
            <a:picLocks noGrp="1"/>
          </p:cNvPicPr>
          <p:nvPr>
            <p:ph type="body" idx="1"/>
          </p:nvPr>
        </p:nvPicPr>
        <p:blipFill rotWithShape="1">
          <a:blip r:embed="rId3">
            <a:alphaModFix/>
          </a:blip>
          <a:srcRect/>
          <a:stretch/>
        </p:blipFill>
        <p:spPr>
          <a:xfrm>
            <a:off x="2600181" y="1263316"/>
            <a:ext cx="6971616" cy="4781300"/>
          </a:xfrm>
          <a:prstGeom prst="rect">
            <a:avLst/>
          </a:prstGeom>
          <a:noFill/>
          <a:ln>
            <a:noFill/>
          </a:ln>
        </p:spPr>
      </p:pic>
      <p:sp>
        <p:nvSpPr>
          <p:cNvPr id="86" name="Google Shape;86;p16"/>
          <p:cNvSpPr txBox="1">
            <a:spLocks noGrp="1"/>
          </p:cNvSpPr>
          <p:nvPr>
            <p:ph type="sldNum" idx="12"/>
          </p:nvPr>
        </p:nvSpPr>
        <p:spPr>
          <a:xfrm>
            <a:off x="9273372" y="6562543"/>
            <a:ext cx="323475"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CA" sz="900" b="1" i="0">
                <a:solidFill>
                  <a:srgbClr val="C12129"/>
                </a:solidFill>
                <a:latin typeface="Helvetica Neue"/>
                <a:ea typeface="Helvetica Neue"/>
                <a:cs typeface="Helvetica Neue"/>
                <a:sym typeface="Helvetica Neue"/>
              </a:rPr>
              <a:t>5</a:t>
            </a:fld>
            <a:endParaRPr sz="900" b="1" i="0">
              <a:solidFill>
                <a:srgbClr val="C12129"/>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C12129"/>
              </a:buClr>
              <a:buSzPts val="2400"/>
              <a:buFont typeface="Helvetica Neue"/>
              <a:buNone/>
            </a:pPr>
            <a:endParaRPr sz="2400" b="0" i="0" u="none" strike="noStrike" cap="none">
              <a:solidFill>
                <a:srgbClr val="C12129"/>
              </a:solidFill>
              <a:latin typeface="Helvetica Neue"/>
              <a:ea typeface="Helvetica Neue"/>
              <a:cs typeface="Helvetica Neue"/>
              <a:sym typeface="Helvetica Neue"/>
            </a:endParaRPr>
          </a:p>
        </p:txBody>
      </p:sp>
      <p:sp>
        <p:nvSpPr>
          <p:cNvPr id="175" name="Google Shape;175;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p>
            <a:pPr marL="228600" marR="0" lvl="0" indent="-101600" algn="l" rtl="0">
              <a:lnSpc>
                <a:spcPct val="90000"/>
              </a:lnSpc>
              <a:spcBef>
                <a:spcPts val="0"/>
              </a:spcBef>
              <a:spcAft>
                <a:spcPts val="0"/>
              </a:spcAft>
              <a:buClr>
                <a:srgbClr val="58595B"/>
              </a:buClr>
              <a:buSzPts val="2000"/>
              <a:buFont typeface="Arial"/>
              <a:buNone/>
            </a:pPr>
            <a:endParaRPr sz="2000" b="0" i="0" u="none" strike="noStrike" cap="none">
              <a:solidFill>
                <a:srgbClr val="58595B"/>
              </a:solidFill>
              <a:latin typeface="Helvetica Neue"/>
              <a:ea typeface="Helvetica Neue"/>
              <a:cs typeface="Helvetica Neue"/>
              <a:sym typeface="Helvetica Neue"/>
            </a:endParaRPr>
          </a:p>
        </p:txBody>
      </p:sp>
      <p:sp>
        <p:nvSpPr>
          <p:cNvPr id="176" name="Google Shape;176;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58595B"/>
              </a:buClr>
              <a:buSzPts val="1600"/>
              <a:buFont typeface="Arial"/>
              <a:buNone/>
            </a:pPr>
            <a:endParaRPr sz="1600" b="0" i="0" u="none" strike="noStrike" cap="none">
              <a:solidFill>
                <a:srgbClr val="58595B"/>
              </a:solidFill>
              <a:latin typeface="Helvetica Neue"/>
              <a:ea typeface="Helvetica Neue"/>
              <a:cs typeface="Helvetica Neue"/>
              <a:sym typeface="Helvetica Neue"/>
            </a:endParaRPr>
          </a:p>
        </p:txBody>
      </p:sp>
      <p:sp>
        <p:nvSpPr>
          <p:cNvPr id="177" name="Google Shape;177;p26"/>
          <p:cNvSpPr txBox="1">
            <a:spLocks noGrp="1"/>
          </p:cNvSpPr>
          <p:nvPr>
            <p:ph type="sldNum" idx="12"/>
          </p:nvPr>
        </p:nvSpPr>
        <p:spPr>
          <a:xfrm>
            <a:off x="9273372" y="6562543"/>
            <a:ext cx="323475"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CA" sz="900" b="1" i="0">
                <a:solidFill>
                  <a:srgbClr val="C12129"/>
                </a:solidFill>
                <a:latin typeface="Helvetica Neue"/>
                <a:ea typeface="Helvetica Neue"/>
                <a:cs typeface="Helvetica Neue"/>
                <a:sym typeface="Helvetica Neue"/>
              </a:rPr>
              <a:t>23</a:t>
            </a:fld>
            <a:endParaRPr sz="900" b="1" i="0">
              <a:solidFill>
                <a:srgbClr val="C12129"/>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7"/>
          <p:cNvSpPr txBox="1">
            <a:spLocks noGrp="1"/>
          </p:cNvSpPr>
          <p:nvPr>
            <p:ph type="title"/>
          </p:nvPr>
        </p:nvSpPr>
        <p:spPr>
          <a:xfrm>
            <a:off x="106363" y="152399"/>
            <a:ext cx="7885112" cy="771525"/>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C12129"/>
              </a:buClr>
              <a:buSzPts val="2400"/>
              <a:buFont typeface="Helvetica Neue"/>
              <a:buNone/>
            </a:pPr>
            <a:r>
              <a:rPr lang="en-CA" sz="2400" b="0" i="0" u="none" strike="noStrike" cap="none">
                <a:solidFill>
                  <a:srgbClr val="C12129"/>
                </a:solidFill>
                <a:latin typeface="Helvetica Neue"/>
                <a:ea typeface="Helvetica Neue"/>
                <a:cs typeface="Helvetica Neue"/>
                <a:sym typeface="Helvetica Neue"/>
              </a:rPr>
              <a:t>Networking Resources for Connectees</a:t>
            </a:r>
            <a:endParaRPr/>
          </a:p>
        </p:txBody>
      </p:sp>
      <p:sp>
        <p:nvSpPr>
          <p:cNvPr id="183" name="Google Shape;183;p27"/>
          <p:cNvSpPr txBox="1">
            <a:spLocks noGrp="1"/>
          </p:cNvSpPr>
          <p:nvPr>
            <p:ph type="sldNum" idx="12"/>
          </p:nvPr>
        </p:nvSpPr>
        <p:spPr>
          <a:xfrm>
            <a:off x="9273372" y="6562543"/>
            <a:ext cx="323475"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CA" sz="900" b="1" i="0">
                <a:solidFill>
                  <a:srgbClr val="C12129"/>
                </a:solidFill>
                <a:latin typeface="Helvetica Neue"/>
                <a:ea typeface="Helvetica Neue"/>
                <a:cs typeface="Helvetica Neue"/>
                <a:sym typeface="Helvetica Neue"/>
              </a:rPr>
              <a:t>24</a:t>
            </a:fld>
            <a:endParaRPr sz="900" b="1" i="0">
              <a:solidFill>
                <a:srgbClr val="C12129"/>
              </a:solidFill>
              <a:latin typeface="Helvetica Neue"/>
              <a:ea typeface="Helvetica Neue"/>
              <a:cs typeface="Helvetica Neue"/>
              <a:sym typeface="Helvetica Neue"/>
            </a:endParaRPr>
          </a:p>
        </p:txBody>
      </p:sp>
      <p:pic>
        <p:nvPicPr>
          <p:cNvPr id="184" name="Google Shape;184;p27" descr="A couple of people that are talking to each other&#10;&#10;Description generated with high confidence"/>
          <p:cNvPicPr preferRelativeResize="0"/>
          <p:nvPr/>
        </p:nvPicPr>
        <p:blipFill rotWithShape="1">
          <a:blip r:embed="rId3">
            <a:alphaModFix/>
          </a:blip>
          <a:srcRect/>
          <a:stretch/>
        </p:blipFill>
        <p:spPr>
          <a:xfrm>
            <a:off x="2786621" y="1495424"/>
            <a:ext cx="6265724" cy="41814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C12129"/>
              </a:buClr>
              <a:buSzPts val="2400"/>
              <a:buFont typeface="Helvetica Neue"/>
              <a:buNone/>
            </a:pPr>
            <a:endParaRPr sz="2400" b="0" i="0" u="none" strike="noStrike" cap="none">
              <a:solidFill>
                <a:srgbClr val="C12129"/>
              </a:solidFill>
              <a:latin typeface="Helvetica Neue"/>
              <a:ea typeface="Helvetica Neue"/>
              <a:cs typeface="Helvetica Neue"/>
              <a:sym typeface="Helvetica Neue"/>
            </a:endParaRPr>
          </a:p>
        </p:txBody>
      </p:sp>
      <p:sp>
        <p:nvSpPr>
          <p:cNvPr id="190" name="Google Shape;190;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p>
            <a:pPr marL="228600" marR="0" lvl="0" indent="-101600" algn="l" rtl="0">
              <a:lnSpc>
                <a:spcPct val="90000"/>
              </a:lnSpc>
              <a:spcBef>
                <a:spcPts val="0"/>
              </a:spcBef>
              <a:spcAft>
                <a:spcPts val="0"/>
              </a:spcAft>
              <a:buClr>
                <a:srgbClr val="58595B"/>
              </a:buClr>
              <a:buSzPts val="2000"/>
              <a:buFont typeface="Arial"/>
              <a:buNone/>
            </a:pPr>
            <a:endParaRPr sz="2000" b="0" i="0" u="none" strike="noStrike" cap="none">
              <a:solidFill>
                <a:srgbClr val="58595B"/>
              </a:solidFill>
              <a:latin typeface="Helvetica Neue"/>
              <a:ea typeface="Helvetica Neue"/>
              <a:cs typeface="Helvetica Neue"/>
              <a:sym typeface="Helvetica Neue"/>
            </a:endParaRPr>
          </a:p>
        </p:txBody>
      </p:sp>
      <p:sp>
        <p:nvSpPr>
          <p:cNvPr id="191" name="Google Shape;191;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58595B"/>
              </a:buClr>
              <a:buSzPts val="1600"/>
              <a:buFont typeface="Arial"/>
              <a:buNone/>
            </a:pPr>
            <a:endParaRPr sz="1600" b="0" i="0" u="none" strike="noStrike" cap="none">
              <a:solidFill>
                <a:srgbClr val="58595B"/>
              </a:solidFill>
              <a:latin typeface="Helvetica Neue"/>
              <a:ea typeface="Helvetica Neue"/>
              <a:cs typeface="Helvetica Neue"/>
              <a:sym typeface="Helvetica Neue"/>
            </a:endParaRPr>
          </a:p>
        </p:txBody>
      </p:sp>
      <p:sp>
        <p:nvSpPr>
          <p:cNvPr id="192" name="Google Shape;192;p28"/>
          <p:cNvSpPr txBox="1">
            <a:spLocks noGrp="1"/>
          </p:cNvSpPr>
          <p:nvPr>
            <p:ph type="sldNum" idx="12"/>
          </p:nvPr>
        </p:nvSpPr>
        <p:spPr>
          <a:xfrm>
            <a:off x="9273372" y="6562543"/>
            <a:ext cx="323475"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CA" sz="900" b="1" i="0">
                <a:solidFill>
                  <a:srgbClr val="C12129"/>
                </a:solidFill>
                <a:latin typeface="Helvetica Neue"/>
                <a:ea typeface="Helvetica Neue"/>
                <a:cs typeface="Helvetica Neue"/>
                <a:sym typeface="Helvetica Neue"/>
              </a:rPr>
              <a:t>25</a:t>
            </a:fld>
            <a:endParaRPr sz="900" b="1" i="0">
              <a:solidFill>
                <a:srgbClr val="C12129"/>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96"/>
        <p:cNvGrpSpPr/>
        <p:nvPr/>
      </p:nvGrpSpPr>
      <p:grpSpPr>
        <a:xfrm>
          <a:off x="0" y="0"/>
          <a:ext cx="0" cy="0"/>
          <a:chOff x="0" y="0"/>
          <a:chExt cx="0" cy="0"/>
        </a:xfrm>
      </p:grpSpPr>
      <p:sp>
        <p:nvSpPr>
          <p:cNvPr id="197" name="Google Shape;197;p29"/>
          <p:cNvSpPr/>
          <p:nvPr/>
        </p:nvSpPr>
        <p:spPr>
          <a:xfrm>
            <a:off x="0" y="0"/>
            <a:ext cx="12192000" cy="6858000"/>
          </a:xfrm>
          <a:prstGeom prst="rect">
            <a:avLst/>
          </a:prstGeom>
          <a:solidFill>
            <a:srgbClr val="4963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29"/>
          <p:cNvSpPr txBox="1">
            <a:spLocks noGrp="1"/>
          </p:cNvSpPr>
          <p:nvPr>
            <p:ph type="title"/>
          </p:nvPr>
        </p:nvSpPr>
        <p:spPr>
          <a:xfrm>
            <a:off x="9049321" y="618681"/>
            <a:ext cx="2613872" cy="479456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3600"/>
              <a:buFont typeface="Calibri"/>
              <a:buNone/>
            </a:pPr>
            <a:r>
              <a:rPr lang="en-CA" sz="3600" b="0" i="0" u="none" strike="noStrike" cap="none">
                <a:solidFill>
                  <a:srgbClr val="FFFFFF"/>
                </a:solidFill>
                <a:latin typeface="Calibri"/>
                <a:ea typeface="Calibri"/>
                <a:cs typeface="Calibri"/>
                <a:sym typeface="Calibri"/>
              </a:rPr>
              <a:t>Game Changers Gala</a:t>
            </a:r>
            <a:br>
              <a:rPr lang="en-CA" sz="3600" b="0" i="0" u="none" strike="noStrike" cap="none">
                <a:solidFill>
                  <a:srgbClr val="FFFFFF"/>
                </a:solidFill>
                <a:latin typeface="Calibri"/>
                <a:ea typeface="Calibri"/>
                <a:cs typeface="Calibri"/>
                <a:sym typeface="Calibri"/>
              </a:rPr>
            </a:br>
            <a:br>
              <a:rPr lang="en-CA" sz="3600" b="0" i="0" u="none" strike="noStrike" cap="none">
                <a:solidFill>
                  <a:srgbClr val="FFFFFF"/>
                </a:solidFill>
                <a:latin typeface="Calibri"/>
                <a:ea typeface="Calibri"/>
                <a:cs typeface="Calibri"/>
                <a:sym typeface="Calibri"/>
              </a:rPr>
            </a:br>
            <a:r>
              <a:rPr lang="en-CA" sz="2400" b="0" i="0" u="none" strike="noStrike" cap="none">
                <a:solidFill>
                  <a:srgbClr val="FFFFFF"/>
                </a:solidFill>
                <a:latin typeface="Calibri"/>
                <a:ea typeface="Calibri"/>
                <a:cs typeface="Calibri"/>
                <a:sym typeface="Calibri"/>
              </a:rPr>
              <a:t>Cocktail hour 5pm</a:t>
            </a:r>
            <a:br>
              <a:rPr lang="en-CA" sz="2400" b="0" i="0" u="none" strike="noStrike" cap="none">
                <a:solidFill>
                  <a:srgbClr val="FFFFFF"/>
                </a:solidFill>
                <a:latin typeface="Calibri"/>
                <a:ea typeface="Calibri"/>
                <a:cs typeface="Calibri"/>
                <a:sym typeface="Calibri"/>
              </a:rPr>
            </a:br>
            <a:br>
              <a:rPr lang="en-CA" sz="2400" b="0" i="0" u="none" strike="noStrike" cap="none">
                <a:solidFill>
                  <a:srgbClr val="FFFFFF"/>
                </a:solidFill>
                <a:latin typeface="Calibri"/>
                <a:ea typeface="Calibri"/>
                <a:cs typeface="Calibri"/>
                <a:sym typeface="Calibri"/>
              </a:rPr>
            </a:br>
            <a:r>
              <a:rPr lang="en-CA" sz="2400" b="0" i="0" u="none" strike="noStrike" cap="none">
                <a:solidFill>
                  <a:srgbClr val="FFFFFF"/>
                </a:solidFill>
                <a:latin typeface="Calibri"/>
                <a:ea typeface="Calibri"/>
                <a:cs typeface="Calibri"/>
                <a:sym typeface="Calibri"/>
              </a:rPr>
              <a:t>Dinner 6pm</a:t>
            </a:r>
            <a:endParaRPr/>
          </a:p>
        </p:txBody>
      </p:sp>
      <p:sp>
        <p:nvSpPr>
          <p:cNvPr id="199" name="Google Shape;199;p29"/>
          <p:cNvSpPr/>
          <p:nvPr/>
        </p:nvSpPr>
        <p:spPr>
          <a:xfrm>
            <a:off x="493354" y="484632"/>
            <a:ext cx="8129016" cy="5724144"/>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0" name="Google Shape;200;p29"/>
          <p:cNvPicPr preferRelativeResize="0"/>
          <p:nvPr/>
        </p:nvPicPr>
        <p:blipFill rotWithShape="1">
          <a:blip r:embed="rId3">
            <a:alphaModFix/>
          </a:blip>
          <a:srcRect l="932" r="-2" b="-2"/>
          <a:stretch/>
        </p:blipFill>
        <p:spPr>
          <a:xfrm>
            <a:off x="976251" y="942538"/>
            <a:ext cx="7163222" cy="4808332"/>
          </a:xfrm>
          <a:prstGeom prst="rect">
            <a:avLst/>
          </a:prstGeom>
          <a:noFill/>
          <a:ln>
            <a:noFill/>
          </a:ln>
        </p:spPr>
      </p:pic>
      <p:sp>
        <p:nvSpPr>
          <p:cNvPr id="201" name="Google Shape;20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200" b="1" i="0">
                <a:solidFill>
                  <a:srgbClr val="FFFFFF"/>
                </a:solidFill>
                <a:latin typeface="Calibri"/>
                <a:ea typeface="Calibri"/>
                <a:cs typeface="Calibri"/>
                <a:sym typeface="Calibri"/>
              </a:rPr>
              <a:t>26</a:t>
            </a:fld>
            <a:endParaRPr sz="1200" b="1" i="0">
              <a:solidFill>
                <a:srgbClr val="FFFFFF"/>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205"/>
        <p:cNvGrpSpPr/>
        <p:nvPr/>
      </p:nvGrpSpPr>
      <p:grpSpPr>
        <a:xfrm>
          <a:off x="0" y="0"/>
          <a:ext cx="0" cy="0"/>
          <a:chOff x="0" y="0"/>
          <a:chExt cx="0" cy="0"/>
        </a:xfrm>
      </p:grpSpPr>
      <p:sp>
        <p:nvSpPr>
          <p:cNvPr id="206" name="Google Shape;206;p30"/>
          <p:cNvSpPr txBox="1">
            <a:spLocks noGrp="1"/>
          </p:cNvSpPr>
          <p:nvPr>
            <p:ph type="title"/>
          </p:nvPr>
        </p:nvSpPr>
        <p:spPr>
          <a:xfrm>
            <a:off x="636231" y="2282692"/>
            <a:ext cx="4524973" cy="207633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C12129"/>
              </a:buClr>
              <a:buSzPts val="4800"/>
              <a:buFont typeface="Helvetica Neue"/>
              <a:buNone/>
            </a:pPr>
            <a:endParaRPr sz="4800" b="0" i="0" u="none" strike="noStrike" cap="none">
              <a:solidFill>
                <a:schemeClr val="lt1"/>
              </a:solidFill>
              <a:latin typeface="Calibri"/>
              <a:ea typeface="Calibri"/>
              <a:cs typeface="Calibri"/>
              <a:sym typeface="Calibri"/>
            </a:endParaRPr>
          </a:p>
        </p:txBody>
      </p:sp>
      <p:sp>
        <p:nvSpPr>
          <p:cNvPr id="207" name="Google Shape;207;p30"/>
          <p:cNvSpPr>
            <a:spLocks noGrp="1"/>
          </p:cNvSpPr>
          <p:nvPr>
            <p:ph type="sldNum" idx="12"/>
          </p:nvPr>
        </p:nvSpPr>
        <p:spPr>
          <a:xfrm>
            <a:off x="804672" y="603504"/>
            <a:ext cx="548640" cy="548640"/>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CA" sz="1500" b="0" i="0">
                <a:solidFill>
                  <a:srgbClr val="FFFFFF"/>
                </a:solidFill>
                <a:latin typeface="Calibri"/>
                <a:ea typeface="Calibri"/>
                <a:cs typeface="Calibri"/>
                <a:sym typeface="Calibri"/>
              </a:rPr>
              <a:t>27</a:t>
            </a:fld>
            <a:endParaRPr sz="1500" b="0" i="0">
              <a:solidFill>
                <a:srgbClr val="FFFFFF"/>
              </a:solidFill>
              <a:latin typeface="Calibri"/>
              <a:ea typeface="Calibri"/>
              <a:cs typeface="Calibri"/>
              <a:sym typeface="Calibri"/>
            </a:endParaRPr>
          </a:p>
        </p:txBody>
      </p:sp>
      <p:sp>
        <p:nvSpPr>
          <p:cNvPr id="208" name="Google Shape;208;p30"/>
          <p:cNvSpPr/>
          <p:nvPr/>
        </p:nvSpPr>
        <p:spPr>
          <a:xfrm>
            <a:off x="5857312" y="381000"/>
            <a:ext cx="6334689" cy="6477000"/>
          </a:xfrm>
          <a:custGeom>
            <a:avLst/>
            <a:gdLst/>
            <a:ahLst/>
            <a:cxnLst/>
            <a:rect l="l" t="t" r="r" b="b"/>
            <a:pathLst>
              <a:path w="6334689" h="6477000" extrusionOk="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09" name="Google Shape;209;p30"/>
          <p:cNvPicPr preferRelativeResize="0"/>
          <p:nvPr/>
        </p:nvPicPr>
        <p:blipFill rotWithShape="1">
          <a:blip r:embed="rId3">
            <a:alphaModFix/>
          </a:blip>
          <a:srcRect r="-2" b="1528"/>
          <a:stretch/>
        </p:blipFill>
        <p:spPr>
          <a:xfrm>
            <a:off x="5488589" y="1"/>
            <a:ext cx="6703411" cy="6858002"/>
          </a:xfrm>
          <a:custGeom>
            <a:avLst/>
            <a:gdLst/>
            <a:ahLst/>
            <a:cxnLst/>
            <a:rect l="l" t="t" r="r" b="b"/>
            <a:pathLst>
              <a:path w="6170914" h="6313225" extrusionOk="0">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1"/>
          <p:cNvSpPr txBox="1">
            <a:spLocks noGrp="1"/>
          </p:cNvSpPr>
          <p:nvPr>
            <p:ph type="title"/>
          </p:nvPr>
        </p:nvSpPr>
        <p:spPr>
          <a:xfrm>
            <a:off x="178051" y="0"/>
            <a:ext cx="7883107" cy="806116"/>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C12129"/>
              </a:buClr>
              <a:buSzPts val="2400"/>
              <a:buFont typeface="Helvetica Neue"/>
              <a:buNone/>
            </a:pPr>
            <a:r>
              <a:rPr lang="en-CA" sz="2400" b="0" i="0" u="none" strike="noStrike" cap="none">
                <a:solidFill>
                  <a:srgbClr val="C12129"/>
                </a:solidFill>
                <a:latin typeface="Helvetica Neue"/>
                <a:ea typeface="Helvetica Neue"/>
                <a:cs typeface="Helvetica Neue"/>
                <a:sym typeface="Helvetica Neue"/>
              </a:rPr>
              <a:t>Best Practices for Sponsorship</a:t>
            </a:r>
            <a:endParaRPr/>
          </a:p>
        </p:txBody>
      </p:sp>
      <p:sp>
        <p:nvSpPr>
          <p:cNvPr id="215" name="Google Shape;215;p31"/>
          <p:cNvSpPr txBox="1">
            <a:spLocks noGrp="1"/>
          </p:cNvSpPr>
          <p:nvPr>
            <p:ph type="sldNum" idx="12"/>
          </p:nvPr>
        </p:nvSpPr>
        <p:spPr>
          <a:xfrm>
            <a:off x="9273372" y="6562543"/>
            <a:ext cx="323475"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CA" sz="900" b="1" i="0">
                <a:solidFill>
                  <a:srgbClr val="C12129"/>
                </a:solidFill>
                <a:latin typeface="Helvetica Neue"/>
                <a:ea typeface="Helvetica Neue"/>
                <a:cs typeface="Helvetica Neue"/>
                <a:sym typeface="Helvetica Neue"/>
              </a:rPr>
              <a:t>28</a:t>
            </a:fld>
            <a:endParaRPr sz="900" b="1" i="0">
              <a:solidFill>
                <a:srgbClr val="C12129"/>
              </a:solidFill>
              <a:latin typeface="Helvetica Neue"/>
              <a:ea typeface="Helvetica Neue"/>
              <a:cs typeface="Helvetica Neue"/>
              <a:sym typeface="Helvetica Neue"/>
            </a:endParaRPr>
          </a:p>
        </p:txBody>
      </p:sp>
      <p:pic>
        <p:nvPicPr>
          <p:cNvPr id="216" name="Google Shape;216;p31"/>
          <p:cNvPicPr preferRelativeResize="0"/>
          <p:nvPr/>
        </p:nvPicPr>
        <p:blipFill>
          <a:blip r:embed="rId3">
            <a:alphaModFix/>
          </a:blip>
          <a:stretch>
            <a:fillRect/>
          </a:stretch>
        </p:blipFill>
        <p:spPr>
          <a:xfrm>
            <a:off x="0" y="806125"/>
            <a:ext cx="12192000" cy="557404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2"/>
          <p:cNvSpPr txBox="1">
            <a:spLocks noGrp="1"/>
          </p:cNvSpPr>
          <p:nvPr>
            <p:ph type="title"/>
          </p:nvPr>
        </p:nvSpPr>
        <p:spPr>
          <a:xfrm>
            <a:off x="839800" y="457200"/>
            <a:ext cx="3932100" cy="8922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C12129"/>
              </a:buClr>
              <a:buSzPts val="2400"/>
              <a:buFont typeface="Helvetica Neue"/>
              <a:buNone/>
            </a:pPr>
            <a:r>
              <a:rPr lang="en-CA"/>
              <a:t>Why seek sponsorship?</a:t>
            </a:r>
            <a:endParaRPr sz="2400" b="0" i="0" u="none" strike="noStrike" cap="none">
              <a:solidFill>
                <a:srgbClr val="C12129"/>
              </a:solidFill>
              <a:latin typeface="Helvetica Neue"/>
              <a:ea typeface="Helvetica Neue"/>
              <a:cs typeface="Helvetica Neue"/>
              <a:sym typeface="Helvetica Neue"/>
            </a:endParaRPr>
          </a:p>
        </p:txBody>
      </p:sp>
      <p:sp>
        <p:nvSpPr>
          <p:cNvPr id="223" name="Google Shape;223;p32"/>
          <p:cNvSpPr txBox="1">
            <a:spLocks noGrp="1"/>
          </p:cNvSpPr>
          <p:nvPr>
            <p:ph type="body" idx="2"/>
          </p:nvPr>
        </p:nvSpPr>
        <p:spPr>
          <a:xfrm>
            <a:off x="839800" y="1820333"/>
            <a:ext cx="9252479" cy="3811588"/>
          </a:xfrm>
          <a:prstGeom prst="rect">
            <a:avLst/>
          </a:prstGeom>
          <a:noFill/>
          <a:ln>
            <a:noFill/>
          </a:ln>
        </p:spPr>
        <p:txBody>
          <a:bodyPr spcFirstLastPara="1" wrap="square" lIns="91425" tIns="45700" rIns="91425" bIns="45700" anchor="t" anchorCtr="0">
            <a:noAutofit/>
          </a:bodyPr>
          <a:lstStyle/>
          <a:p>
            <a:pPr marL="285750" marR="0" lvl="0" indent="-285750" algn="l" rtl="0">
              <a:lnSpc>
                <a:spcPct val="150000"/>
              </a:lnSpc>
              <a:spcBef>
                <a:spcPts val="0"/>
              </a:spcBef>
              <a:spcAft>
                <a:spcPts val="0"/>
              </a:spcAft>
              <a:buClr>
                <a:srgbClr val="58595B"/>
              </a:buClr>
              <a:buSzPts val="1600"/>
              <a:buFont typeface="Arial" panose="020B0604020202020204" pitchFamily="34" charset="0"/>
              <a:buChar char="•"/>
            </a:pPr>
            <a:r>
              <a:rPr lang="en-US" sz="2400" b="0" i="0" u="none" strike="noStrike" cap="none" dirty="0">
                <a:solidFill>
                  <a:srgbClr val="58595B"/>
                </a:solidFill>
                <a:latin typeface="Helvetica Neue"/>
                <a:ea typeface="Helvetica Neue"/>
                <a:cs typeface="Helvetica Neue"/>
                <a:sym typeface="Helvetica Neue"/>
              </a:rPr>
              <a:t>Industry collaboration</a:t>
            </a:r>
          </a:p>
          <a:p>
            <a:pPr marL="285750" marR="0" lvl="0" indent="-285750" algn="l" rtl="0">
              <a:lnSpc>
                <a:spcPct val="150000"/>
              </a:lnSpc>
              <a:spcBef>
                <a:spcPts val="0"/>
              </a:spcBef>
              <a:spcAft>
                <a:spcPts val="0"/>
              </a:spcAft>
              <a:buClr>
                <a:srgbClr val="58595B"/>
              </a:buClr>
              <a:buSzPts val="1600"/>
              <a:buFont typeface="Arial" panose="020B0604020202020204" pitchFamily="34" charset="0"/>
              <a:buChar char="•"/>
            </a:pPr>
            <a:r>
              <a:rPr lang="en-US" sz="2400" dirty="0"/>
              <a:t>Capacity building</a:t>
            </a:r>
          </a:p>
          <a:p>
            <a:pPr marL="285750" marR="0" lvl="0" indent="-285750" algn="l" rtl="0">
              <a:lnSpc>
                <a:spcPct val="150000"/>
              </a:lnSpc>
              <a:spcBef>
                <a:spcPts val="0"/>
              </a:spcBef>
              <a:spcAft>
                <a:spcPts val="0"/>
              </a:spcAft>
              <a:buClr>
                <a:srgbClr val="58595B"/>
              </a:buClr>
              <a:buSzPts val="1600"/>
              <a:buFont typeface="Arial" panose="020B0604020202020204" pitchFamily="34" charset="0"/>
              <a:buChar char="•"/>
            </a:pPr>
            <a:r>
              <a:rPr lang="en-US" sz="2400" b="0" i="0" u="none" strike="noStrike" cap="none" dirty="0">
                <a:solidFill>
                  <a:srgbClr val="58595B"/>
                </a:solidFill>
                <a:latin typeface="Helvetica Neue"/>
                <a:ea typeface="Helvetica Neue"/>
                <a:cs typeface="Helvetica Neue"/>
                <a:sym typeface="Helvetica Neue"/>
              </a:rPr>
              <a:t>Third party endorsement</a:t>
            </a:r>
          </a:p>
          <a:p>
            <a:pPr marL="285750" marR="0" lvl="0" indent="-285750" algn="l" rtl="0">
              <a:lnSpc>
                <a:spcPct val="150000"/>
              </a:lnSpc>
              <a:spcBef>
                <a:spcPts val="0"/>
              </a:spcBef>
              <a:spcAft>
                <a:spcPts val="0"/>
              </a:spcAft>
              <a:buClr>
                <a:srgbClr val="58595B"/>
              </a:buClr>
              <a:buSzPts val="1600"/>
              <a:buFont typeface="Arial" panose="020B0604020202020204" pitchFamily="34" charset="0"/>
              <a:buChar char="•"/>
            </a:pPr>
            <a:r>
              <a:rPr lang="en-US" sz="2400" b="0" i="0" u="none" strike="noStrike" cap="none" dirty="0">
                <a:solidFill>
                  <a:srgbClr val="58595B"/>
                </a:solidFill>
                <a:latin typeface="Helvetica Neue"/>
                <a:ea typeface="Helvetica Neue"/>
                <a:cs typeface="Helvetica Neue"/>
                <a:sym typeface="Helvetica Neue"/>
              </a:rPr>
              <a:t>Potential for Connector Organization</a:t>
            </a:r>
            <a:endParaRPr sz="2400" b="0" i="0" u="none" strike="noStrike" cap="none" dirty="0">
              <a:solidFill>
                <a:srgbClr val="58595B"/>
              </a:solidFill>
              <a:latin typeface="Helvetica Neue"/>
              <a:ea typeface="Helvetica Neue"/>
              <a:cs typeface="Helvetica Neue"/>
              <a:sym typeface="Helvetica Neue"/>
            </a:endParaRPr>
          </a:p>
        </p:txBody>
      </p:sp>
      <p:sp>
        <p:nvSpPr>
          <p:cNvPr id="224" name="Google Shape;224;p32"/>
          <p:cNvSpPr txBox="1">
            <a:spLocks noGrp="1"/>
          </p:cNvSpPr>
          <p:nvPr>
            <p:ph type="sldNum" idx="12"/>
          </p:nvPr>
        </p:nvSpPr>
        <p:spPr>
          <a:xfrm>
            <a:off x="9273372" y="6562543"/>
            <a:ext cx="323475"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CA" sz="900" b="1" i="0">
                <a:solidFill>
                  <a:srgbClr val="C12129"/>
                </a:solidFill>
                <a:latin typeface="Helvetica Neue"/>
                <a:ea typeface="Helvetica Neue"/>
                <a:cs typeface="Helvetica Neue"/>
                <a:sym typeface="Helvetica Neue"/>
              </a:rPr>
              <a:t>29</a:t>
            </a:fld>
            <a:endParaRPr sz="900" b="1" i="0">
              <a:solidFill>
                <a:srgbClr val="C12129"/>
              </a:solidFill>
              <a:latin typeface="Helvetica Neue"/>
              <a:ea typeface="Helvetica Neue"/>
              <a:cs typeface="Helvetica Neue"/>
              <a:sym typeface="Helvetica Neu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3"/>
          <p:cNvSpPr txBox="1">
            <a:spLocks noGrp="1"/>
          </p:cNvSpPr>
          <p:nvPr>
            <p:ph type="title"/>
          </p:nvPr>
        </p:nvSpPr>
        <p:spPr>
          <a:xfrm>
            <a:off x="839800" y="457200"/>
            <a:ext cx="6931500" cy="9714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C12129"/>
              </a:buClr>
              <a:buSzPts val="2400"/>
              <a:buFont typeface="Helvetica Neue"/>
              <a:buNone/>
            </a:pPr>
            <a:r>
              <a:rPr lang="en-CA"/>
              <a:t>The sponsorship process in 8 steps</a:t>
            </a:r>
            <a:endParaRPr sz="2400" b="0" i="0" u="none" strike="noStrike" cap="none">
              <a:solidFill>
                <a:srgbClr val="C12129"/>
              </a:solidFill>
              <a:latin typeface="Helvetica Neue"/>
              <a:ea typeface="Helvetica Neue"/>
              <a:cs typeface="Helvetica Neue"/>
              <a:sym typeface="Helvetica Neue"/>
            </a:endParaRPr>
          </a:p>
        </p:txBody>
      </p:sp>
      <p:sp>
        <p:nvSpPr>
          <p:cNvPr id="230" name="Google Shape;230;p33"/>
          <p:cNvSpPr txBox="1">
            <a:spLocks noGrp="1"/>
          </p:cNvSpPr>
          <p:nvPr>
            <p:ph type="body" idx="2"/>
          </p:nvPr>
        </p:nvSpPr>
        <p:spPr>
          <a:xfrm>
            <a:off x="839796" y="1949450"/>
            <a:ext cx="10727400" cy="3811500"/>
          </a:xfrm>
          <a:prstGeom prst="rect">
            <a:avLst/>
          </a:prstGeom>
          <a:noFill/>
          <a:ln>
            <a:noFill/>
          </a:ln>
        </p:spPr>
        <p:txBody>
          <a:bodyPr spcFirstLastPara="1" wrap="square" lIns="91425" tIns="45700" rIns="91425" bIns="45700" anchor="t" anchorCtr="0">
            <a:noAutofit/>
          </a:bodyPr>
          <a:lstStyle/>
          <a:p>
            <a:pPr marL="457200" marR="0" lvl="0" indent="-419100" algn="l" rtl="0">
              <a:lnSpc>
                <a:spcPct val="90000"/>
              </a:lnSpc>
              <a:spcBef>
                <a:spcPts val="0"/>
              </a:spcBef>
              <a:spcAft>
                <a:spcPts val="0"/>
              </a:spcAft>
              <a:buClr>
                <a:srgbClr val="58595B"/>
              </a:buClr>
              <a:buSzPts val="3000"/>
              <a:buFont typeface="Helvetica Neue"/>
              <a:buAutoNum type="arabicPeriod"/>
            </a:pPr>
            <a:r>
              <a:rPr lang="en-CA" sz="3000" b="1" dirty="0"/>
              <a:t>Asset Building</a:t>
            </a:r>
            <a:endParaRPr sz="3000" b="1" dirty="0"/>
          </a:p>
          <a:p>
            <a:pPr marL="457200" marR="0" lvl="0" indent="-419100" algn="l" rtl="0">
              <a:lnSpc>
                <a:spcPct val="90000"/>
              </a:lnSpc>
              <a:spcBef>
                <a:spcPts val="0"/>
              </a:spcBef>
              <a:spcAft>
                <a:spcPts val="0"/>
              </a:spcAft>
              <a:buSzPts val="3000"/>
              <a:buAutoNum type="arabicPeriod"/>
            </a:pPr>
            <a:r>
              <a:rPr lang="en-CA" sz="3000" b="1" dirty="0"/>
              <a:t>Prospecting</a:t>
            </a:r>
            <a:endParaRPr sz="3000" b="1" dirty="0"/>
          </a:p>
          <a:p>
            <a:pPr marL="457200" marR="0" lvl="0" indent="-419100" algn="l" rtl="0">
              <a:lnSpc>
                <a:spcPct val="90000"/>
              </a:lnSpc>
              <a:spcBef>
                <a:spcPts val="0"/>
              </a:spcBef>
              <a:spcAft>
                <a:spcPts val="0"/>
              </a:spcAft>
              <a:buSzPts val="3000"/>
              <a:buAutoNum type="arabicPeriod"/>
            </a:pPr>
            <a:r>
              <a:rPr lang="en-CA" sz="3000" b="1" dirty="0"/>
              <a:t>Discovery</a:t>
            </a:r>
            <a:endParaRPr sz="3000" b="1" dirty="0"/>
          </a:p>
          <a:p>
            <a:pPr marL="457200" marR="0" lvl="0" indent="-419100" algn="l" rtl="0">
              <a:lnSpc>
                <a:spcPct val="90000"/>
              </a:lnSpc>
              <a:spcBef>
                <a:spcPts val="0"/>
              </a:spcBef>
              <a:spcAft>
                <a:spcPts val="0"/>
              </a:spcAft>
              <a:buSzPts val="3000"/>
              <a:buAutoNum type="arabicPeriod"/>
            </a:pPr>
            <a:r>
              <a:rPr lang="en-CA" sz="3000" b="1" dirty="0"/>
              <a:t>The Pitch</a:t>
            </a:r>
            <a:endParaRPr sz="3000" b="1" dirty="0"/>
          </a:p>
          <a:p>
            <a:pPr marL="457200" marR="0" lvl="0" indent="-419100" algn="l" rtl="0">
              <a:lnSpc>
                <a:spcPct val="90000"/>
              </a:lnSpc>
              <a:spcBef>
                <a:spcPts val="0"/>
              </a:spcBef>
              <a:spcAft>
                <a:spcPts val="0"/>
              </a:spcAft>
              <a:buSzPts val="3000"/>
              <a:buAutoNum type="arabicPeriod"/>
            </a:pPr>
            <a:r>
              <a:rPr lang="en-CA" sz="3000" b="1" dirty="0"/>
              <a:t>The Close</a:t>
            </a:r>
            <a:endParaRPr sz="3000" b="1" dirty="0"/>
          </a:p>
          <a:p>
            <a:pPr marL="457200" marR="0" lvl="0" indent="-419100" algn="l" rtl="0">
              <a:lnSpc>
                <a:spcPct val="90000"/>
              </a:lnSpc>
              <a:spcBef>
                <a:spcPts val="0"/>
              </a:spcBef>
              <a:spcAft>
                <a:spcPts val="0"/>
              </a:spcAft>
              <a:buSzPts val="3000"/>
              <a:buAutoNum type="arabicPeriod"/>
            </a:pPr>
            <a:r>
              <a:rPr lang="en-CA" sz="3000" b="1" dirty="0"/>
              <a:t>Activation</a:t>
            </a:r>
            <a:endParaRPr sz="3000" b="1" dirty="0"/>
          </a:p>
          <a:p>
            <a:pPr marL="457200" marR="0" lvl="0" indent="-419100" algn="l" rtl="0">
              <a:lnSpc>
                <a:spcPct val="90000"/>
              </a:lnSpc>
              <a:spcBef>
                <a:spcPts val="0"/>
              </a:spcBef>
              <a:spcAft>
                <a:spcPts val="0"/>
              </a:spcAft>
              <a:buSzPts val="3000"/>
              <a:buAutoNum type="arabicPeriod"/>
            </a:pPr>
            <a:r>
              <a:rPr lang="en-CA" sz="3000" b="1" dirty="0"/>
              <a:t>Fulfilment </a:t>
            </a:r>
            <a:endParaRPr sz="3000" b="1" dirty="0"/>
          </a:p>
          <a:p>
            <a:pPr marL="457200" marR="0" lvl="0" indent="-419100" algn="l" rtl="0">
              <a:lnSpc>
                <a:spcPct val="90000"/>
              </a:lnSpc>
              <a:spcBef>
                <a:spcPts val="0"/>
              </a:spcBef>
              <a:spcAft>
                <a:spcPts val="0"/>
              </a:spcAft>
              <a:buSzPts val="3000"/>
              <a:buAutoNum type="arabicPeriod"/>
            </a:pPr>
            <a:r>
              <a:rPr lang="en-CA" sz="3000" b="1" dirty="0"/>
              <a:t>Renewal</a:t>
            </a:r>
            <a:endParaRPr sz="3000" b="1" dirty="0"/>
          </a:p>
        </p:txBody>
      </p:sp>
      <p:sp>
        <p:nvSpPr>
          <p:cNvPr id="231" name="Google Shape;231;p33"/>
          <p:cNvSpPr txBox="1">
            <a:spLocks noGrp="1"/>
          </p:cNvSpPr>
          <p:nvPr>
            <p:ph type="sldNum" idx="12"/>
          </p:nvPr>
        </p:nvSpPr>
        <p:spPr>
          <a:xfrm>
            <a:off x="9273372" y="6562543"/>
            <a:ext cx="323400" cy="36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CA" sz="900" b="1" i="0">
                <a:solidFill>
                  <a:srgbClr val="C12129"/>
                </a:solidFill>
                <a:latin typeface="Helvetica Neue"/>
                <a:ea typeface="Helvetica Neue"/>
                <a:cs typeface="Helvetica Neue"/>
                <a:sym typeface="Helvetica Neue"/>
              </a:rPr>
              <a:t>30</a:t>
            </a:fld>
            <a:endParaRPr sz="900" b="1" i="0">
              <a:solidFill>
                <a:srgbClr val="C12129"/>
              </a:solidFill>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4"/>
          <p:cNvSpPr txBox="1">
            <a:spLocks noGrp="1"/>
          </p:cNvSpPr>
          <p:nvPr>
            <p:ph type="title"/>
          </p:nvPr>
        </p:nvSpPr>
        <p:spPr>
          <a:xfrm>
            <a:off x="839800" y="457200"/>
            <a:ext cx="6931500" cy="9714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C12129"/>
              </a:buClr>
              <a:buSzPts val="2400"/>
              <a:buFont typeface="Helvetica Neue"/>
              <a:buNone/>
            </a:pPr>
            <a:r>
              <a:rPr lang="en-CA"/>
              <a:t>The sponsorship process Step 1: Asset building</a:t>
            </a:r>
            <a:endParaRPr sz="2400" b="0" i="0" u="none" strike="noStrike" cap="none">
              <a:solidFill>
                <a:srgbClr val="C12129"/>
              </a:solidFill>
              <a:latin typeface="Helvetica Neue"/>
              <a:ea typeface="Helvetica Neue"/>
              <a:cs typeface="Helvetica Neue"/>
              <a:sym typeface="Helvetica Neue"/>
            </a:endParaRPr>
          </a:p>
        </p:txBody>
      </p:sp>
      <p:sp>
        <p:nvSpPr>
          <p:cNvPr id="237" name="Google Shape;237;p34"/>
          <p:cNvSpPr txBox="1">
            <a:spLocks noGrp="1"/>
          </p:cNvSpPr>
          <p:nvPr>
            <p:ph type="body" idx="2"/>
          </p:nvPr>
        </p:nvSpPr>
        <p:spPr>
          <a:xfrm>
            <a:off x="839796" y="1949450"/>
            <a:ext cx="10727400" cy="3811500"/>
          </a:xfrm>
          <a:prstGeom prst="rect">
            <a:avLst/>
          </a:prstGeom>
          <a:noFill/>
          <a:ln>
            <a:noFill/>
          </a:ln>
        </p:spPr>
        <p:txBody>
          <a:bodyPr spcFirstLastPara="1" wrap="square" lIns="91425" tIns="45700" rIns="91425" bIns="45700" anchor="t" anchorCtr="0">
            <a:noAutofit/>
          </a:bodyPr>
          <a:lstStyle/>
          <a:p>
            <a:pPr marL="457200" marR="0" lvl="0" indent="-419100" algn="l" rtl="0">
              <a:lnSpc>
                <a:spcPct val="90000"/>
              </a:lnSpc>
              <a:spcBef>
                <a:spcPts val="0"/>
              </a:spcBef>
              <a:spcAft>
                <a:spcPts val="0"/>
              </a:spcAft>
              <a:buClr>
                <a:srgbClr val="58595B"/>
              </a:buClr>
              <a:buSzPts val="3000"/>
              <a:buFont typeface="Helvetica Neue"/>
              <a:buAutoNum type="arabicPeriod"/>
            </a:pPr>
            <a:r>
              <a:rPr lang="en-CA" sz="3000" dirty="0"/>
              <a:t>Asset Building</a:t>
            </a:r>
            <a:endParaRPr sz="3000" dirty="0"/>
          </a:p>
          <a:p>
            <a:pPr marL="457200" marR="0" lvl="0" indent="0" algn="l" rtl="0">
              <a:lnSpc>
                <a:spcPct val="90000"/>
              </a:lnSpc>
              <a:spcBef>
                <a:spcPts val="0"/>
              </a:spcBef>
              <a:spcAft>
                <a:spcPts val="0"/>
              </a:spcAft>
              <a:buNone/>
            </a:pPr>
            <a:endParaRPr sz="3000" dirty="0"/>
          </a:p>
          <a:p>
            <a:pPr marL="914400" marR="0" lvl="0" indent="-419100" algn="l" rtl="0">
              <a:lnSpc>
                <a:spcPct val="90000"/>
              </a:lnSpc>
              <a:spcBef>
                <a:spcPts val="0"/>
              </a:spcBef>
              <a:spcAft>
                <a:spcPts val="0"/>
              </a:spcAft>
              <a:buSzPts val="3000"/>
              <a:buChar char="●"/>
            </a:pPr>
            <a:r>
              <a:rPr lang="en-CA" sz="3000" dirty="0"/>
              <a:t>Create inventory of assets: what can you “sell”?</a:t>
            </a:r>
            <a:endParaRPr sz="3000" dirty="0"/>
          </a:p>
          <a:p>
            <a:pPr marL="1828800" marR="0" lvl="1" indent="-419100" algn="l" rtl="0">
              <a:lnSpc>
                <a:spcPct val="90000"/>
              </a:lnSpc>
              <a:spcBef>
                <a:spcPts val="0"/>
              </a:spcBef>
              <a:spcAft>
                <a:spcPts val="0"/>
              </a:spcAft>
              <a:buSzPts val="3000"/>
              <a:buChar char="○"/>
            </a:pPr>
            <a:r>
              <a:rPr lang="en-CA" sz="3000" dirty="0"/>
              <a:t>What can you combine and package in new ways that allow your prospects to get in front of your audience?</a:t>
            </a:r>
            <a:endParaRPr sz="3000" dirty="0"/>
          </a:p>
          <a:p>
            <a:pPr marL="914400" marR="0" lvl="0" indent="-419100" algn="l" rtl="0">
              <a:lnSpc>
                <a:spcPct val="90000"/>
              </a:lnSpc>
              <a:spcBef>
                <a:spcPts val="0"/>
              </a:spcBef>
              <a:spcAft>
                <a:spcPts val="0"/>
              </a:spcAft>
              <a:buSzPts val="3000"/>
              <a:buChar char="●"/>
            </a:pPr>
            <a:r>
              <a:rPr lang="en-CA" sz="3000" dirty="0"/>
              <a:t>Can sponsors access these assets without us?</a:t>
            </a:r>
            <a:endParaRPr sz="3000" dirty="0"/>
          </a:p>
          <a:p>
            <a:pPr marL="1828800" marR="0" lvl="1" indent="-419100" algn="l" rtl="0">
              <a:lnSpc>
                <a:spcPct val="90000"/>
              </a:lnSpc>
              <a:spcBef>
                <a:spcPts val="0"/>
              </a:spcBef>
              <a:spcAft>
                <a:spcPts val="0"/>
              </a:spcAft>
              <a:buSzPts val="3000"/>
              <a:buChar char="○"/>
            </a:pPr>
            <a:r>
              <a:rPr lang="en-CA" sz="3000" dirty="0"/>
              <a:t>What is your unique offering/value proposition?</a:t>
            </a:r>
            <a:endParaRPr sz="3000" dirty="0"/>
          </a:p>
        </p:txBody>
      </p:sp>
      <p:sp>
        <p:nvSpPr>
          <p:cNvPr id="238" name="Google Shape;238;p34"/>
          <p:cNvSpPr txBox="1">
            <a:spLocks noGrp="1"/>
          </p:cNvSpPr>
          <p:nvPr>
            <p:ph type="sldNum" idx="12"/>
          </p:nvPr>
        </p:nvSpPr>
        <p:spPr>
          <a:xfrm>
            <a:off x="9273372" y="6562543"/>
            <a:ext cx="323400" cy="36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CA" sz="900" b="1" i="0">
                <a:solidFill>
                  <a:srgbClr val="C12129"/>
                </a:solidFill>
                <a:latin typeface="Helvetica Neue"/>
                <a:ea typeface="Helvetica Neue"/>
                <a:cs typeface="Helvetica Neue"/>
                <a:sym typeface="Helvetica Neue"/>
              </a:rPr>
              <a:t>31</a:t>
            </a:fld>
            <a:endParaRPr sz="900" b="1" i="0">
              <a:solidFill>
                <a:srgbClr val="C12129"/>
              </a:solidFill>
              <a:latin typeface="Helvetica Neue"/>
              <a:ea typeface="Helvetica Neue"/>
              <a:cs typeface="Helvetica Neue"/>
              <a:sym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5"/>
          <p:cNvSpPr txBox="1">
            <a:spLocks noGrp="1"/>
          </p:cNvSpPr>
          <p:nvPr>
            <p:ph type="title"/>
          </p:nvPr>
        </p:nvSpPr>
        <p:spPr>
          <a:xfrm>
            <a:off x="839800" y="457200"/>
            <a:ext cx="6931500" cy="9714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C12129"/>
              </a:buClr>
              <a:buSzPts val="2400"/>
              <a:buFont typeface="Helvetica Neue"/>
              <a:buNone/>
            </a:pPr>
            <a:r>
              <a:rPr lang="en-CA"/>
              <a:t>The sponsorship process Step 2: Prospecting</a:t>
            </a:r>
            <a:endParaRPr sz="2400" b="0" i="0" u="none" strike="noStrike" cap="none">
              <a:solidFill>
                <a:srgbClr val="C12129"/>
              </a:solidFill>
              <a:latin typeface="Helvetica Neue"/>
              <a:ea typeface="Helvetica Neue"/>
              <a:cs typeface="Helvetica Neue"/>
              <a:sym typeface="Helvetica Neue"/>
            </a:endParaRPr>
          </a:p>
        </p:txBody>
      </p:sp>
      <p:sp>
        <p:nvSpPr>
          <p:cNvPr id="244" name="Google Shape;244;p35"/>
          <p:cNvSpPr txBox="1">
            <a:spLocks noGrp="1"/>
          </p:cNvSpPr>
          <p:nvPr>
            <p:ph type="body" idx="2"/>
          </p:nvPr>
        </p:nvSpPr>
        <p:spPr>
          <a:xfrm>
            <a:off x="839796" y="1949450"/>
            <a:ext cx="10727400" cy="3811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CA" sz="3000"/>
              <a:t>2. Prospecting</a:t>
            </a:r>
            <a:endParaRPr sz="3000"/>
          </a:p>
          <a:p>
            <a:pPr marL="457200" marR="0" lvl="0" indent="0" algn="l" rtl="0">
              <a:lnSpc>
                <a:spcPct val="90000"/>
              </a:lnSpc>
              <a:spcBef>
                <a:spcPts val="0"/>
              </a:spcBef>
              <a:spcAft>
                <a:spcPts val="0"/>
              </a:spcAft>
              <a:buNone/>
            </a:pPr>
            <a:endParaRPr sz="3000"/>
          </a:p>
          <a:p>
            <a:pPr marL="914400" marR="0" lvl="0" indent="-419100" algn="l" rtl="0">
              <a:lnSpc>
                <a:spcPct val="90000"/>
              </a:lnSpc>
              <a:spcBef>
                <a:spcPts val="0"/>
              </a:spcBef>
              <a:spcAft>
                <a:spcPts val="0"/>
              </a:spcAft>
              <a:buClr>
                <a:srgbClr val="58595B"/>
              </a:buClr>
              <a:buSzPts val="3000"/>
              <a:buFont typeface="Arial"/>
              <a:buChar char="●"/>
            </a:pPr>
            <a:r>
              <a:rPr lang="en-CA" sz="3000"/>
              <a:t>researching and identifying potential sponsors</a:t>
            </a:r>
            <a:endParaRPr sz="3000"/>
          </a:p>
          <a:p>
            <a:pPr marL="1828800" marR="0" lvl="1" indent="-419100" algn="l" rtl="0">
              <a:lnSpc>
                <a:spcPct val="90000"/>
              </a:lnSpc>
              <a:spcBef>
                <a:spcPts val="0"/>
              </a:spcBef>
              <a:spcAft>
                <a:spcPts val="0"/>
              </a:spcAft>
              <a:buSzPts val="3000"/>
              <a:buChar char="○"/>
            </a:pPr>
            <a:r>
              <a:rPr lang="en-CA" sz="3000"/>
              <a:t>current network</a:t>
            </a:r>
            <a:endParaRPr sz="3000"/>
          </a:p>
          <a:p>
            <a:pPr marL="1828800" marR="0" lvl="1" indent="-419100" algn="l" rtl="0">
              <a:lnSpc>
                <a:spcPct val="90000"/>
              </a:lnSpc>
              <a:spcBef>
                <a:spcPts val="0"/>
              </a:spcBef>
              <a:spcAft>
                <a:spcPts val="0"/>
              </a:spcAft>
              <a:buSzPts val="3000"/>
              <a:buChar char="○"/>
            </a:pPr>
            <a:r>
              <a:rPr lang="en-CA" sz="3000"/>
              <a:t>large/growing local employers</a:t>
            </a:r>
            <a:endParaRPr sz="3000"/>
          </a:p>
          <a:p>
            <a:pPr marL="1828800" marR="0" lvl="1" indent="-419100" algn="l" rtl="0">
              <a:lnSpc>
                <a:spcPct val="90000"/>
              </a:lnSpc>
              <a:spcBef>
                <a:spcPts val="0"/>
              </a:spcBef>
              <a:spcAft>
                <a:spcPts val="0"/>
              </a:spcAft>
              <a:buSzPts val="3000"/>
              <a:buChar char="○"/>
            </a:pPr>
            <a:r>
              <a:rPr lang="en-CA" sz="3000"/>
              <a:t>companies with CSR goals/campaigns</a:t>
            </a:r>
            <a:endParaRPr sz="3000"/>
          </a:p>
        </p:txBody>
      </p:sp>
      <p:sp>
        <p:nvSpPr>
          <p:cNvPr id="245" name="Google Shape;245;p35"/>
          <p:cNvSpPr txBox="1">
            <a:spLocks noGrp="1"/>
          </p:cNvSpPr>
          <p:nvPr>
            <p:ph type="sldNum" idx="12"/>
          </p:nvPr>
        </p:nvSpPr>
        <p:spPr>
          <a:xfrm>
            <a:off x="9273372" y="6562543"/>
            <a:ext cx="323400" cy="36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CA" sz="900" b="1" i="0">
                <a:solidFill>
                  <a:srgbClr val="C12129"/>
                </a:solidFill>
                <a:latin typeface="Helvetica Neue"/>
                <a:ea typeface="Helvetica Neue"/>
                <a:cs typeface="Helvetica Neue"/>
                <a:sym typeface="Helvetica Neue"/>
              </a:rPr>
              <a:t>32</a:t>
            </a:fld>
            <a:endParaRPr sz="900" b="1" i="0">
              <a:solidFill>
                <a:srgbClr val="C12129"/>
              </a:solidFill>
              <a:latin typeface="Helvetica Neue"/>
              <a:ea typeface="Helvetica Neue"/>
              <a:cs typeface="Helvetica Neue"/>
              <a:sym typeface="Helvetica Neue"/>
            </a:endParaRPr>
          </a:p>
        </p:txBody>
      </p:sp>
      <p:pic>
        <p:nvPicPr>
          <p:cNvPr id="246" name="Google Shape;246;p35"/>
          <p:cNvPicPr preferRelativeResize="0"/>
          <p:nvPr/>
        </p:nvPicPr>
        <p:blipFill>
          <a:blip r:embed="rId3">
            <a:alphaModFix/>
          </a:blip>
          <a:stretch>
            <a:fillRect/>
          </a:stretch>
        </p:blipFill>
        <p:spPr>
          <a:xfrm>
            <a:off x="8711550" y="241925"/>
            <a:ext cx="2515500" cy="2515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739775" y="2766218"/>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C12129"/>
              </a:buClr>
              <a:buSzPts val="2400"/>
              <a:buFont typeface="Helvetica Neue"/>
              <a:buNone/>
            </a:pPr>
            <a:r>
              <a:rPr lang="en-CA" sz="2400" b="0" i="0" u="none" strike="noStrike" cap="none">
                <a:solidFill>
                  <a:srgbClr val="C12129"/>
                </a:solidFill>
                <a:latin typeface="Helvetica Neue"/>
                <a:ea typeface="Helvetica Neue"/>
                <a:cs typeface="Helvetica Neue"/>
                <a:sym typeface="Helvetica Neue"/>
              </a:rPr>
              <a:t>Community Introductions</a:t>
            </a:r>
            <a:endParaRPr/>
          </a:p>
        </p:txBody>
      </p:sp>
      <p:sp>
        <p:nvSpPr>
          <p:cNvPr id="92" name="Google Shape;92;p17"/>
          <p:cNvSpPr txBox="1">
            <a:spLocks noGrp="1"/>
          </p:cNvSpPr>
          <p:nvPr>
            <p:ph type="sldNum" idx="12"/>
          </p:nvPr>
        </p:nvSpPr>
        <p:spPr>
          <a:xfrm>
            <a:off x="9273372" y="6562543"/>
            <a:ext cx="323475"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CA" sz="900" b="1" i="0">
                <a:solidFill>
                  <a:srgbClr val="C12129"/>
                </a:solidFill>
                <a:latin typeface="Helvetica Neue"/>
                <a:ea typeface="Helvetica Neue"/>
                <a:cs typeface="Helvetica Neue"/>
                <a:sym typeface="Helvetica Neue"/>
              </a:rPr>
              <a:t>6</a:t>
            </a:fld>
            <a:endParaRPr sz="900" b="1" i="0">
              <a:solidFill>
                <a:srgbClr val="C12129"/>
              </a:solidFill>
              <a:latin typeface="Helvetica Neue"/>
              <a:ea typeface="Helvetica Neue"/>
              <a:cs typeface="Helvetica Neue"/>
              <a:sym typeface="Helvetica Neue"/>
            </a:endParaRPr>
          </a:p>
        </p:txBody>
      </p:sp>
      <p:sp>
        <p:nvSpPr>
          <p:cNvPr id="93" name="Google Shape;93;p17"/>
          <p:cNvSpPr txBox="1"/>
          <p:nvPr/>
        </p:nvSpPr>
        <p:spPr>
          <a:xfrm rot="1206418">
            <a:off x="987498" y="777982"/>
            <a:ext cx="89535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1800">
                <a:solidFill>
                  <a:schemeClr val="dk1"/>
                </a:solidFill>
                <a:latin typeface="Calibri"/>
                <a:ea typeface="Calibri"/>
                <a:cs typeface="Calibri"/>
                <a:sym typeface="Calibri"/>
              </a:rPr>
              <a:t>ONB</a:t>
            </a:r>
            <a:endParaRPr/>
          </a:p>
        </p:txBody>
      </p:sp>
      <p:sp>
        <p:nvSpPr>
          <p:cNvPr id="94" name="Google Shape;94;p17"/>
          <p:cNvSpPr txBox="1"/>
          <p:nvPr/>
        </p:nvSpPr>
        <p:spPr>
          <a:xfrm rot="1206418">
            <a:off x="5066025" y="628649"/>
            <a:ext cx="89535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1800">
                <a:solidFill>
                  <a:schemeClr val="dk1"/>
                </a:solidFill>
                <a:latin typeface="Calibri"/>
                <a:ea typeface="Calibri"/>
                <a:cs typeface="Calibri"/>
                <a:sym typeface="Calibri"/>
              </a:rPr>
              <a:t>ESREN</a:t>
            </a:r>
            <a:endParaRPr/>
          </a:p>
        </p:txBody>
      </p:sp>
      <p:sp>
        <p:nvSpPr>
          <p:cNvPr id="95" name="Google Shape;95;p17"/>
          <p:cNvSpPr txBox="1"/>
          <p:nvPr/>
        </p:nvSpPr>
        <p:spPr>
          <a:xfrm rot="1206418">
            <a:off x="2823916" y="2210688"/>
            <a:ext cx="89535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1800">
                <a:solidFill>
                  <a:schemeClr val="dk1"/>
                </a:solidFill>
                <a:latin typeface="Calibri"/>
                <a:ea typeface="Calibri"/>
                <a:cs typeface="Calibri"/>
                <a:sym typeface="Calibri"/>
              </a:rPr>
              <a:t>VREN</a:t>
            </a:r>
            <a:endParaRPr/>
          </a:p>
        </p:txBody>
      </p:sp>
      <p:sp>
        <p:nvSpPr>
          <p:cNvPr id="96" name="Google Shape;96;p17"/>
          <p:cNvSpPr txBox="1"/>
          <p:nvPr/>
        </p:nvSpPr>
        <p:spPr>
          <a:xfrm rot="1206418">
            <a:off x="4750465" y="1907374"/>
            <a:ext cx="89535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1800">
                <a:solidFill>
                  <a:schemeClr val="dk1"/>
                </a:solidFill>
                <a:latin typeface="Calibri"/>
                <a:ea typeface="Calibri"/>
                <a:cs typeface="Calibri"/>
                <a:sym typeface="Calibri"/>
              </a:rPr>
              <a:t>KWMC</a:t>
            </a:r>
            <a:endParaRPr/>
          </a:p>
        </p:txBody>
      </p:sp>
      <p:sp>
        <p:nvSpPr>
          <p:cNvPr id="97" name="Google Shape;97;p17"/>
          <p:cNvSpPr txBox="1"/>
          <p:nvPr/>
        </p:nvSpPr>
        <p:spPr>
          <a:xfrm rot="-1328676">
            <a:off x="903201" y="5012831"/>
            <a:ext cx="138213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1800">
                <a:solidFill>
                  <a:schemeClr val="dk1"/>
                </a:solidFill>
                <a:latin typeface="Calibri"/>
                <a:ea typeface="Calibri"/>
                <a:cs typeface="Calibri"/>
                <a:sym typeface="Calibri"/>
              </a:rPr>
              <a:t>CPA Alberta</a:t>
            </a:r>
            <a:endParaRPr/>
          </a:p>
        </p:txBody>
      </p:sp>
      <p:sp>
        <p:nvSpPr>
          <p:cNvPr id="98" name="Google Shape;98;p17"/>
          <p:cNvSpPr txBox="1"/>
          <p:nvPr/>
        </p:nvSpPr>
        <p:spPr>
          <a:xfrm rot="-877526">
            <a:off x="6989718" y="1831676"/>
            <a:ext cx="138213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1800">
                <a:solidFill>
                  <a:schemeClr val="dk1"/>
                </a:solidFill>
                <a:latin typeface="Calibri"/>
                <a:ea typeface="Calibri"/>
                <a:cs typeface="Calibri"/>
                <a:sym typeface="Calibri"/>
              </a:rPr>
              <a:t>ERIEC</a:t>
            </a:r>
            <a:endParaRPr/>
          </a:p>
        </p:txBody>
      </p:sp>
      <p:sp>
        <p:nvSpPr>
          <p:cNvPr id="99" name="Google Shape;99;p17"/>
          <p:cNvSpPr txBox="1"/>
          <p:nvPr/>
        </p:nvSpPr>
        <p:spPr>
          <a:xfrm rot="-1907706">
            <a:off x="5865707" y="3938907"/>
            <a:ext cx="138213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1800">
                <a:solidFill>
                  <a:schemeClr val="dk1"/>
                </a:solidFill>
                <a:latin typeface="Calibri"/>
                <a:ea typeface="Calibri"/>
                <a:cs typeface="Calibri"/>
                <a:sym typeface="Calibri"/>
              </a:rPr>
              <a:t>CRIEC</a:t>
            </a:r>
            <a:endParaRPr/>
          </a:p>
        </p:txBody>
      </p:sp>
      <p:sp>
        <p:nvSpPr>
          <p:cNvPr id="100" name="Google Shape;100;p17"/>
          <p:cNvSpPr txBox="1"/>
          <p:nvPr/>
        </p:nvSpPr>
        <p:spPr>
          <a:xfrm rot="-1907706">
            <a:off x="3043102" y="5581419"/>
            <a:ext cx="138213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1800">
                <a:solidFill>
                  <a:schemeClr val="dk1"/>
                </a:solidFill>
                <a:latin typeface="Calibri"/>
                <a:ea typeface="Calibri"/>
                <a:cs typeface="Calibri"/>
                <a:sym typeface="Calibri"/>
              </a:rPr>
              <a:t>CESC</a:t>
            </a:r>
            <a:endParaRPr/>
          </a:p>
        </p:txBody>
      </p:sp>
      <p:sp>
        <p:nvSpPr>
          <p:cNvPr id="101" name="Google Shape;101;p17"/>
          <p:cNvSpPr txBox="1"/>
          <p:nvPr/>
        </p:nvSpPr>
        <p:spPr>
          <a:xfrm rot="1213534">
            <a:off x="6610994" y="717759"/>
            <a:ext cx="212154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1800">
                <a:solidFill>
                  <a:schemeClr val="dk1"/>
                </a:solidFill>
                <a:latin typeface="Calibri"/>
                <a:ea typeface="Calibri"/>
                <a:cs typeface="Calibri"/>
                <a:sym typeface="Calibri"/>
              </a:rPr>
              <a:t>ACCES Employment</a:t>
            </a:r>
            <a:endParaRPr/>
          </a:p>
        </p:txBody>
      </p:sp>
      <p:sp>
        <p:nvSpPr>
          <p:cNvPr id="102" name="Google Shape;102;p17"/>
          <p:cNvSpPr txBox="1"/>
          <p:nvPr/>
        </p:nvSpPr>
        <p:spPr>
          <a:xfrm rot="-1907706">
            <a:off x="2321319" y="729047"/>
            <a:ext cx="242561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1800">
                <a:solidFill>
                  <a:schemeClr val="dk1"/>
                </a:solidFill>
                <a:latin typeface="Calibri"/>
                <a:ea typeface="Calibri"/>
                <a:cs typeface="Calibri"/>
                <a:sym typeface="Calibri"/>
              </a:rPr>
              <a:t>Success Skills Centre</a:t>
            </a:r>
            <a:endParaRPr/>
          </a:p>
        </p:txBody>
      </p:sp>
      <p:sp>
        <p:nvSpPr>
          <p:cNvPr id="103" name="Google Shape;103;p17"/>
          <p:cNvSpPr txBox="1"/>
          <p:nvPr/>
        </p:nvSpPr>
        <p:spPr>
          <a:xfrm rot="-224517">
            <a:off x="1211272" y="3445909"/>
            <a:ext cx="138213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1800">
                <a:solidFill>
                  <a:schemeClr val="dk1"/>
                </a:solidFill>
                <a:latin typeface="Calibri"/>
                <a:ea typeface="Calibri"/>
                <a:cs typeface="Calibri"/>
                <a:sym typeface="Calibri"/>
              </a:rPr>
              <a:t>PEI Network</a:t>
            </a:r>
            <a:endParaRPr/>
          </a:p>
        </p:txBody>
      </p:sp>
      <p:sp>
        <p:nvSpPr>
          <p:cNvPr id="104" name="Google Shape;104;p17"/>
          <p:cNvSpPr txBox="1"/>
          <p:nvPr/>
        </p:nvSpPr>
        <p:spPr>
          <a:xfrm rot="1260150">
            <a:off x="8416361" y="4346187"/>
            <a:ext cx="138213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1800">
                <a:solidFill>
                  <a:schemeClr val="dk1"/>
                </a:solidFill>
                <a:latin typeface="Calibri"/>
                <a:ea typeface="Calibri"/>
                <a:cs typeface="Calibri"/>
                <a:sym typeface="Calibri"/>
              </a:rPr>
              <a:t>WREN</a:t>
            </a:r>
            <a:endParaRPr/>
          </a:p>
        </p:txBody>
      </p:sp>
      <p:sp>
        <p:nvSpPr>
          <p:cNvPr id="105" name="Google Shape;105;p17"/>
          <p:cNvSpPr txBox="1"/>
          <p:nvPr/>
        </p:nvSpPr>
        <p:spPr>
          <a:xfrm rot="613915">
            <a:off x="4888926" y="5430692"/>
            <a:ext cx="265865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1800">
                <a:solidFill>
                  <a:schemeClr val="dk1"/>
                </a:solidFill>
                <a:latin typeface="Calibri"/>
                <a:ea typeface="Calibri"/>
                <a:cs typeface="Calibri"/>
                <a:sym typeface="Calibri"/>
              </a:rPr>
              <a:t>Cape Breton Partnership</a:t>
            </a:r>
            <a:endParaRPr/>
          </a:p>
        </p:txBody>
      </p:sp>
      <p:sp>
        <p:nvSpPr>
          <p:cNvPr id="106" name="Google Shape;106;p17"/>
          <p:cNvSpPr txBox="1"/>
          <p:nvPr/>
        </p:nvSpPr>
        <p:spPr>
          <a:xfrm rot="470234">
            <a:off x="3287705" y="4105779"/>
            <a:ext cx="194149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1800">
                <a:solidFill>
                  <a:schemeClr val="dk1"/>
                </a:solidFill>
                <a:latin typeface="Calibri"/>
                <a:ea typeface="Calibri"/>
                <a:cs typeface="Calibri"/>
                <a:sym typeface="Calibri"/>
              </a:rPr>
              <a:t>NL Connector</a:t>
            </a:r>
            <a:endParaRPr/>
          </a:p>
        </p:txBody>
      </p:sp>
      <p:sp>
        <p:nvSpPr>
          <p:cNvPr id="107" name="Google Shape;107;p17"/>
          <p:cNvSpPr txBox="1"/>
          <p:nvPr/>
        </p:nvSpPr>
        <p:spPr>
          <a:xfrm rot="-1907706">
            <a:off x="8971264" y="1073956"/>
            <a:ext cx="188827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1800">
                <a:solidFill>
                  <a:schemeClr val="dk1"/>
                </a:solidFill>
                <a:latin typeface="Calibri"/>
                <a:ea typeface="Calibri"/>
                <a:cs typeface="Calibri"/>
                <a:sym typeface="Calibri"/>
              </a:rPr>
              <a:t>Change Agency</a:t>
            </a:r>
            <a:endParaRPr/>
          </a:p>
        </p:txBody>
      </p:sp>
      <p:sp>
        <p:nvSpPr>
          <p:cNvPr id="108" name="Google Shape;108;p17"/>
          <p:cNvSpPr txBox="1"/>
          <p:nvPr/>
        </p:nvSpPr>
        <p:spPr>
          <a:xfrm rot="-1907706">
            <a:off x="903202" y="2200935"/>
            <a:ext cx="138213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1800">
                <a:solidFill>
                  <a:schemeClr val="dk1"/>
                </a:solidFill>
                <a:latin typeface="Calibri"/>
                <a:ea typeface="Calibri"/>
                <a:cs typeface="Calibri"/>
                <a:sym typeface="Calibri"/>
              </a:rPr>
              <a:t>C.A.R.E</a:t>
            </a:r>
            <a:endParaRPr/>
          </a:p>
        </p:txBody>
      </p:sp>
      <p:sp>
        <p:nvSpPr>
          <p:cNvPr id="109" name="Google Shape;109;p17"/>
          <p:cNvSpPr txBox="1"/>
          <p:nvPr/>
        </p:nvSpPr>
        <p:spPr>
          <a:xfrm rot="942381">
            <a:off x="8295106" y="3336612"/>
            <a:ext cx="216980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1800">
                <a:solidFill>
                  <a:schemeClr val="dk1"/>
                </a:solidFill>
                <a:latin typeface="Calibri"/>
                <a:ea typeface="Calibri"/>
                <a:cs typeface="Calibri"/>
                <a:sym typeface="Calibri"/>
              </a:rPr>
              <a:t>Thunder Bay CEDC</a:t>
            </a:r>
            <a:endParaRPr/>
          </a:p>
        </p:txBody>
      </p:sp>
      <p:sp>
        <p:nvSpPr>
          <p:cNvPr id="110" name="Google Shape;110;p17"/>
          <p:cNvSpPr txBox="1"/>
          <p:nvPr/>
        </p:nvSpPr>
        <p:spPr>
          <a:xfrm rot="761836">
            <a:off x="8602112" y="5707530"/>
            <a:ext cx="269771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1800">
                <a:solidFill>
                  <a:schemeClr val="dk1"/>
                </a:solidFill>
                <a:latin typeface="Calibri"/>
                <a:ea typeface="Calibri"/>
                <a:cs typeface="Calibri"/>
                <a:sym typeface="Calibri"/>
              </a:rPr>
              <a:t>Lethbridge Family Services</a:t>
            </a:r>
            <a:endParaRPr/>
          </a:p>
        </p:txBody>
      </p:sp>
      <p:sp>
        <p:nvSpPr>
          <p:cNvPr id="111" name="Google Shape;111;p17"/>
          <p:cNvSpPr txBox="1"/>
          <p:nvPr/>
        </p:nvSpPr>
        <p:spPr>
          <a:xfrm rot="-1907706">
            <a:off x="9916240" y="2150049"/>
            <a:ext cx="195334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1800">
                <a:solidFill>
                  <a:schemeClr val="dk1"/>
                </a:solidFill>
                <a:latin typeface="Calibri"/>
                <a:ea typeface="Calibri"/>
                <a:cs typeface="Calibri"/>
                <a:sym typeface="Calibri"/>
              </a:rPr>
              <a:t>Halifax Partnership</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6"/>
          <p:cNvSpPr txBox="1">
            <a:spLocks noGrp="1"/>
          </p:cNvSpPr>
          <p:nvPr>
            <p:ph type="title"/>
          </p:nvPr>
        </p:nvSpPr>
        <p:spPr>
          <a:xfrm>
            <a:off x="839800" y="457200"/>
            <a:ext cx="6931500" cy="9714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C12129"/>
              </a:buClr>
              <a:buSzPts val="2400"/>
              <a:buFont typeface="Helvetica Neue"/>
              <a:buNone/>
            </a:pPr>
            <a:r>
              <a:rPr lang="en-CA"/>
              <a:t>The sponsorship process Step 3: Discovery</a:t>
            </a:r>
            <a:endParaRPr sz="2400" b="0" i="0" u="none" strike="noStrike" cap="none">
              <a:solidFill>
                <a:srgbClr val="C12129"/>
              </a:solidFill>
              <a:latin typeface="Helvetica Neue"/>
              <a:ea typeface="Helvetica Neue"/>
              <a:cs typeface="Helvetica Neue"/>
              <a:sym typeface="Helvetica Neue"/>
            </a:endParaRPr>
          </a:p>
        </p:txBody>
      </p:sp>
      <p:sp>
        <p:nvSpPr>
          <p:cNvPr id="252" name="Google Shape;252;p36"/>
          <p:cNvSpPr txBox="1">
            <a:spLocks noGrp="1"/>
          </p:cNvSpPr>
          <p:nvPr>
            <p:ph type="body" idx="2"/>
          </p:nvPr>
        </p:nvSpPr>
        <p:spPr>
          <a:xfrm>
            <a:off x="839796" y="1949450"/>
            <a:ext cx="10727400" cy="3811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CA" sz="3000"/>
              <a:t>3. Discovery </a:t>
            </a:r>
            <a:endParaRPr sz="3000"/>
          </a:p>
          <a:p>
            <a:pPr marL="457200" marR="0" lvl="0" indent="0" algn="l" rtl="0">
              <a:lnSpc>
                <a:spcPct val="90000"/>
              </a:lnSpc>
              <a:spcBef>
                <a:spcPts val="0"/>
              </a:spcBef>
              <a:spcAft>
                <a:spcPts val="0"/>
              </a:spcAft>
              <a:buNone/>
            </a:pPr>
            <a:endParaRPr sz="3000"/>
          </a:p>
          <a:p>
            <a:pPr marL="914400" marR="0" lvl="0" indent="-419100" algn="l" rtl="0">
              <a:lnSpc>
                <a:spcPct val="90000"/>
              </a:lnSpc>
              <a:spcBef>
                <a:spcPts val="0"/>
              </a:spcBef>
              <a:spcAft>
                <a:spcPts val="0"/>
              </a:spcAft>
              <a:buClr>
                <a:srgbClr val="58595B"/>
              </a:buClr>
              <a:buSzPts val="3000"/>
              <a:buFont typeface="Arial"/>
              <a:buChar char="●"/>
            </a:pPr>
            <a:r>
              <a:rPr lang="en-CA" sz="3000"/>
              <a:t>conversation with prospect</a:t>
            </a:r>
            <a:endParaRPr sz="3000"/>
          </a:p>
          <a:p>
            <a:pPr marL="1828800" marR="0" lvl="1" indent="-419100" algn="l" rtl="0">
              <a:lnSpc>
                <a:spcPct val="90000"/>
              </a:lnSpc>
              <a:spcBef>
                <a:spcPts val="0"/>
              </a:spcBef>
              <a:spcAft>
                <a:spcPts val="0"/>
              </a:spcAft>
              <a:buSzPts val="3000"/>
              <a:buChar char="○"/>
            </a:pPr>
            <a:r>
              <a:rPr lang="en-CA" sz="3000"/>
              <a:t>asking questions</a:t>
            </a:r>
            <a:endParaRPr sz="3000"/>
          </a:p>
          <a:p>
            <a:pPr marL="1828800" marR="0" lvl="1" indent="-419100" algn="l" rtl="0">
              <a:lnSpc>
                <a:spcPct val="90000"/>
              </a:lnSpc>
              <a:spcBef>
                <a:spcPts val="0"/>
              </a:spcBef>
              <a:spcAft>
                <a:spcPts val="0"/>
              </a:spcAft>
              <a:buSzPts val="3000"/>
              <a:buChar char="○"/>
            </a:pPr>
            <a:r>
              <a:rPr lang="en-CA" sz="3000"/>
              <a:t>learning more about their goals, needs, process</a:t>
            </a:r>
            <a:endParaRPr sz="3000"/>
          </a:p>
        </p:txBody>
      </p:sp>
      <p:sp>
        <p:nvSpPr>
          <p:cNvPr id="253" name="Google Shape;253;p36"/>
          <p:cNvSpPr txBox="1">
            <a:spLocks noGrp="1"/>
          </p:cNvSpPr>
          <p:nvPr>
            <p:ph type="sldNum" idx="12"/>
          </p:nvPr>
        </p:nvSpPr>
        <p:spPr>
          <a:xfrm>
            <a:off x="9273372" y="6562543"/>
            <a:ext cx="323400" cy="36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CA" sz="900" b="1" i="0">
                <a:solidFill>
                  <a:srgbClr val="C12129"/>
                </a:solidFill>
                <a:latin typeface="Helvetica Neue"/>
                <a:ea typeface="Helvetica Neue"/>
                <a:cs typeface="Helvetica Neue"/>
                <a:sym typeface="Helvetica Neue"/>
              </a:rPr>
              <a:t>33</a:t>
            </a:fld>
            <a:endParaRPr sz="900" b="1" i="0">
              <a:solidFill>
                <a:srgbClr val="C12129"/>
              </a:solidFill>
              <a:latin typeface="Helvetica Neue"/>
              <a:ea typeface="Helvetica Neue"/>
              <a:cs typeface="Helvetica Neue"/>
              <a:sym typeface="Helvetica Neue"/>
            </a:endParaRPr>
          </a:p>
        </p:txBody>
      </p:sp>
      <p:pic>
        <p:nvPicPr>
          <p:cNvPr id="254" name="Google Shape;254;p36"/>
          <p:cNvPicPr preferRelativeResize="0"/>
          <p:nvPr/>
        </p:nvPicPr>
        <p:blipFill>
          <a:blip r:embed="rId3">
            <a:alphaModFix/>
          </a:blip>
          <a:stretch>
            <a:fillRect/>
          </a:stretch>
        </p:blipFill>
        <p:spPr>
          <a:xfrm>
            <a:off x="8685700" y="1073150"/>
            <a:ext cx="1644650" cy="16446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7"/>
          <p:cNvSpPr txBox="1">
            <a:spLocks noGrp="1"/>
          </p:cNvSpPr>
          <p:nvPr>
            <p:ph type="title"/>
          </p:nvPr>
        </p:nvSpPr>
        <p:spPr>
          <a:xfrm>
            <a:off x="839800" y="457200"/>
            <a:ext cx="6931500" cy="9714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C12129"/>
              </a:buClr>
              <a:buSzPts val="2400"/>
              <a:buFont typeface="Helvetica Neue"/>
              <a:buNone/>
            </a:pPr>
            <a:r>
              <a:rPr lang="en-CA"/>
              <a:t>The sponsorship process Step 4: the proposal</a:t>
            </a:r>
            <a:endParaRPr sz="2400" b="0" i="0" u="none" strike="noStrike" cap="none">
              <a:solidFill>
                <a:srgbClr val="C12129"/>
              </a:solidFill>
              <a:latin typeface="Helvetica Neue"/>
              <a:ea typeface="Helvetica Neue"/>
              <a:cs typeface="Helvetica Neue"/>
              <a:sym typeface="Helvetica Neue"/>
            </a:endParaRPr>
          </a:p>
        </p:txBody>
      </p:sp>
      <p:sp>
        <p:nvSpPr>
          <p:cNvPr id="260" name="Google Shape;260;p37"/>
          <p:cNvSpPr txBox="1">
            <a:spLocks noGrp="1"/>
          </p:cNvSpPr>
          <p:nvPr>
            <p:ph type="body" idx="2"/>
          </p:nvPr>
        </p:nvSpPr>
        <p:spPr>
          <a:xfrm>
            <a:off x="839796" y="1949450"/>
            <a:ext cx="10727400" cy="3811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CA" sz="3000"/>
              <a:t>4. The Proposal</a:t>
            </a:r>
            <a:endParaRPr sz="3000"/>
          </a:p>
          <a:p>
            <a:pPr marL="0" marR="0" lvl="0" indent="0" algn="l" rtl="0">
              <a:lnSpc>
                <a:spcPct val="90000"/>
              </a:lnSpc>
              <a:spcBef>
                <a:spcPts val="0"/>
              </a:spcBef>
              <a:spcAft>
                <a:spcPts val="0"/>
              </a:spcAft>
              <a:buNone/>
            </a:pPr>
            <a:endParaRPr sz="3000"/>
          </a:p>
          <a:p>
            <a:pPr marL="0" marR="0" lvl="0" indent="0" algn="ctr" rtl="0">
              <a:lnSpc>
                <a:spcPct val="90000"/>
              </a:lnSpc>
              <a:spcBef>
                <a:spcPts val="0"/>
              </a:spcBef>
              <a:spcAft>
                <a:spcPts val="0"/>
              </a:spcAft>
              <a:buNone/>
            </a:pPr>
            <a:endParaRPr sz="3000" i="1"/>
          </a:p>
          <a:p>
            <a:pPr marL="0" marR="0" lvl="0" indent="0" algn="ctr" rtl="0">
              <a:lnSpc>
                <a:spcPct val="90000"/>
              </a:lnSpc>
              <a:spcBef>
                <a:spcPts val="0"/>
              </a:spcBef>
              <a:spcAft>
                <a:spcPts val="0"/>
              </a:spcAft>
              <a:buNone/>
            </a:pPr>
            <a:r>
              <a:rPr lang="en-CA" sz="3000" i="1"/>
              <a:t>What is the </a:t>
            </a:r>
            <a:r>
              <a:rPr lang="en-CA" sz="3000" b="1" i="1"/>
              <a:t>problem</a:t>
            </a:r>
            <a:r>
              <a:rPr lang="en-CA" sz="3000" i="1"/>
              <a:t> you are able to solve for the prospect?</a:t>
            </a:r>
            <a:endParaRPr sz="3000" i="1"/>
          </a:p>
          <a:p>
            <a:pPr marL="0" marR="0" lvl="0" indent="0" algn="ctr" rtl="0">
              <a:lnSpc>
                <a:spcPct val="90000"/>
              </a:lnSpc>
              <a:spcBef>
                <a:spcPts val="0"/>
              </a:spcBef>
              <a:spcAft>
                <a:spcPts val="0"/>
              </a:spcAft>
              <a:buNone/>
            </a:pPr>
            <a:endParaRPr sz="3000" i="1"/>
          </a:p>
          <a:p>
            <a:pPr marL="0" marR="0" lvl="0" indent="0" algn="ctr" rtl="0">
              <a:lnSpc>
                <a:spcPct val="90000"/>
              </a:lnSpc>
              <a:spcBef>
                <a:spcPts val="0"/>
              </a:spcBef>
              <a:spcAft>
                <a:spcPts val="0"/>
              </a:spcAft>
              <a:buNone/>
            </a:pPr>
            <a:r>
              <a:rPr lang="en-CA" sz="3000" i="1"/>
              <a:t>What is the </a:t>
            </a:r>
            <a:r>
              <a:rPr lang="en-CA" sz="3000" b="1" i="1"/>
              <a:t>value</a:t>
            </a:r>
            <a:r>
              <a:rPr lang="en-CA" sz="3000" i="1"/>
              <a:t> of the problem you are solving?</a:t>
            </a:r>
            <a:endParaRPr sz="3000" i="1"/>
          </a:p>
        </p:txBody>
      </p:sp>
      <p:sp>
        <p:nvSpPr>
          <p:cNvPr id="261" name="Google Shape;261;p37"/>
          <p:cNvSpPr txBox="1">
            <a:spLocks noGrp="1"/>
          </p:cNvSpPr>
          <p:nvPr>
            <p:ph type="sldNum" idx="12"/>
          </p:nvPr>
        </p:nvSpPr>
        <p:spPr>
          <a:xfrm>
            <a:off x="9273372" y="6562543"/>
            <a:ext cx="323400" cy="36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CA" sz="900" b="1" i="0">
                <a:solidFill>
                  <a:srgbClr val="C12129"/>
                </a:solidFill>
                <a:latin typeface="Helvetica Neue"/>
                <a:ea typeface="Helvetica Neue"/>
                <a:cs typeface="Helvetica Neue"/>
                <a:sym typeface="Helvetica Neue"/>
              </a:rPr>
              <a:t>34</a:t>
            </a:fld>
            <a:endParaRPr sz="900" b="1" i="0">
              <a:solidFill>
                <a:srgbClr val="C12129"/>
              </a:solidFill>
              <a:latin typeface="Helvetica Neue"/>
              <a:ea typeface="Helvetica Neue"/>
              <a:cs typeface="Helvetica Neue"/>
              <a:sym typeface="Helvetica Neue"/>
            </a:endParaRPr>
          </a:p>
        </p:txBody>
      </p:sp>
      <p:pic>
        <p:nvPicPr>
          <p:cNvPr id="262" name="Google Shape;262;p37"/>
          <p:cNvPicPr preferRelativeResize="0"/>
          <p:nvPr/>
        </p:nvPicPr>
        <p:blipFill>
          <a:blip r:embed="rId3">
            <a:alphaModFix/>
          </a:blip>
          <a:stretch>
            <a:fillRect/>
          </a:stretch>
        </p:blipFill>
        <p:spPr>
          <a:xfrm>
            <a:off x="8550100" y="832875"/>
            <a:ext cx="1769949" cy="176994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8"/>
          <p:cNvSpPr txBox="1">
            <a:spLocks noGrp="1"/>
          </p:cNvSpPr>
          <p:nvPr>
            <p:ph type="title"/>
          </p:nvPr>
        </p:nvSpPr>
        <p:spPr>
          <a:xfrm>
            <a:off x="839800" y="457200"/>
            <a:ext cx="6931500" cy="9714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C12129"/>
              </a:buClr>
              <a:buSzPts val="2400"/>
              <a:buFont typeface="Helvetica Neue"/>
              <a:buNone/>
            </a:pPr>
            <a:r>
              <a:rPr lang="en-CA"/>
              <a:t>The sponsorship process Step 4: the proposal</a:t>
            </a:r>
            <a:endParaRPr sz="2400" b="0" i="0" u="none" strike="noStrike" cap="none">
              <a:solidFill>
                <a:srgbClr val="C12129"/>
              </a:solidFill>
              <a:latin typeface="Helvetica Neue"/>
              <a:ea typeface="Helvetica Neue"/>
              <a:cs typeface="Helvetica Neue"/>
              <a:sym typeface="Helvetica Neue"/>
            </a:endParaRPr>
          </a:p>
        </p:txBody>
      </p:sp>
      <p:sp>
        <p:nvSpPr>
          <p:cNvPr id="268" name="Google Shape;268;p38"/>
          <p:cNvSpPr txBox="1">
            <a:spLocks noGrp="1"/>
          </p:cNvSpPr>
          <p:nvPr>
            <p:ph type="body" idx="2"/>
          </p:nvPr>
        </p:nvSpPr>
        <p:spPr>
          <a:xfrm>
            <a:off x="839796" y="1949450"/>
            <a:ext cx="10727400" cy="3811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CA" sz="3000"/>
              <a:t>4. The Proposal</a:t>
            </a:r>
            <a:endParaRPr sz="3000"/>
          </a:p>
          <a:p>
            <a:pPr marL="0" marR="0" lvl="0" indent="0" algn="l" rtl="0">
              <a:lnSpc>
                <a:spcPct val="90000"/>
              </a:lnSpc>
              <a:spcBef>
                <a:spcPts val="0"/>
              </a:spcBef>
              <a:spcAft>
                <a:spcPts val="0"/>
              </a:spcAft>
              <a:buNone/>
            </a:pPr>
            <a:endParaRPr sz="3000"/>
          </a:p>
          <a:p>
            <a:pPr marL="914400" marR="0" lvl="0" indent="-419100" algn="l" rtl="0">
              <a:lnSpc>
                <a:spcPct val="90000"/>
              </a:lnSpc>
              <a:spcBef>
                <a:spcPts val="0"/>
              </a:spcBef>
              <a:spcAft>
                <a:spcPts val="0"/>
              </a:spcAft>
              <a:buSzPts val="3000"/>
              <a:buChar char="●"/>
            </a:pPr>
            <a:r>
              <a:rPr lang="en-CA" sz="3000"/>
              <a:t>align with goals of company</a:t>
            </a:r>
            <a:endParaRPr sz="3000"/>
          </a:p>
          <a:p>
            <a:pPr marL="914400" marR="0" lvl="0" indent="-419100" algn="l" rtl="0">
              <a:lnSpc>
                <a:spcPct val="90000"/>
              </a:lnSpc>
              <a:spcBef>
                <a:spcPts val="0"/>
              </a:spcBef>
              <a:spcAft>
                <a:spcPts val="0"/>
              </a:spcAft>
              <a:buSzPts val="3000"/>
              <a:buChar char="●"/>
            </a:pPr>
            <a:r>
              <a:rPr lang="en-CA" sz="3000"/>
              <a:t>determine value</a:t>
            </a:r>
            <a:endParaRPr sz="3000"/>
          </a:p>
          <a:p>
            <a:pPr marL="914400" marR="0" lvl="0" indent="-419100" algn="l" rtl="0">
              <a:lnSpc>
                <a:spcPct val="90000"/>
              </a:lnSpc>
              <a:spcBef>
                <a:spcPts val="0"/>
              </a:spcBef>
              <a:spcAft>
                <a:spcPts val="0"/>
              </a:spcAft>
              <a:buSzPts val="3000"/>
              <a:buChar char="●"/>
            </a:pPr>
            <a:r>
              <a:rPr lang="en-CA" sz="3000"/>
              <a:t>examples of benefits</a:t>
            </a:r>
            <a:endParaRPr sz="3000"/>
          </a:p>
          <a:p>
            <a:pPr marL="1371600" marR="0" lvl="1" indent="-419100" algn="l" rtl="0">
              <a:lnSpc>
                <a:spcPct val="90000"/>
              </a:lnSpc>
              <a:spcBef>
                <a:spcPts val="0"/>
              </a:spcBef>
              <a:spcAft>
                <a:spcPts val="0"/>
              </a:spcAft>
              <a:buSzPts val="3000"/>
              <a:buChar char="○"/>
            </a:pPr>
            <a:r>
              <a:rPr lang="en-CA" sz="3000"/>
              <a:t>Brand profile: Speaking opportunities, thought leadership</a:t>
            </a:r>
            <a:endParaRPr sz="3000"/>
          </a:p>
          <a:p>
            <a:pPr marL="1371600" marR="0" lvl="1" indent="-419100" algn="l" rtl="0">
              <a:lnSpc>
                <a:spcPct val="90000"/>
              </a:lnSpc>
              <a:spcBef>
                <a:spcPts val="0"/>
              </a:spcBef>
              <a:spcAft>
                <a:spcPts val="0"/>
              </a:spcAft>
              <a:buSzPts val="3000"/>
              <a:buChar char="○"/>
            </a:pPr>
            <a:r>
              <a:rPr lang="en-CA" sz="3000"/>
              <a:t>Access to talent: becoming Connector Organizations</a:t>
            </a:r>
            <a:endParaRPr sz="3000"/>
          </a:p>
        </p:txBody>
      </p:sp>
      <p:sp>
        <p:nvSpPr>
          <p:cNvPr id="269" name="Google Shape;269;p38"/>
          <p:cNvSpPr txBox="1">
            <a:spLocks noGrp="1"/>
          </p:cNvSpPr>
          <p:nvPr>
            <p:ph type="sldNum" idx="12"/>
          </p:nvPr>
        </p:nvSpPr>
        <p:spPr>
          <a:xfrm>
            <a:off x="9273372" y="6562543"/>
            <a:ext cx="323400" cy="36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CA" sz="900" b="1" i="0">
                <a:solidFill>
                  <a:srgbClr val="C12129"/>
                </a:solidFill>
                <a:latin typeface="Helvetica Neue"/>
                <a:ea typeface="Helvetica Neue"/>
                <a:cs typeface="Helvetica Neue"/>
                <a:sym typeface="Helvetica Neue"/>
              </a:rPr>
              <a:t>35</a:t>
            </a:fld>
            <a:endParaRPr sz="900" b="1" i="0">
              <a:solidFill>
                <a:srgbClr val="C12129"/>
              </a:solidFill>
              <a:latin typeface="Helvetica Neue"/>
              <a:ea typeface="Helvetica Neue"/>
              <a:cs typeface="Helvetica Neue"/>
              <a:sym typeface="Helvetica Neue"/>
            </a:endParaRPr>
          </a:p>
        </p:txBody>
      </p:sp>
      <p:pic>
        <p:nvPicPr>
          <p:cNvPr id="270" name="Google Shape;270;p38"/>
          <p:cNvPicPr preferRelativeResize="0"/>
          <p:nvPr/>
        </p:nvPicPr>
        <p:blipFill>
          <a:blip r:embed="rId3">
            <a:alphaModFix/>
          </a:blip>
          <a:stretch>
            <a:fillRect/>
          </a:stretch>
        </p:blipFill>
        <p:spPr>
          <a:xfrm>
            <a:off x="8550100" y="832875"/>
            <a:ext cx="1769949" cy="176994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9"/>
          <p:cNvSpPr txBox="1">
            <a:spLocks noGrp="1"/>
          </p:cNvSpPr>
          <p:nvPr>
            <p:ph type="title"/>
          </p:nvPr>
        </p:nvSpPr>
        <p:spPr>
          <a:xfrm>
            <a:off x="839800" y="457200"/>
            <a:ext cx="6931500" cy="9714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C12129"/>
              </a:buClr>
              <a:buSzPts val="2400"/>
              <a:buFont typeface="Helvetica Neue"/>
              <a:buNone/>
            </a:pPr>
            <a:r>
              <a:rPr lang="en-CA"/>
              <a:t>The sponsorship process Step 4: the proposal</a:t>
            </a:r>
            <a:endParaRPr sz="2400" b="0" i="0" u="none" strike="noStrike" cap="none">
              <a:solidFill>
                <a:srgbClr val="C12129"/>
              </a:solidFill>
              <a:latin typeface="Helvetica Neue"/>
              <a:ea typeface="Helvetica Neue"/>
              <a:cs typeface="Helvetica Neue"/>
              <a:sym typeface="Helvetica Neue"/>
            </a:endParaRPr>
          </a:p>
        </p:txBody>
      </p:sp>
      <p:sp>
        <p:nvSpPr>
          <p:cNvPr id="276" name="Google Shape;276;p39"/>
          <p:cNvSpPr txBox="1">
            <a:spLocks noGrp="1"/>
          </p:cNvSpPr>
          <p:nvPr>
            <p:ph type="body" idx="2"/>
          </p:nvPr>
        </p:nvSpPr>
        <p:spPr>
          <a:xfrm>
            <a:off x="839796" y="1949450"/>
            <a:ext cx="10727400" cy="3811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CA" sz="3000"/>
              <a:t>4. The Proposal</a:t>
            </a:r>
            <a:endParaRPr sz="3000"/>
          </a:p>
          <a:p>
            <a:pPr marL="0" marR="0" lvl="0" indent="0" algn="l" rtl="0">
              <a:lnSpc>
                <a:spcPct val="90000"/>
              </a:lnSpc>
              <a:spcBef>
                <a:spcPts val="0"/>
              </a:spcBef>
              <a:spcAft>
                <a:spcPts val="0"/>
              </a:spcAft>
              <a:buNone/>
            </a:pPr>
            <a:endParaRPr sz="3000"/>
          </a:p>
          <a:p>
            <a:pPr marL="914400" marR="0" lvl="0" indent="-419100" algn="l" rtl="0">
              <a:lnSpc>
                <a:spcPct val="90000"/>
              </a:lnSpc>
              <a:spcBef>
                <a:spcPts val="0"/>
              </a:spcBef>
              <a:spcAft>
                <a:spcPts val="0"/>
              </a:spcAft>
              <a:buClr>
                <a:srgbClr val="58595B"/>
              </a:buClr>
              <a:buSzPts val="3000"/>
              <a:buFont typeface="Arial"/>
              <a:buChar char="●"/>
            </a:pPr>
            <a:r>
              <a:rPr lang="en-CA" sz="3000"/>
              <a:t>Elements of a sponsorship proposal</a:t>
            </a:r>
            <a:endParaRPr sz="3000"/>
          </a:p>
          <a:p>
            <a:pPr marL="1371600" marR="0" lvl="1" indent="-419100" algn="l" rtl="0">
              <a:lnSpc>
                <a:spcPct val="90000"/>
              </a:lnSpc>
              <a:spcBef>
                <a:spcPts val="0"/>
              </a:spcBef>
              <a:spcAft>
                <a:spcPts val="0"/>
              </a:spcAft>
              <a:buSzPts val="3000"/>
              <a:buChar char="○"/>
            </a:pPr>
            <a:r>
              <a:rPr lang="en-CA" sz="3000"/>
              <a:t>common goal/purpose or problem</a:t>
            </a:r>
            <a:endParaRPr sz="3000"/>
          </a:p>
          <a:p>
            <a:pPr marL="1371600" marR="0" lvl="1" indent="-419100" algn="l" rtl="0">
              <a:lnSpc>
                <a:spcPct val="90000"/>
              </a:lnSpc>
              <a:spcBef>
                <a:spcPts val="0"/>
              </a:spcBef>
              <a:spcAft>
                <a:spcPts val="0"/>
              </a:spcAft>
              <a:buSzPts val="3000"/>
              <a:buChar char="○"/>
            </a:pPr>
            <a:r>
              <a:rPr lang="en-CA" sz="3000"/>
              <a:t>opportunity </a:t>
            </a:r>
            <a:endParaRPr sz="3000"/>
          </a:p>
          <a:p>
            <a:pPr marL="1371600" marR="0" lvl="1" indent="-419100" algn="l" rtl="0">
              <a:lnSpc>
                <a:spcPct val="90000"/>
              </a:lnSpc>
              <a:spcBef>
                <a:spcPts val="0"/>
              </a:spcBef>
              <a:spcAft>
                <a:spcPts val="0"/>
              </a:spcAft>
              <a:buSzPts val="3000"/>
              <a:buChar char="○"/>
            </a:pPr>
            <a:r>
              <a:rPr lang="en-CA" sz="3000"/>
              <a:t>benefits</a:t>
            </a:r>
            <a:endParaRPr sz="3000"/>
          </a:p>
          <a:p>
            <a:pPr marL="1371600" marR="0" lvl="1" indent="-419100" algn="l" rtl="0">
              <a:lnSpc>
                <a:spcPct val="90000"/>
              </a:lnSpc>
              <a:spcBef>
                <a:spcPts val="0"/>
              </a:spcBef>
              <a:spcAft>
                <a:spcPts val="0"/>
              </a:spcAft>
              <a:buSzPts val="3000"/>
              <a:buChar char="○"/>
            </a:pPr>
            <a:r>
              <a:rPr lang="en-CA" sz="3000"/>
              <a:t>organization and contact information</a:t>
            </a:r>
            <a:endParaRPr sz="3000"/>
          </a:p>
          <a:p>
            <a:pPr marL="914400" marR="0" lvl="0" indent="-419100" algn="l" rtl="0">
              <a:lnSpc>
                <a:spcPct val="90000"/>
              </a:lnSpc>
              <a:spcBef>
                <a:spcPts val="0"/>
              </a:spcBef>
              <a:spcAft>
                <a:spcPts val="0"/>
              </a:spcAft>
              <a:buSzPts val="3000"/>
              <a:buChar char="●"/>
            </a:pPr>
            <a:r>
              <a:rPr lang="en-CA" sz="3000"/>
              <a:t>Formats</a:t>
            </a:r>
            <a:endParaRPr sz="3000"/>
          </a:p>
        </p:txBody>
      </p:sp>
      <p:sp>
        <p:nvSpPr>
          <p:cNvPr id="277" name="Google Shape;277;p39"/>
          <p:cNvSpPr txBox="1">
            <a:spLocks noGrp="1"/>
          </p:cNvSpPr>
          <p:nvPr>
            <p:ph type="sldNum" idx="12"/>
          </p:nvPr>
        </p:nvSpPr>
        <p:spPr>
          <a:xfrm>
            <a:off x="9273372" y="6562543"/>
            <a:ext cx="323400" cy="36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CA" sz="900" b="1" i="0">
                <a:solidFill>
                  <a:srgbClr val="C12129"/>
                </a:solidFill>
                <a:latin typeface="Helvetica Neue"/>
                <a:ea typeface="Helvetica Neue"/>
                <a:cs typeface="Helvetica Neue"/>
                <a:sym typeface="Helvetica Neue"/>
              </a:rPr>
              <a:t>36</a:t>
            </a:fld>
            <a:endParaRPr sz="900" b="1" i="0">
              <a:solidFill>
                <a:srgbClr val="C12129"/>
              </a:solidFill>
              <a:latin typeface="Helvetica Neue"/>
              <a:ea typeface="Helvetica Neue"/>
              <a:cs typeface="Helvetica Neue"/>
              <a:sym typeface="Helvetica Neue"/>
            </a:endParaRPr>
          </a:p>
        </p:txBody>
      </p:sp>
      <p:pic>
        <p:nvPicPr>
          <p:cNvPr id="278" name="Google Shape;278;p39"/>
          <p:cNvPicPr preferRelativeResize="0"/>
          <p:nvPr/>
        </p:nvPicPr>
        <p:blipFill>
          <a:blip r:embed="rId3">
            <a:alphaModFix/>
          </a:blip>
          <a:stretch>
            <a:fillRect/>
          </a:stretch>
        </p:blipFill>
        <p:spPr>
          <a:xfrm>
            <a:off x="8550100" y="832875"/>
            <a:ext cx="1769949" cy="176994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0"/>
          <p:cNvSpPr txBox="1">
            <a:spLocks noGrp="1"/>
          </p:cNvSpPr>
          <p:nvPr>
            <p:ph type="title"/>
          </p:nvPr>
        </p:nvSpPr>
        <p:spPr>
          <a:xfrm>
            <a:off x="839800" y="457200"/>
            <a:ext cx="6931500" cy="9714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C12129"/>
              </a:buClr>
              <a:buSzPts val="2400"/>
              <a:buFont typeface="Helvetica Neue"/>
              <a:buNone/>
            </a:pPr>
            <a:r>
              <a:rPr lang="en-CA"/>
              <a:t>The sponsorship process Step 5: the contract</a:t>
            </a:r>
            <a:endParaRPr sz="2400" b="0" i="0" u="none" strike="noStrike" cap="none">
              <a:solidFill>
                <a:srgbClr val="C12129"/>
              </a:solidFill>
              <a:latin typeface="Helvetica Neue"/>
              <a:ea typeface="Helvetica Neue"/>
              <a:cs typeface="Helvetica Neue"/>
              <a:sym typeface="Helvetica Neue"/>
            </a:endParaRPr>
          </a:p>
        </p:txBody>
      </p:sp>
      <p:sp>
        <p:nvSpPr>
          <p:cNvPr id="284" name="Google Shape;284;p40"/>
          <p:cNvSpPr txBox="1">
            <a:spLocks noGrp="1"/>
          </p:cNvSpPr>
          <p:nvPr>
            <p:ph type="body" idx="2"/>
          </p:nvPr>
        </p:nvSpPr>
        <p:spPr>
          <a:xfrm>
            <a:off x="839796" y="1949450"/>
            <a:ext cx="10727400" cy="3811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CA" sz="3000"/>
              <a:t>5. The Contract</a:t>
            </a:r>
            <a:endParaRPr sz="3000"/>
          </a:p>
          <a:p>
            <a:pPr marL="0" marR="0" lvl="0" indent="0" algn="l" rtl="0">
              <a:lnSpc>
                <a:spcPct val="90000"/>
              </a:lnSpc>
              <a:spcBef>
                <a:spcPts val="0"/>
              </a:spcBef>
              <a:spcAft>
                <a:spcPts val="0"/>
              </a:spcAft>
              <a:buNone/>
            </a:pPr>
            <a:endParaRPr sz="3000"/>
          </a:p>
          <a:p>
            <a:pPr marL="914400" marR="0" lvl="0" indent="0" algn="l" rtl="0">
              <a:lnSpc>
                <a:spcPct val="90000"/>
              </a:lnSpc>
              <a:spcBef>
                <a:spcPts val="0"/>
              </a:spcBef>
              <a:spcAft>
                <a:spcPts val="0"/>
              </a:spcAft>
              <a:buNone/>
            </a:pPr>
            <a:endParaRPr sz="3000"/>
          </a:p>
        </p:txBody>
      </p:sp>
      <p:sp>
        <p:nvSpPr>
          <p:cNvPr id="285" name="Google Shape;285;p40"/>
          <p:cNvSpPr txBox="1">
            <a:spLocks noGrp="1"/>
          </p:cNvSpPr>
          <p:nvPr>
            <p:ph type="sldNum" idx="12"/>
          </p:nvPr>
        </p:nvSpPr>
        <p:spPr>
          <a:xfrm>
            <a:off x="9273372" y="6562543"/>
            <a:ext cx="323400" cy="36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CA" sz="900" b="1" i="0">
                <a:solidFill>
                  <a:srgbClr val="C12129"/>
                </a:solidFill>
                <a:latin typeface="Helvetica Neue"/>
                <a:ea typeface="Helvetica Neue"/>
                <a:cs typeface="Helvetica Neue"/>
                <a:sym typeface="Helvetica Neue"/>
              </a:rPr>
              <a:t>37</a:t>
            </a:fld>
            <a:endParaRPr sz="900" b="1" i="0">
              <a:solidFill>
                <a:srgbClr val="C12129"/>
              </a:solidFill>
              <a:latin typeface="Helvetica Neue"/>
              <a:ea typeface="Helvetica Neue"/>
              <a:cs typeface="Helvetica Neue"/>
              <a:sym typeface="Helvetica Neue"/>
            </a:endParaRPr>
          </a:p>
        </p:txBody>
      </p:sp>
      <p:pic>
        <p:nvPicPr>
          <p:cNvPr id="286" name="Google Shape;286;p40"/>
          <p:cNvPicPr preferRelativeResize="0"/>
          <p:nvPr/>
        </p:nvPicPr>
        <p:blipFill rotWithShape="1">
          <a:blip r:embed="rId3">
            <a:alphaModFix/>
          </a:blip>
          <a:srcRect b="13329"/>
          <a:stretch/>
        </p:blipFill>
        <p:spPr>
          <a:xfrm>
            <a:off x="3520100" y="2368225"/>
            <a:ext cx="5151800" cy="373732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1"/>
          <p:cNvSpPr txBox="1">
            <a:spLocks noGrp="1"/>
          </p:cNvSpPr>
          <p:nvPr>
            <p:ph type="title"/>
          </p:nvPr>
        </p:nvSpPr>
        <p:spPr>
          <a:xfrm>
            <a:off x="839800" y="457200"/>
            <a:ext cx="6931500" cy="9714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C12129"/>
              </a:buClr>
              <a:buSzPts val="2400"/>
              <a:buFont typeface="Helvetica Neue"/>
              <a:buNone/>
            </a:pPr>
            <a:r>
              <a:rPr lang="en-CA"/>
              <a:t>The sponsorship process Step 5: the contract</a:t>
            </a:r>
            <a:endParaRPr sz="2400" b="0" i="0" u="none" strike="noStrike" cap="none">
              <a:solidFill>
                <a:srgbClr val="C12129"/>
              </a:solidFill>
              <a:latin typeface="Helvetica Neue"/>
              <a:ea typeface="Helvetica Neue"/>
              <a:cs typeface="Helvetica Neue"/>
              <a:sym typeface="Helvetica Neue"/>
            </a:endParaRPr>
          </a:p>
        </p:txBody>
      </p:sp>
      <p:sp>
        <p:nvSpPr>
          <p:cNvPr id="292" name="Google Shape;292;p41"/>
          <p:cNvSpPr txBox="1">
            <a:spLocks noGrp="1"/>
          </p:cNvSpPr>
          <p:nvPr>
            <p:ph type="body" idx="2"/>
          </p:nvPr>
        </p:nvSpPr>
        <p:spPr>
          <a:xfrm>
            <a:off x="839800" y="1949450"/>
            <a:ext cx="10727400" cy="4747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CA" sz="3000"/>
              <a:t>5. The Contract</a:t>
            </a:r>
            <a:endParaRPr sz="3000"/>
          </a:p>
          <a:p>
            <a:pPr marL="0" marR="0" lvl="0" indent="0" algn="l" rtl="0">
              <a:lnSpc>
                <a:spcPct val="90000"/>
              </a:lnSpc>
              <a:spcBef>
                <a:spcPts val="0"/>
              </a:spcBef>
              <a:spcAft>
                <a:spcPts val="0"/>
              </a:spcAft>
              <a:buNone/>
            </a:pPr>
            <a:endParaRPr sz="3000"/>
          </a:p>
          <a:p>
            <a:pPr marL="457200" marR="0" lvl="0" indent="-419100" algn="l" rtl="0">
              <a:lnSpc>
                <a:spcPct val="90000"/>
              </a:lnSpc>
              <a:spcBef>
                <a:spcPts val="0"/>
              </a:spcBef>
              <a:spcAft>
                <a:spcPts val="0"/>
              </a:spcAft>
              <a:buSzPts val="3000"/>
              <a:buChar char="●"/>
            </a:pPr>
            <a:r>
              <a:rPr lang="en-CA" sz="3000"/>
              <a:t>Elements of the contract</a:t>
            </a:r>
            <a:endParaRPr sz="3000"/>
          </a:p>
          <a:p>
            <a:pPr marL="914400" marR="0" lvl="1" indent="-419100" algn="l" rtl="0">
              <a:lnSpc>
                <a:spcPct val="90000"/>
              </a:lnSpc>
              <a:spcBef>
                <a:spcPts val="0"/>
              </a:spcBef>
              <a:spcAft>
                <a:spcPts val="0"/>
              </a:spcAft>
              <a:buSzPts val="3000"/>
              <a:buChar char="○"/>
            </a:pPr>
            <a:r>
              <a:rPr lang="en-CA" sz="3000"/>
              <a:t>company information and contacts</a:t>
            </a:r>
            <a:endParaRPr sz="3000"/>
          </a:p>
          <a:p>
            <a:pPr marL="914400" marR="0" lvl="1" indent="-419100" algn="l" rtl="0">
              <a:lnSpc>
                <a:spcPct val="90000"/>
              </a:lnSpc>
              <a:spcBef>
                <a:spcPts val="0"/>
              </a:spcBef>
              <a:spcAft>
                <a:spcPts val="0"/>
              </a:spcAft>
              <a:buSzPts val="3000"/>
              <a:buChar char="○"/>
            </a:pPr>
            <a:r>
              <a:rPr lang="en-CA" sz="3000"/>
              <a:t>sponsorship description</a:t>
            </a:r>
            <a:endParaRPr sz="3000"/>
          </a:p>
          <a:p>
            <a:pPr marL="1371600" marR="0" lvl="2" indent="-419100" algn="l" rtl="0">
              <a:lnSpc>
                <a:spcPct val="90000"/>
              </a:lnSpc>
              <a:spcBef>
                <a:spcPts val="0"/>
              </a:spcBef>
              <a:spcAft>
                <a:spcPts val="0"/>
              </a:spcAft>
              <a:buSzPts val="3000"/>
              <a:buChar char="■"/>
            </a:pPr>
            <a:r>
              <a:rPr lang="en-CA" sz="3000"/>
              <a:t>total amount</a:t>
            </a:r>
            <a:endParaRPr sz="3000"/>
          </a:p>
          <a:p>
            <a:pPr marL="1371600" marR="0" lvl="2" indent="-419100" algn="l" rtl="0">
              <a:lnSpc>
                <a:spcPct val="90000"/>
              </a:lnSpc>
              <a:spcBef>
                <a:spcPts val="0"/>
              </a:spcBef>
              <a:spcAft>
                <a:spcPts val="0"/>
              </a:spcAft>
              <a:buSzPts val="3000"/>
              <a:buChar char="■"/>
            </a:pPr>
            <a:r>
              <a:rPr lang="en-CA" sz="3000"/>
              <a:t>time period</a:t>
            </a:r>
            <a:endParaRPr sz="3000"/>
          </a:p>
          <a:p>
            <a:pPr marL="1371600" marR="0" lvl="2" indent="-419100" algn="l" rtl="0">
              <a:lnSpc>
                <a:spcPct val="90000"/>
              </a:lnSpc>
              <a:spcBef>
                <a:spcPts val="0"/>
              </a:spcBef>
              <a:spcAft>
                <a:spcPts val="0"/>
              </a:spcAft>
              <a:buSzPts val="3000"/>
              <a:buChar char="■"/>
            </a:pPr>
            <a:r>
              <a:rPr lang="en-CA" sz="3000"/>
              <a:t>benefits</a:t>
            </a:r>
            <a:endParaRPr sz="3000"/>
          </a:p>
          <a:p>
            <a:pPr marL="1371600" marR="0" lvl="2" indent="-419100" algn="l" rtl="0">
              <a:lnSpc>
                <a:spcPct val="90000"/>
              </a:lnSpc>
              <a:spcBef>
                <a:spcPts val="0"/>
              </a:spcBef>
              <a:spcAft>
                <a:spcPts val="0"/>
              </a:spcAft>
              <a:buSzPts val="3000"/>
              <a:buChar char="■"/>
            </a:pPr>
            <a:r>
              <a:rPr lang="en-CA" sz="3000"/>
              <a:t>additional terms of agreement</a:t>
            </a:r>
            <a:endParaRPr sz="3000"/>
          </a:p>
          <a:p>
            <a:pPr marL="914400" marR="0" lvl="1" indent="-419100" algn="l" rtl="0">
              <a:lnSpc>
                <a:spcPct val="90000"/>
              </a:lnSpc>
              <a:spcBef>
                <a:spcPts val="0"/>
              </a:spcBef>
              <a:spcAft>
                <a:spcPts val="0"/>
              </a:spcAft>
              <a:buSzPts val="3000"/>
              <a:buChar char="○"/>
            </a:pPr>
            <a:r>
              <a:rPr lang="en-CA" sz="3000"/>
              <a:t>signature line</a:t>
            </a:r>
            <a:endParaRPr sz="3000"/>
          </a:p>
          <a:p>
            <a:pPr marL="914400" marR="0" lvl="0" indent="0" algn="l" rtl="0">
              <a:lnSpc>
                <a:spcPct val="90000"/>
              </a:lnSpc>
              <a:spcBef>
                <a:spcPts val="0"/>
              </a:spcBef>
              <a:spcAft>
                <a:spcPts val="0"/>
              </a:spcAft>
              <a:buNone/>
            </a:pPr>
            <a:endParaRPr sz="3000"/>
          </a:p>
        </p:txBody>
      </p:sp>
      <p:sp>
        <p:nvSpPr>
          <p:cNvPr id="293" name="Google Shape;293;p41"/>
          <p:cNvSpPr txBox="1">
            <a:spLocks noGrp="1"/>
          </p:cNvSpPr>
          <p:nvPr>
            <p:ph type="sldNum" idx="12"/>
          </p:nvPr>
        </p:nvSpPr>
        <p:spPr>
          <a:xfrm>
            <a:off x="9273372" y="6562543"/>
            <a:ext cx="323400" cy="36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CA" sz="900" b="1" i="0">
                <a:solidFill>
                  <a:srgbClr val="C12129"/>
                </a:solidFill>
                <a:latin typeface="Helvetica Neue"/>
                <a:ea typeface="Helvetica Neue"/>
                <a:cs typeface="Helvetica Neue"/>
                <a:sym typeface="Helvetica Neue"/>
              </a:rPr>
              <a:t>38</a:t>
            </a:fld>
            <a:endParaRPr sz="900" b="1" i="0">
              <a:solidFill>
                <a:srgbClr val="C12129"/>
              </a:solidFill>
              <a:latin typeface="Helvetica Neue"/>
              <a:ea typeface="Helvetica Neue"/>
              <a:cs typeface="Helvetica Neue"/>
              <a:sym typeface="Helvetica Neue"/>
            </a:endParaRPr>
          </a:p>
        </p:txBody>
      </p:sp>
      <p:pic>
        <p:nvPicPr>
          <p:cNvPr id="294" name="Google Shape;294;p41"/>
          <p:cNvPicPr preferRelativeResize="0"/>
          <p:nvPr/>
        </p:nvPicPr>
        <p:blipFill>
          <a:blip r:embed="rId3">
            <a:alphaModFix/>
          </a:blip>
          <a:stretch>
            <a:fillRect/>
          </a:stretch>
        </p:blipFill>
        <p:spPr>
          <a:xfrm>
            <a:off x="8809750" y="877275"/>
            <a:ext cx="1904600" cy="19046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2"/>
          <p:cNvSpPr txBox="1">
            <a:spLocks noGrp="1"/>
          </p:cNvSpPr>
          <p:nvPr>
            <p:ph type="title"/>
          </p:nvPr>
        </p:nvSpPr>
        <p:spPr>
          <a:xfrm>
            <a:off x="839800" y="457200"/>
            <a:ext cx="6931500" cy="9714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C12129"/>
              </a:buClr>
              <a:buSzPts val="2400"/>
              <a:buFont typeface="Helvetica Neue"/>
              <a:buNone/>
            </a:pPr>
            <a:r>
              <a:rPr lang="en-CA"/>
              <a:t>The sponsorship process Step 6: activation</a:t>
            </a:r>
            <a:endParaRPr sz="2400" b="0" i="0" u="none" strike="noStrike" cap="none">
              <a:solidFill>
                <a:srgbClr val="C12129"/>
              </a:solidFill>
              <a:latin typeface="Helvetica Neue"/>
              <a:ea typeface="Helvetica Neue"/>
              <a:cs typeface="Helvetica Neue"/>
              <a:sym typeface="Helvetica Neue"/>
            </a:endParaRPr>
          </a:p>
        </p:txBody>
      </p:sp>
      <p:sp>
        <p:nvSpPr>
          <p:cNvPr id="300" name="Google Shape;300;p42"/>
          <p:cNvSpPr txBox="1">
            <a:spLocks noGrp="1"/>
          </p:cNvSpPr>
          <p:nvPr>
            <p:ph type="body" idx="2"/>
          </p:nvPr>
        </p:nvSpPr>
        <p:spPr>
          <a:xfrm>
            <a:off x="839800" y="1949450"/>
            <a:ext cx="10727400" cy="4747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CA" sz="3000"/>
              <a:t>6. Activation</a:t>
            </a:r>
            <a:endParaRPr sz="3000"/>
          </a:p>
          <a:p>
            <a:pPr marL="0" marR="0" lvl="0" indent="0" algn="l" rtl="0">
              <a:lnSpc>
                <a:spcPct val="90000"/>
              </a:lnSpc>
              <a:spcBef>
                <a:spcPts val="0"/>
              </a:spcBef>
              <a:spcAft>
                <a:spcPts val="0"/>
              </a:spcAft>
              <a:buNone/>
            </a:pPr>
            <a:endParaRPr sz="3000"/>
          </a:p>
          <a:p>
            <a:pPr marL="457200" marR="0" lvl="0" indent="-419100" algn="l" rtl="0">
              <a:lnSpc>
                <a:spcPct val="90000"/>
              </a:lnSpc>
              <a:spcBef>
                <a:spcPts val="0"/>
              </a:spcBef>
              <a:spcAft>
                <a:spcPts val="0"/>
              </a:spcAft>
              <a:buClr>
                <a:srgbClr val="58595B"/>
              </a:buClr>
              <a:buSzPts val="3000"/>
              <a:buFont typeface="Arial"/>
              <a:buChar char="●"/>
            </a:pPr>
            <a:r>
              <a:rPr lang="en-CA" sz="3000"/>
              <a:t>Executing on the plans</a:t>
            </a:r>
            <a:endParaRPr sz="3000"/>
          </a:p>
          <a:p>
            <a:pPr marL="457200" marR="0" lvl="0" indent="-419100" algn="l" rtl="0">
              <a:lnSpc>
                <a:spcPct val="90000"/>
              </a:lnSpc>
              <a:spcBef>
                <a:spcPts val="0"/>
              </a:spcBef>
              <a:spcAft>
                <a:spcPts val="0"/>
              </a:spcAft>
              <a:buSzPts val="3000"/>
              <a:buChar char="●"/>
            </a:pPr>
            <a:r>
              <a:rPr lang="en-CA" sz="3000"/>
              <a:t>Ongoing mindfulness for opportunities</a:t>
            </a:r>
            <a:endParaRPr sz="3000"/>
          </a:p>
          <a:p>
            <a:pPr marL="457200" marR="0" lvl="0" indent="-419100" algn="l" rtl="0">
              <a:lnSpc>
                <a:spcPct val="90000"/>
              </a:lnSpc>
              <a:spcBef>
                <a:spcPts val="0"/>
              </a:spcBef>
              <a:spcAft>
                <a:spcPts val="0"/>
              </a:spcAft>
              <a:buSzPts val="3000"/>
              <a:buChar char="●"/>
            </a:pPr>
            <a:r>
              <a:rPr lang="en-CA" sz="3000"/>
              <a:t>Keep track of benefits and value offered</a:t>
            </a:r>
            <a:endParaRPr sz="3000"/>
          </a:p>
          <a:p>
            <a:pPr marL="914400" marR="0" lvl="0" indent="0" algn="l" rtl="0">
              <a:lnSpc>
                <a:spcPct val="90000"/>
              </a:lnSpc>
              <a:spcBef>
                <a:spcPts val="0"/>
              </a:spcBef>
              <a:spcAft>
                <a:spcPts val="0"/>
              </a:spcAft>
              <a:buNone/>
            </a:pPr>
            <a:endParaRPr sz="3000"/>
          </a:p>
        </p:txBody>
      </p:sp>
      <p:sp>
        <p:nvSpPr>
          <p:cNvPr id="301" name="Google Shape;301;p42"/>
          <p:cNvSpPr txBox="1">
            <a:spLocks noGrp="1"/>
          </p:cNvSpPr>
          <p:nvPr>
            <p:ph type="sldNum" idx="12"/>
          </p:nvPr>
        </p:nvSpPr>
        <p:spPr>
          <a:xfrm>
            <a:off x="9273372" y="6562543"/>
            <a:ext cx="323400" cy="36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CA" sz="900" b="1" i="0">
                <a:solidFill>
                  <a:srgbClr val="C12129"/>
                </a:solidFill>
                <a:latin typeface="Helvetica Neue"/>
                <a:ea typeface="Helvetica Neue"/>
                <a:cs typeface="Helvetica Neue"/>
                <a:sym typeface="Helvetica Neue"/>
              </a:rPr>
              <a:t>39</a:t>
            </a:fld>
            <a:endParaRPr sz="900" b="1" i="0">
              <a:solidFill>
                <a:srgbClr val="C12129"/>
              </a:solidFill>
              <a:latin typeface="Helvetica Neue"/>
              <a:ea typeface="Helvetica Neue"/>
              <a:cs typeface="Helvetica Neue"/>
              <a:sym typeface="Helvetica Neue"/>
            </a:endParaRPr>
          </a:p>
        </p:txBody>
      </p:sp>
      <p:pic>
        <p:nvPicPr>
          <p:cNvPr id="302" name="Google Shape;302;p42"/>
          <p:cNvPicPr preferRelativeResize="0"/>
          <p:nvPr/>
        </p:nvPicPr>
        <p:blipFill>
          <a:blip r:embed="rId3">
            <a:alphaModFix/>
          </a:blip>
          <a:stretch>
            <a:fillRect/>
          </a:stretch>
        </p:blipFill>
        <p:spPr>
          <a:xfrm>
            <a:off x="8657875" y="1428600"/>
            <a:ext cx="2466975" cy="16446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3"/>
          <p:cNvSpPr txBox="1">
            <a:spLocks noGrp="1"/>
          </p:cNvSpPr>
          <p:nvPr>
            <p:ph type="title"/>
          </p:nvPr>
        </p:nvSpPr>
        <p:spPr>
          <a:xfrm>
            <a:off x="839800" y="457200"/>
            <a:ext cx="6931500" cy="9714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C12129"/>
              </a:buClr>
              <a:buSzPts val="2400"/>
              <a:buFont typeface="Helvetica Neue"/>
              <a:buNone/>
            </a:pPr>
            <a:r>
              <a:rPr lang="en-CA"/>
              <a:t>The sponsorship process Step 7: fulfilment</a:t>
            </a:r>
            <a:endParaRPr sz="2400" b="0" i="0" u="none" strike="noStrike" cap="none">
              <a:solidFill>
                <a:srgbClr val="C12129"/>
              </a:solidFill>
              <a:latin typeface="Helvetica Neue"/>
              <a:ea typeface="Helvetica Neue"/>
              <a:cs typeface="Helvetica Neue"/>
              <a:sym typeface="Helvetica Neue"/>
            </a:endParaRPr>
          </a:p>
        </p:txBody>
      </p:sp>
      <p:sp>
        <p:nvSpPr>
          <p:cNvPr id="308" name="Google Shape;308;p43"/>
          <p:cNvSpPr txBox="1">
            <a:spLocks noGrp="1"/>
          </p:cNvSpPr>
          <p:nvPr>
            <p:ph type="body" idx="2"/>
          </p:nvPr>
        </p:nvSpPr>
        <p:spPr>
          <a:xfrm>
            <a:off x="839800" y="1949450"/>
            <a:ext cx="10727400" cy="4747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CA" sz="3000"/>
              <a:t>7. Fulfilment</a:t>
            </a:r>
            <a:endParaRPr sz="3000"/>
          </a:p>
          <a:p>
            <a:pPr marL="0" marR="0" lvl="0" indent="0" algn="l" rtl="0">
              <a:lnSpc>
                <a:spcPct val="90000"/>
              </a:lnSpc>
              <a:spcBef>
                <a:spcPts val="0"/>
              </a:spcBef>
              <a:spcAft>
                <a:spcPts val="0"/>
              </a:spcAft>
              <a:buNone/>
            </a:pPr>
            <a:endParaRPr sz="3000"/>
          </a:p>
          <a:p>
            <a:pPr marL="457200" marR="0" lvl="0" indent="-419100" algn="l" rtl="0">
              <a:lnSpc>
                <a:spcPct val="90000"/>
              </a:lnSpc>
              <a:spcBef>
                <a:spcPts val="0"/>
              </a:spcBef>
              <a:spcAft>
                <a:spcPts val="0"/>
              </a:spcAft>
              <a:buSzPts val="3000"/>
              <a:buChar char="●"/>
            </a:pPr>
            <a:r>
              <a:rPr lang="en-CA" sz="3000"/>
              <a:t>Measure success</a:t>
            </a:r>
            <a:endParaRPr sz="3000"/>
          </a:p>
          <a:p>
            <a:pPr marL="914400" marR="0" lvl="1" indent="-419100" algn="l" rtl="0">
              <a:lnSpc>
                <a:spcPct val="90000"/>
              </a:lnSpc>
              <a:spcBef>
                <a:spcPts val="0"/>
              </a:spcBef>
              <a:spcAft>
                <a:spcPts val="0"/>
              </a:spcAft>
              <a:buSzPts val="3000"/>
              <a:buChar char="○"/>
            </a:pPr>
            <a:r>
              <a:rPr lang="en-CA" sz="3000"/>
              <a:t>what was promised vs. what was delivered</a:t>
            </a:r>
            <a:endParaRPr sz="3000"/>
          </a:p>
          <a:p>
            <a:pPr marL="457200" marR="0" lvl="0" indent="-419100" algn="l" rtl="0">
              <a:lnSpc>
                <a:spcPct val="90000"/>
              </a:lnSpc>
              <a:spcBef>
                <a:spcPts val="0"/>
              </a:spcBef>
              <a:spcAft>
                <a:spcPts val="0"/>
              </a:spcAft>
              <a:buSzPts val="3000"/>
              <a:buChar char="●"/>
            </a:pPr>
            <a:r>
              <a:rPr lang="en-CA" sz="3000"/>
              <a:t>In advance of renewal, share success</a:t>
            </a:r>
            <a:endParaRPr sz="3000"/>
          </a:p>
          <a:p>
            <a:pPr marL="914400" marR="0" lvl="0" indent="0" algn="l" rtl="0">
              <a:lnSpc>
                <a:spcPct val="90000"/>
              </a:lnSpc>
              <a:spcBef>
                <a:spcPts val="0"/>
              </a:spcBef>
              <a:spcAft>
                <a:spcPts val="0"/>
              </a:spcAft>
              <a:buNone/>
            </a:pPr>
            <a:endParaRPr sz="3000"/>
          </a:p>
        </p:txBody>
      </p:sp>
      <p:sp>
        <p:nvSpPr>
          <p:cNvPr id="309" name="Google Shape;309;p43"/>
          <p:cNvSpPr txBox="1">
            <a:spLocks noGrp="1"/>
          </p:cNvSpPr>
          <p:nvPr>
            <p:ph type="sldNum" idx="12"/>
          </p:nvPr>
        </p:nvSpPr>
        <p:spPr>
          <a:xfrm>
            <a:off x="9273372" y="6562543"/>
            <a:ext cx="323400" cy="36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CA" sz="900" b="1" i="0">
                <a:solidFill>
                  <a:srgbClr val="C12129"/>
                </a:solidFill>
                <a:latin typeface="Helvetica Neue"/>
                <a:ea typeface="Helvetica Neue"/>
                <a:cs typeface="Helvetica Neue"/>
                <a:sym typeface="Helvetica Neue"/>
              </a:rPr>
              <a:t>40</a:t>
            </a:fld>
            <a:endParaRPr sz="900" b="1" i="0">
              <a:solidFill>
                <a:srgbClr val="C12129"/>
              </a:solidFill>
              <a:latin typeface="Helvetica Neue"/>
              <a:ea typeface="Helvetica Neue"/>
              <a:cs typeface="Helvetica Neue"/>
              <a:sym typeface="Helvetica Neue"/>
            </a:endParaRPr>
          </a:p>
        </p:txBody>
      </p:sp>
      <p:pic>
        <p:nvPicPr>
          <p:cNvPr id="310" name="Google Shape;310;p43"/>
          <p:cNvPicPr preferRelativeResize="0"/>
          <p:nvPr/>
        </p:nvPicPr>
        <p:blipFill>
          <a:blip r:embed="rId3">
            <a:alphaModFix/>
          </a:blip>
          <a:stretch>
            <a:fillRect/>
          </a:stretch>
        </p:blipFill>
        <p:spPr>
          <a:xfrm>
            <a:off x="8854825" y="1119725"/>
            <a:ext cx="1655700" cy="16557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4"/>
          <p:cNvSpPr txBox="1">
            <a:spLocks noGrp="1"/>
          </p:cNvSpPr>
          <p:nvPr>
            <p:ph type="title"/>
          </p:nvPr>
        </p:nvSpPr>
        <p:spPr>
          <a:xfrm>
            <a:off x="839800" y="457200"/>
            <a:ext cx="6931500" cy="9714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C12129"/>
              </a:buClr>
              <a:buSzPts val="2400"/>
              <a:buFont typeface="Helvetica Neue"/>
              <a:buNone/>
            </a:pPr>
            <a:r>
              <a:rPr lang="en-CA"/>
              <a:t>The sponsorship process Step 7: fulfilment</a:t>
            </a:r>
            <a:endParaRPr sz="2400" b="0" i="0" u="none" strike="noStrike" cap="none">
              <a:solidFill>
                <a:srgbClr val="C12129"/>
              </a:solidFill>
              <a:latin typeface="Helvetica Neue"/>
              <a:ea typeface="Helvetica Neue"/>
              <a:cs typeface="Helvetica Neue"/>
              <a:sym typeface="Helvetica Neue"/>
            </a:endParaRPr>
          </a:p>
        </p:txBody>
      </p:sp>
      <p:sp>
        <p:nvSpPr>
          <p:cNvPr id="316" name="Google Shape;316;p44"/>
          <p:cNvSpPr txBox="1">
            <a:spLocks noGrp="1"/>
          </p:cNvSpPr>
          <p:nvPr>
            <p:ph type="body" idx="2"/>
          </p:nvPr>
        </p:nvSpPr>
        <p:spPr>
          <a:xfrm>
            <a:off x="839800" y="1892300"/>
            <a:ext cx="10727400" cy="4747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CA" sz="3000" dirty="0"/>
              <a:t>7. Fulfilment</a:t>
            </a:r>
            <a:endParaRPr sz="3000" dirty="0"/>
          </a:p>
          <a:p>
            <a:pPr marL="0" marR="0" lvl="0" indent="0" algn="l" rtl="0">
              <a:lnSpc>
                <a:spcPct val="90000"/>
              </a:lnSpc>
              <a:spcBef>
                <a:spcPts val="0"/>
              </a:spcBef>
              <a:spcAft>
                <a:spcPts val="0"/>
              </a:spcAft>
              <a:buNone/>
            </a:pPr>
            <a:endParaRPr sz="3000" dirty="0"/>
          </a:p>
          <a:p>
            <a:pPr marL="457200" marR="0" lvl="0" indent="-419100" algn="l" rtl="0">
              <a:lnSpc>
                <a:spcPct val="90000"/>
              </a:lnSpc>
              <a:spcBef>
                <a:spcPts val="0"/>
              </a:spcBef>
              <a:spcAft>
                <a:spcPts val="0"/>
              </a:spcAft>
              <a:buSzPts val="3000"/>
              <a:buChar char="●"/>
            </a:pPr>
            <a:r>
              <a:rPr lang="en-CA" sz="3000" dirty="0"/>
              <a:t>Report card</a:t>
            </a:r>
            <a:endParaRPr sz="3000" dirty="0"/>
          </a:p>
          <a:p>
            <a:pPr marL="914400" marR="0" lvl="1" indent="-419100" algn="l" rtl="0">
              <a:lnSpc>
                <a:spcPct val="90000"/>
              </a:lnSpc>
              <a:spcBef>
                <a:spcPts val="0"/>
              </a:spcBef>
              <a:spcAft>
                <a:spcPts val="0"/>
              </a:spcAft>
              <a:buSzPts val="3000"/>
              <a:buChar char="○"/>
            </a:pPr>
            <a:r>
              <a:rPr lang="en-CA" sz="3000" dirty="0"/>
              <a:t>marketing metrics</a:t>
            </a:r>
            <a:endParaRPr sz="3000" dirty="0"/>
          </a:p>
          <a:p>
            <a:pPr marL="1371600" marR="0" lvl="2" indent="-419100" algn="l" rtl="0">
              <a:lnSpc>
                <a:spcPct val="90000"/>
              </a:lnSpc>
              <a:spcBef>
                <a:spcPts val="0"/>
              </a:spcBef>
              <a:spcAft>
                <a:spcPts val="0"/>
              </a:spcAft>
              <a:buSzPts val="3000"/>
              <a:buChar char="■"/>
            </a:pPr>
            <a:r>
              <a:rPr lang="en-CA" sz="3000" dirty="0"/>
              <a:t>blogs, social, newsletters, etc.</a:t>
            </a:r>
            <a:endParaRPr sz="3000" dirty="0"/>
          </a:p>
          <a:p>
            <a:pPr marL="914400" marR="0" lvl="1" indent="-419100" algn="l" rtl="0">
              <a:lnSpc>
                <a:spcPct val="90000"/>
              </a:lnSpc>
              <a:spcBef>
                <a:spcPts val="0"/>
              </a:spcBef>
              <a:spcAft>
                <a:spcPts val="0"/>
              </a:spcAft>
              <a:buSzPts val="3000"/>
              <a:buChar char="○"/>
            </a:pPr>
            <a:r>
              <a:rPr lang="en-CA" sz="3000" dirty="0"/>
              <a:t>speaking opportunities/event numbers</a:t>
            </a:r>
            <a:endParaRPr sz="3000" dirty="0"/>
          </a:p>
          <a:p>
            <a:pPr marL="914400" marR="0" lvl="1" indent="-419100" algn="l" rtl="0">
              <a:lnSpc>
                <a:spcPct val="90000"/>
              </a:lnSpc>
              <a:spcBef>
                <a:spcPts val="0"/>
              </a:spcBef>
              <a:spcAft>
                <a:spcPts val="0"/>
              </a:spcAft>
              <a:buSzPts val="3000"/>
              <a:buChar char="○"/>
            </a:pPr>
            <a:r>
              <a:rPr lang="en-CA" sz="3000" dirty="0"/>
              <a:t>If possible: </a:t>
            </a:r>
            <a:r>
              <a:rPr lang="en-CA" sz="3000" dirty="0" err="1"/>
              <a:t>Connectees</a:t>
            </a:r>
            <a:r>
              <a:rPr lang="en-CA" sz="3000" dirty="0"/>
              <a:t> referred or jobs found</a:t>
            </a:r>
            <a:endParaRPr sz="3000" dirty="0"/>
          </a:p>
        </p:txBody>
      </p:sp>
      <p:sp>
        <p:nvSpPr>
          <p:cNvPr id="317" name="Google Shape;317;p44"/>
          <p:cNvSpPr txBox="1">
            <a:spLocks noGrp="1"/>
          </p:cNvSpPr>
          <p:nvPr>
            <p:ph type="sldNum" idx="12"/>
          </p:nvPr>
        </p:nvSpPr>
        <p:spPr>
          <a:xfrm>
            <a:off x="9273372" y="6562543"/>
            <a:ext cx="323400" cy="36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CA" sz="900" b="1" i="0">
                <a:solidFill>
                  <a:srgbClr val="C12129"/>
                </a:solidFill>
                <a:latin typeface="Helvetica Neue"/>
                <a:ea typeface="Helvetica Neue"/>
                <a:cs typeface="Helvetica Neue"/>
                <a:sym typeface="Helvetica Neue"/>
              </a:rPr>
              <a:t>41</a:t>
            </a:fld>
            <a:endParaRPr sz="900" b="1" i="0">
              <a:solidFill>
                <a:srgbClr val="C12129"/>
              </a:solidFill>
              <a:latin typeface="Helvetica Neue"/>
              <a:ea typeface="Helvetica Neue"/>
              <a:cs typeface="Helvetica Neue"/>
              <a:sym typeface="Helvetica Neue"/>
            </a:endParaRPr>
          </a:p>
        </p:txBody>
      </p:sp>
      <p:pic>
        <p:nvPicPr>
          <p:cNvPr id="318" name="Google Shape;318;p44"/>
          <p:cNvPicPr preferRelativeResize="0"/>
          <p:nvPr/>
        </p:nvPicPr>
        <p:blipFill>
          <a:blip r:embed="rId3">
            <a:alphaModFix/>
          </a:blip>
          <a:stretch>
            <a:fillRect/>
          </a:stretch>
        </p:blipFill>
        <p:spPr>
          <a:xfrm>
            <a:off x="8854825" y="1119725"/>
            <a:ext cx="1655700" cy="16557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5"/>
          <p:cNvSpPr txBox="1">
            <a:spLocks noGrp="1"/>
          </p:cNvSpPr>
          <p:nvPr>
            <p:ph type="title"/>
          </p:nvPr>
        </p:nvSpPr>
        <p:spPr>
          <a:xfrm>
            <a:off x="553250" y="232375"/>
            <a:ext cx="6931500" cy="9714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C12129"/>
              </a:buClr>
              <a:buSzPts val="2400"/>
              <a:buFont typeface="Helvetica Neue"/>
              <a:buNone/>
            </a:pPr>
            <a:r>
              <a:rPr lang="en-CA"/>
              <a:t>The sponsorship process Step 8: renewal</a:t>
            </a:r>
            <a:endParaRPr sz="2400" b="0" i="0" u="none" strike="noStrike" cap="none">
              <a:solidFill>
                <a:srgbClr val="C12129"/>
              </a:solidFill>
              <a:latin typeface="Helvetica Neue"/>
              <a:ea typeface="Helvetica Neue"/>
              <a:cs typeface="Helvetica Neue"/>
              <a:sym typeface="Helvetica Neue"/>
            </a:endParaRPr>
          </a:p>
        </p:txBody>
      </p:sp>
      <p:sp>
        <p:nvSpPr>
          <p:cNvPr id="324" name="Google Shape;324;p45"/>
          <p:cNvSpPr txBox="1">
            <a:spLocks noGrp="1"/>
          </p:cNvSpPr>
          <p:nvPr>
            <p:ph type="body" idx="2"/>
          </p:nvPr>
        </p:nvSpPr>
        <p:spPr>
          <a:xfrm>
            <a:off x="553250" y="1630325"/>
            <a:ext cx="10727400" cy="4747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CA" sz="3000"/>
              <a:t>8. Renewal</a:t>
            </a:r>
            <a:endParaRPr sz="3000"/>
          </a:p>
          <a:p>
            <a:pPr marL="0" marR="0" lvl="0" indent="0" algn="l" rtl="0">
              <a:lnSpc>
                <a:spcPct val="90000"/>
              </a:lnSpc>
              <a:spcBef>
                <a:spcPts val="0"/>
              </a:spcBef>
              <a:spcAft>
                <a:spcPts val="0"/>
              </a:spcAft>
              <a:buNone/>
            </a:pPr>
            <a:endParaRPr sz="3000"/>
          </a:p>
          <a:p>
            <a:pPr marL="0" marR="0" lvl="0" indent="0" algn="l" rtl="0">
              <a:lnSpc>
                <a:spcPct val="90000"/>
              </a:lnSpc>
              <a:spcBef>
                <a:spcPts val="0"/>
              </a:spcBef>
              <a:spcAft>
                <a:spcPts val="0"/>
              </a:spcAft>
              <a:buNone/>
            </a:pPr>
            <a:endParaRPr sz="3000"/>
          </a:p>
          <a:p>
            <a:pPr marL="0" marR="0" lvl="0" indent="0" algn="ctr" rtl="0">
              <a:lnSpc>
                <a:spcPct val="90000"/>
              </a:lnSpc>
              <a:spcBef>
                <a:spcPts val="0"/>
              </a:spcBef>
              <a:spcAft>
                <a:spcPts val="0"/>
              </a:spcAft>
              <a:buNone/>
            </a:pPr>
            <a:endParaRPr sz="3600"/>
          </a:p>
          <a:p>
            <a:pPr marL="0" marR="0" lvl="0" indent="0" algn="ctr" rtl="0">
              <a:lnSpc>
                <a:spcPct val="90000"/>
              </a:lnSpc>
              <a:spcBef>
                <a:spcPts val="0"/>
              </a:spcBef>
              <a:spcAft>
                <a:spcPts val="0"/>
              </a:spcAft>
              <a:buNone/>
            </a:pPr>
            <a:endParaRPr sz="3600"/>
          </a:p>
          <a:p>
            <a:pPr marL="0" marR="0" lvl="0" indent="0" algn="ctr" rtl="0">
              <a:lnSpc>
                <a:spcPct val="90000"/>
              </a:lnSpc>
              <a:spcBef>
                <a:spcPts val="0"/>
              </a:spcBef>
              <a:spcAft>
                <a:spcPts val="0"/>
              </a:spcAft>
              <a:buNone/>
            </a:pPr>
            <a:r>
              <a:rPr lang="en-CA" sz="3600"/>
              <a:t>Fulfilment report → Renewal</a:t>
            </a:r>
            <a:endParaRPr sz="3600"/>
          </a:p>
          <a:p>
            <a:pPr marL="914400" marR="0" lvl="0" indent="0" algn="l" rtl="0">
              <a:lnSpc>
                <a:spcPct val="90000"/>
              </a:lnSpc>
              <a:spcBef>
                <a:spcPts val="0"/>
              </a:spcBef>
              <a:spcAft>
                <a:spcPts val="0"/>
              </a:spcAft>
              <a:buNone/>
            </a:pPr>
            <a:endParaRPr sz="3000"/>
          </a:p>
        </p:txBody>
      </p:sp>
      <p:sp>
        <p:nvSpPr>
          <p:cNvPr id="325" name="Google Shape;325;p45"/>
          <p:cNvSpPr txBox="1">
            <a:spLocks noGrp="1"/>
          </p:cNvSpPr>
          <p:nvPr>
            <p:ph type="sldNum" idx="12"/>
          </p:nvPr>
        </p:nvSpPr>
        <p:spPr>
          <a:xfrm>
            <a:off x="9273372" y="6562543"/>
            <a:ext cx="323400" cy="36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CA" sz="900" b="1" i="0">
                <a:solidFill>
                  <a:srgbClr val="C12129"/>
                </a:solidFill>
                <a:latin typeface="Helvetica Neue"/>
                <a:ea typeface="Helvetica Neue"/>
                <a:cs typeface="Helvetica Neue"/>
                <a:sym typeface="Helvetica Neue"/>
              </a:rPr>
              <a:t>42</a:t>
            </a:fld>
            <a:endParaRPr sz="900" b="1" i="0">
              <a:solidFill>
                <a:srgbClr val="C12129"/>
              </a:solidFill>
              <a:latin typeface="Helvetica Neue"/>
              <a:ea typeface="Helvetica Neue"/>
              <a:cs typeface="Helvetica Neue"/>
              <a:sym typeface="Helvetica Neue"/>
            </a:endParaRPr>
          </a:p>
        </p:txBody>
      </p:sp>
      <p:sp>
        <p:nvSpPr>
          <p:cNvPr id="326" name="Google Shape;326;p45"/>
          <p:cNvSpPr/>
          <p:nvPr/>
        </p:nvSpPr>
        <p:spPr>
          <a:xfrm rot="1863575">
            <a:off x="8781672" y="578873"/>
            <a:ext cx="2830039" cy="2890550"/>
          </a:xfrm>
          <a:prstGeom prst="blockArc">
            <a:avLst>
              <a:gd name="adj1" fmla="val 14414370"/>
              <a:gd name="adj2" fmla="val 694"/>
              <a:gd name="adj3" fmla="val 9562"/>
            </a:avLst>
          </a:prstGeom>
          <a:solidFill>
            <a:srgbClr val="085631"/>
          </a:solidFill>
          <a:ln>
            <a:noFill/>
          </a:ln>
          <a:effectLst>
            <a:outerShdw blurRad="71438" dist="9525" dir="5400000" algn="bl"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27" name="Google Shape;327;p45"/>
          <p:cNvSpPr/>
          <p:nvPr/>
        </p:nvSpPr>
        <p:spPr>
          <a:xfrm rot="-1863575" flipH="1">
            <a:off x="8783992" y="578873"/>
            <a:ext cx="2830039" cy="2890550"/>
          </a:xfrm>
          <a:prstGeom prst="blockArc">
            <a:avLst>
              <a:gd name="adj1" fmla="val 14348563"/>
              <a:gd name="adj2" fmla="val 21472873"/>
              <a:gd name="adj3" fmla="val 9381"/>
            </a:avLst>
          </a:prstGeom>
          <a:solidFill>
            <a:srgbClr val="65F0AD"/>
          </a:solidFill>
          <a:ln>
            <a:noFill/>
          </a:ln>
          <a:effectLst>
            <a:outerShdw blurRad="71438" dist="9525" dir="5400000" algn="bl"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28" name="Google Shape;328;p45"/>
          <p:cNvSpPr/>
          <p:nvPr/>
        </p:nvSpPr>
        <p:spPr>
          <a:xfrm rot="-8026305">
            <a:off x="10002723" y="504095"/>
            <a:ext cx="385957" cy="385957"/>
          </a:xfrm>
          <a:prstGeom prst="rtTriangle">
            <a:avLst/>
          </a:prstGeom>
          <a:solidFill>
            <a:srgbClr val="65F0A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29" name="Google Shape;329;p45"/>
          <p:cNvSpPr/>
          <p:nvPr/>
        </p:nvSpPr>
        <p:spPr>
          <a:xfrm rot="-8937174" flipH="1">
            <a:off x="8782877" y="577235"/>
            <a:ext cx="2829318" cy="2889852"/>
          </a:xfrm>
          <a:prstGeom prst="blockArc">
            <a:avLst>
              <a:gd name="adj1" fmla="val 14316164"/>
              <a:gd name="adj2" fmla="val 21502663"/>
              <a:gd name="adj3" fmla="val 9415"/>
            </a:avLst>
          </a:prstGeom>
          <a:solidFill>
            <a:srgbClr val="0E9453"/>
          </a:solidFill>
          <a:ln>
            <a:noFill/>
          </a:ln>
          <a:effectLst>
            <a:outerShdw blurRad="71438" dist="9525" dir="5400000" algn="bl"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0" name="Google Shape;330;p45"/>
          <p:cNvSpPr/>
          <p:nvPr/>
        </p:nvSpPr>
        <p:spPr>
          <a:xfrm rot="-1069133">
            <a:off x="11153771" y="2478502"/>
            <a:ext cx="326461" cy="338126"/>
          </a:xfrm>
          <a:prstGeom prst="rtTriangle">
            <a:avLst/>
          </a:prstGeom>
          <a:solidFill>
            <a:srgbClr val="08563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1" name="Google Shape;331;p45"/>
          <p:cNvSpPr/>
          <p:nvPr/>
        </p:nvSpPr>
        <p:spPr>
          <a:xfrm rot="6321058">
            <a:off x="8889424" y="2483190"/>
            <a:ext cx="393230" cy="379472"/>
          </a:xfrm>
          <a:prstGeom prst="rtTriangle">
            <a:avLst/>
          </a:prstGeom>
          <a:solidFill>
            <a:srgbClr val="0E94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2" name="Google Shape;332;p45"/>
          <p:cNvSpPr/>
          <p:nvPr/>
        </p:nvSpPr>
        <p:spPr>
          <a:xfrm rot="1863575">
            <a:off x="8781672" y="578873"/>
            <a:ext cx="2830039" cy="2890550"/>
          </a:xfrm>
          <a:prstGeom prst="blockArc">
            <a:avLst>
              <a:gd name="adj1" fmla="val 14414370"/>
              <a:gd name="adj2" fmla="val 694"/>
              <a:gd name="adj3" fmla="val 9562"/>
            </a:avLst>
          </a:prstGeom>
          <a:solidFill>
            <a:srgbClr val="0944A1"/>
          </a:solidFill>
          <a:ln>
            <a:noFill/>
          </a:ln>
          <a:effectLst>
            <a:outerShdw blurRad="71438" dist="9525" dir="5400000" algn="bl"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3" name="Google Shape;333;p45"/>
          <p:cNvSpPr/>
          <p:nvPr/>
        </p:nvSpPr>
        <p:spPr>
          <a:xfrm rot="-1863575" flipH="1">
            <a:off x="8783992" y="578873"/>
            <a:ext cx="2830039" cy="2890550"/>
          </a:xfrm>
          <a:prstGeom prst="blockArc">
            <a:avLst>
              <a:gd name="adj1" fmla="val 14348563"/>
              <a:gd name="adj2" fmla="val 21472873"/>
              <a:gd name="adj3" fmla="val 9381"/>
            </a:avLst>
          </a:prstGeom>
          <a:solidFill>
            <a:srgbClr val="A1C3FA"/>
          </a:solidFill>
          <a:ln>
            <a:noFill/>
          </a:ln>
          <a:effectLst>
            <a:outerShdw blurRad="71438" dist="9525" dir="5400000" algn="bl"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4" name="Google Shape;334;p45"/>
          <p:cNvSpPr/>
          <p:nvPr/>
        </p:nvSpPr>
        <p:spPr>
          <a:xfrm rot="-8026305">
            <a:off x="10002723" y="504095"/>
            <a:ext cx="385957" cy="385957"/>
          </a:xfrm>
          <a:prstGeom prst="rtTriangle">
            <a:avLst/>
          </a:prstGeom>
          <a:solidFill>
            <a:srgbClr val="A1C3F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5" name="Google Shape;335;p45"/>
          <p:cNvSpPr/>
          <p:nvPr/>
        </p:nvSpPr>
        <p:spPr>
          <a:xfrm rot="-8937174" flipH="1">
            <a:off x="8782877" y="577235"/>
            <a:ext cx="2829318" cy="2889852"/>
          </a:xfrm>
          <a:prstGeom prst="blockArc">
            <a:avLst>
              <a:gd name="adj1" fmla="val 14316164"/>
              <a:gd name="adj2" fmla="val 21502663"/>
              <a:gd name="adj3" fmla="val 9415"/>
            </a:avLst>
          </a:prstGeom>
          <a:solidFill>
            <a:srgbClr val="307BF3"/>
          </a:solidFill>
          <a:ln>
            <a:noFill/>
          </a:ln>
          <a:effectLst>
            <a:outerShdw blurRad="71438" dist="9525" dir="5400000" algn="bl"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6" name="Google Shape;336;p45"/>
          <p:cNvSpPr/>
          <p:nvPr/>
        </p:nvSpPr>
        <p:spPr>
          <a:xfrm rot="-1069133">
            <a:off x="11153771" y="2478502"/>
            <a:ext cx="326461" cy="338126"/>
          </a:xfrm>
          <a:prstGeom prst="rtTriangle">
            <a:avLst/>
          </a:prstGeom>
          <a:solidFill>
            <a:srgbClr val="0944A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7" name="Google Shape;337;p45"/>
          <p:cNvSpPr/>
          <p:nvPr/>
        </p:nvSpPr>
        <p:spPr>
          <a:xfrm rot="6321058">
            <a:off x="8889424" y="2483190"/>
            <a:ext cx="393230" cy="379472"/>
          </a:xfrm>
          <a:prstGeom prst="rtTriangle">
            <a:avLst/>
          </a:prstGeom>
          <a:solidFill>
            <a:srgbClr val="307B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5"/>
        <p:cNvGrpSpPr/>
        <p:nvPr/>
      </p:nvGrpSpPr>
      <p:grpSpPr>
        <a:xfrm>
          <a:off x="0" y="0"/>
          <a:ext cx="0" cy="0"/>
          <a:chOff x="0" y="0"/>
          <a:chExt cx="0" cy="0"/>
        </a:xfrm>
      </p:grpSpPr>
      <p:pic>
        <p:nvPicPr>
          <p:cNvPr id="116" name="Google Shape;116;p18" descr="A picture containing person, table, indoor, sitting&#10;&#10;Description generated with very high confidence"/>
          <p:cNvPicPr preferRelativeResize="0"/>
          <p:nvPr/>
        </p:nvPicPr>
        <p:blipFill rotWithShape="1">
          <a:blip r:embed="rId3">
            <a:alphaModFix/>
          </a:blip>
          <a:srcRect t="2045" b="13684"/>
          <a:stretch/>
        </p:blipFill>
        <p:spPr>
          <a:xfrm>
            <a:off x="20" y="10"/>
            <a:ext cx="12191980" cy="6857990"/>
          </a:xfrm>
          <a:prstGeom prst="rect">
            <a:avLst/>
          </a:prstGeom>
          <a:noFill/>
          <a:ln>
            <a:noFill/>
          </a:ln>
        </p:spPr>
      </p:pic>
      <p:sp>
        <p:nvSpPr>
          <p:cNvPr id="117" name="Google Shape;117;p18"/>
          <p:cNvSpPr txBox="1">
            <a:spLocks noGrp="1"/>
          </p:cNvSpPr>
          <p:nvPr>
            <p:ph type="title"/>
          </p:nvPr>
        </p:nvSpPr>
        <p:spPr>
          <a:xfrm>
            <a:off x="2189559" y="2911936"/>
            <a:ext cx="7812882" cy="1034129"/>
          </a:xfrm>
          <a:prstGeom prst="rect">
            <a:avLst/>
          </a:prstGeom>
          <a:solidFill>
            <a:srgbClr val="FFFFFF">
              <a:alpha val="80000"/>
            </a:srgbClr>
          </a:solidFill>
          <a:ln w="38100" cap="sq" cmpd="sng">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262626"/>
              </a:buClr>
              <a:buSzPts val="4800"/>
              <a:buFont typeface="Helvetica Neue"/>
              <a:buNone/>
            </a:pPr>
            <a:r>
              <a:rPr lang="en-CA" sz="4800" b="0" i="0" u="none" strike="noStrike" cap="none">
                <a:solidFill>
                  <a:srgbClr val="262626"/>
                </a:solidFill>
                <a:latin typeface="Helvetica Neue"/>
                <a:ea typeface="Helvetica Neue"/>
                <a:cs typeface="Helvetica Neue"/>
                <a:sym typeface="Helvetica Neue"/>
              </a:rPr>
              <a:t>Team Activity</a:t>
            </a:r>
            <a:endParaRPr/>
          </a:p>
        </p:txBody>
      </p:sp>
      <p:sp>
        <p:nvSpPr>
          <p:cNvPr id="118" name="Google Shape;11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CA" sz="900" b="1" i="0">
                <a:solidFill>
                  <a:srgbClr val="FFFFFF"/>
                </a:solidFill>
                <a:latin typeface="Helvetica Neue"/>
                <a:ea typeface="Helvetica Neue"/>
                <a:cs typeface="Helvetica Neue"/>
                <a:sym typeface="Helvetica Neue"/>
              </a:rPr>
              <a:t>7</a:t>
            </a:fld>
            <a:endParaRPr sz="900" b="1" i="0">
              <a:solidFill>
                <a:srgbClr val="FFFFFF"/>
              </a:solidFill>
              <a:latin typeface="Helvetica Neue"/>
              <a:ea typeface="Helvetica Neue"/>
              <a:cs typeface="Helvetica Neue"/>
              <a:sym typeface="Helvetica Neue"/>
            </a:endParaRPr>
          </a:p>
        </p:txBody>
      </p:sp>
      <p:sp>
        <p:nvSpPr>
          <p:cNvPr id="119" name="Google Shape;119;p18"/>
          <p:cNvSpPr txBox="1"/>
          <p:nvPr/>
        </p:nvSpPr>
        <p:spPr>
          <a:xfrm>
            <a:off x="9732673" y="6657945"/>
            <a:ext cx="2459327" cy="200055"/>
          </a:xfrm>
          <a:prstGeom prst="rect">
            <a:avLst/>
          </a:prstGeom>
          <a:solidFill>
            <a:srgbClr val="000000"/>
          </a:solid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CA" sz="700" u="sng">
                <a:solidFill>
                  <a:schemeClr val="hlink"/>
                </a:solidFill>
                <a:latin typeface="Calibri"/>
                <a:ea typeface="Calibri"/>
                <a:cs typeface="Calibri"/>
                <a:sym typeface="Calibri"/>
                <a:hlinkClick r:id="rId4"/>
              </a:rPr>
              <a:t>This Photo</a:t>
            </a:r>
            <a:r>
              <a:rPr lang="en-CA" sz="700">
                <a:solidFill>
                  <a:srgbClr val="FFFFFF"/>
                </a:solidFill>
                <a:latin typeface="Calibri"/>
                <a:ea typeface="Calibri"/>
                <a:cs typeface="Calibri"/>
                <a:sym typeface="Calibri"/>
              </a:rPr>
              <a:t> by Unknown Author is licensed under </a:t>
            </a:r>
            <a:r>
              <a:rPr lang="en-CA" sz="700" u="sng">
                <a:solidFill>
                  <a:schemeClr val="hlink"/>
                </a:solidFill>
                <a:latin typeface="Calibri"/>
                <a:ea typeface="Calibri"/>
                <a:cs typeface="Calibri"/>
                <a:sym typeface="Calibri"/>
                <a:hlinkClick r:id="rId5"/>
              </a:rPr>
              <a:t>CC BY-NC-ND</a:t>
            </a:r>
            <a:endParaRPr sz="700">
              <a:solidFill>
                <a:srgbClr val="FFFFFF"/>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6"/>
          <p:cNvSpPr txBox="1">
            <a:spLocks noGrp="1"/>
          </p:cNvSpPr>
          <p:nvPr>
            <p:ph type="title"/>
          </p:nvPr>
        </p:nvSpPr>
        <p:spPr>
          <a:xfrm>
            <a:off x="553250" y="232375"/>
            <a:ext cx="6931500" cy="9714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C12129"/>
              </a:buClr>
              <a:buSzPts val="2400"/>
              <a:buFont typeface="Helvetica Neue"/>
              <a:buNone/>
            </a:pPr>
            <a:r>
              <a:rPr lang="en-CA" dirty="0"/>
              <a:t>Tips for sponsorship success</a:t>
            </a:r>
            <a:endParaRPr sz="2400" b="0" i="0" u="none" strike="noStrike" cap="none" dirty="0">
              <a:solidFill>
                <a:srgbClr val="C12129"/>
              </a:solidFill>
              <a:latin typeface="Helvetica Neue"/>
              <a:ea typeface="Helvetica Neue"/>
              <a:cs typeface="Helvetica Neue"/>
              <a:sym typeface="Helvetica Neue"/>
            </a:endParaRPr>
          </a:p>
        </p:txBody>
      </p:sp>
      <p:sp>
        <p:nvSpPr>
          <p:cNvPr id="343" name="Google Shape;343;p46"/>
          <p:cNvSpPr txBox="1">
            <a:spLocks noGrp="1"/>
          </p:cNvSpPr>
          <p:nvPr>
            <p:ph type="body" idx="2"/>
          </p:nvPr>
        </p:nvSpPr>
        <p:spPr>
          <a:xfrm>
            <a:off x="553250" y="1630325"/>
            <a:ext cx="10727400" cy="4747500"/>
          </a:xfrm>
          <a:prstGeom prst="rect">
            <a:avLst/>
          </a:prstGeom>
          <a:noFill/>
          <a:ln>
            <a:noFill/>
          </a:ln>
        </p:spPr>
        <p:txBody>
          <a:bodyPr spcFirstLastPara="1" wrap="square" lIns="91425" tIns="45700" rIns="91425" bIns="45700" anchor="t" anchorCtr="0">
            <a:noAutofit/>
          </a:bodyPr>
          <a:lstStyle/>
          <a:p>
            <a:pPr marR="0" lvl="0" indent="-457200" algn="l" rtl="0">
              <a:lnSpc>
                <a:spcPct val="150000"/>
              </a:lnSpc>
              <a:spcBef>
                <a:spcPts val="0"/>
              </a:spcBef>
              <a:spcAft>
                <a:spcPts val="0"/>
              </a:spcAft>
              <a:buSzPts val="3600"/>
              <a:buFont typeface="Arial" panose="020B0604020202020204" pitchFamily="34" charset="0"/>
              <a:buChar char="•"/>
            </a:pPr>
            <a:r>
              <a:rPr lang="en-CA" sz="3000" dirty="0"/>
              <a:t>Focus on strategic alignment</a:t>
            </a:r>
            <a:endParaRPr sz="3000" dirty="0"/>
          </a:p>
          <a:p>
            <a:pPr marL="495300" marR="0" lvl="0" indent="-457200" algn="l" rtl="0">
              <a:lnSpc>
                <a:spcPct val="150000"/>
              </a:lnSpc>
              <a:spcBef>
                <a:spcPts val="0"/>
              </a:spcBef>
              <a:spcAft>
                <a:spcPts val="0"/>
              </a:spcAft>
              <a:buSzPts val="3000"/>
              <a:buFont typeface="Arial" panose="020B0604020202020204" pitchFamily="34" charset="0"/>
              <a:buChar char="•"/>
            </a:pPr>
            <a:r>
              <a:rPr lang="en-CA" sz="3000" dirty="0"/>
              <a:t>Be specific</a:t>
            </a:r>
            <a:endParaRPr sz="3000" dirty="0"/>
          </a:p>
          <a:p>
            <a:pPr marL="495300" marR="0" lvl="0" indent="-457200" algn="l" rtl="0">
              <a:lnSpc>
                <a:spcPct val="150000"/>
              </a:lnSpc>
              <a:spcBef>
                <a:spcPts val="0"/>
              </a:spcBef>
              <a:spcAft>
                <a:spcPts val="0"/>
              </a:spcAft>
              <a:buSzPts val="3000"/>
              <a:buFont typeface="Arial" panose="020B0604020202020204" pitchFamily="34" charset="0"/>
              <a:buChar char="•"/>
            </a:pPr>
            <a:r>
              <a:rPr lang="en-CA" sz="3000" dirty="0"/>
              <a:t>Maintain relationships at different levels </a:t>
            </a:r>
            <a:endParaRPr sz="3000" dirty="0"/>
          </a:p>
          <a:p>
            <a:pPr marL="495300" marR="0" lvl="0" indent="-457200" algn="l" rtl="0">
              <a:lnSpc>
                <a:spcPct val="150000"/>
              </a:lnSpc>
              <a:spcBef>
                <a:spcPts val="0"/>
              </a:spcBef>
              <a:spcAft>
                <a:spcPts val="0"/>
              </a:spcAft>
              <a:buSzPts val="3000"/>
              <a:buFont typeface="Arial" panose="020B0604020202020204" pitchFamily="34" charset="0"/>
              <a:buChar char="•"/>
            </a:pPr>
            <a:r>
              <a:rPr lang="en-CA" sz="3000" dirty="0"/>
              <a:t>Check-in regularly</a:t>
            </a:r>
            <a:endParaRPr sz="3000" dirty="0"/>
          </a:p>
          <a:p>
            <a:pPr marL="495300" marR="0" lvl="0" indent="-457200" algn="l" rtl="0">
              <a:lnSpc>
                <a:spcPct val="150000"/>
              </a:lnSpc>
              <a:spcBef>
                <a:spcPts val="0"/>
              </a:spcBef>
              <a:spcAft>
                <a:spcPts val="0"/>
              </a:spcAft>
              <a:buSzPts val="3000"/>
              <a:buFont typeface="Arial" panose="020B0604020202020204" pitchFamily="34" charset="0"/>
              <a:buChar char="•"/>
            </a:pPr>
            <a:r>
              <a:rPr lang="en-CA" sz="3000" dirty="0"/>
              <a:t>Continuously look out for additional/creative opportunities</a:t>
            </a:r>
            <a:endParaRPr sz="3000" dirty="0"/>
          </a:p>
          <a:p>
            <a:pPr marL="914400" marR="0" lvl="0" indent="0" algn="l" rtl="0">
              <a:lnSpc>
                <a:spcPct val="150000"/>
              </a:lnSpc>
              <a:spcBef>
                <a:spcPts val="0"/>
              </a:spcBef>
              <a:spcAft>
                <a:spcPts val="0"/>
              </a:spcAft>
              <a:buNone/>
            </a:pPr>
            <a:endParaRPr sz="3000" dirty="0"/>
          </a:p>
        </p:txBody>
      </p:sp>
      <p:sp>
        <p:nvSpPr>
          <p:cNvPr id="344" name="Google Shape;344;p46"/>
          <p:cNvSpPr txBox="1">
            <a:spLocks noGrp="1"/>
          </p:cNvSpPr>
          <p:nvPr>
            <p:ph type="sldNum" idx="12"/>
          </p:nvPr>
        </p:nvSpPr>
        <p:spPr>
          <a:xfrm>
            <a:off x="9273372" y="6562543"/>
            <a:ext cx="323400" cy="36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CA" sz="900" b="1" i="0">
                <a:solidFill>
                  <a:srgbClr val="C12129"/>
                </a:solidFill>
                <a:latin typeface="Helvetica Neue"/>
                <a:ea typeface="Helvetica Neue"/>
                <a:cs typeface="Helvetica Neue"/>
                <a:sym typeface="Helvetica Neue"/>
              </a:rPr>
              <a:t>43</a:t>
            </a:fld>
            <a:endParaRPr sz="900" b="1" i="0">
              <a:solidFill>
                <a:srgbClr val="C12129"/>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7"/>
          <p:cNvSpPr txBox="1">
            <a:spLocks noGrp="1"/>
          </p:cNvSpPr>
          <p:nvPr>
            <p:ph type="title"/>
          </p:nvPr>
        </p:nvSpPr>
        <p:spPr>
          <a:xfrm>
            <a:off x="553250" y="232375"/>
            <a:ext cx="6931500" cy="9714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C12129"/>
              </a:buClr>
              <a:buSzPts val="2400"/>
              <a:buFont typeface="Helvetica Neue"/>
              <a:buNone/>
            </a:pPr>
            <a:r>
              <a:rPr lang="en-CA"/>
              <a:t>Sponsorship Resources</a:t>
            </a:r>
            <a:endParaRPr sz="2400" b="0" i="0" u="none" strike="noStrike" cap="none">
              <a:solidFill>
                <a:srgbClr val="C12129"/>
              </a:solidFill>
              <a:latin typeface="Helvetica Neue"/>
              <a:ea typeface="Helvetica Neue"/>
              <a:cs typeface="Helvetica Neue"/>
              <a:sym typeface="Helvetica Neue"/>
            </a:endParaRPr>
          </a:p>
        </p:txBody>
      </p:sp>
      <p:sp>
        <p:nvSpPr>
          <p:cNvPr id="350" name="Google Shape;350;p47"/>
          <p:cNvSpPr txBox="1">
            <a:spLocks noGrp="1"/>
          </p:cNvSpPr>
          <p:nvPr>
            <p:ph type="body" idx="2"/>
          </p:nvPr>
        </p:nvSpPr>
        <p:spPr>
          <a:xfrm>
            <a:off x="553250" y="1630325"/>
            <a:ext cx="10727400" cy="4747500"/>
          </a:xfrm>
          <a:prstGeom prst="rect">
            <a:avLst/>
          </a:prstGeom>
          <a:noFill/>
          <a:ln>
            <a:noFill/>
          </a:ln>
        </p:spPr>
        <p:txBody>
          <a:bodyPr spcFirstLastPara="1" wrap="square" lIns="91425" tIns="45700" rIns="91425" bIns="45700" anchor="t" anchorCtr="0">
            <a:noAutofit/>
          </a:bodyPr>
          <a:lstStyle/>
          <a:p>
            <a:pPr marL="457200" marR="0" lvl="0" indent="-419100" algn="l" rtl="0">
              <a:lnSpc>
                <a:spcPct val="150000"/>
              </a:lnSpc>
              <a:spcBef>
                <a:spcPts val="0"/>
              </a:spcBef>
              <a:spcAft>
                <a:spcPts val="0"/>
              </a:spcAft>
              <a:buSzPts val="3000"/>
              <a:buChar char="●"/>
            </a:pPr>
            <a:r>
              <a:rPr lang="en-CA" sz="3000"/>
              <a:t>TheSponsorshipCollective.com</a:t>
            </a:r>
            <a:endParaRPr sz="3000"/>
          </a:p>
          <a:p>
            <a:pPr marL="457200" marR="0" lvl="0" indent="-419100" algn="l" rtl="0">
              <a:lnSpc>
                <a:spcPct val="150000"/>
              </a:lnSpc>
              <a:spcBef>
                <a:spcPts val="0"/>
              </a:spcBef>
              <a:spcAft>
                <a:spcPts val="0"/>
              </a:spcAft>
              <a:buSzPts val="3000"/>
              <a:buChar char="●"/>
            </a:pPr>
            <a:r>
              <a:rPr lang="en-CA" sz="3000"/>
              <a:t>PowerSponsorship.com</a:t>
            </a:r>
            <a:endParaRPr sz="3000"/>
          </a:p>
          <a:p>
            <a:pPr marL="457200" marR="0" lvl="0" indent="-419100" algn="l" rtl="0">
              <a:lnSpc>
                <a:spcPct val="150000"/>
              </a:lnSpc>
              <a:spcBef>
                <a:spcPts val="0"/>
              </a:spcBef>
              <a:spcAft>
                <a:spcPts val="0"/>
              </a:spcAft>
              <a:buSzPts val="3000"/>
              <a:buChar char="●"/>
            </a:pPr>
            <a:r>
              <a:rPr lang="en-CA" sz="3000"/>
              <a:t>PracticalSponsorshipIdeas.com</a:t>
            </a:r>
            <a:endParaRPr sz="3000"/>
          </a:p>
          <a:p>
            <a:pPr marL="914400" marR="0" lvl="0" indent="0" algn="l" rtl="0">
              <a:lnSpc>
                <a:spcPct val="150000"/>
              </a:lnSpc>
              <a:spcBef>
                <a:spcPts val="0"/>
              </a:spcBef>
              <a:spcAft>
                <a:spcPts val="0"/>
              </a:spcAft>
              <a:buNone/>
            </a:pPr>
            <a:endParaRPr sz="3000"/>
          </a:p>
        </p:txBody>
      </p:sp>
      <p:sp>
        <p:nvSpPr>
          <p:cNvPr id="351" name="Google Shape;351;p47"/>
          <p:cNvSpPr txBox="1">
            <a:spLocks noGrp="1"/>
          </p:cNvSpPr>
          <p:nvPr>
            <p:ph type="sldNum" idx="12"/>
          </p:nvPr>
        </p:nvSpPr>
        <p:spPr>
          <a:xfrm>
            <a:off x="9273372" y="6562543"/>
            <a:ext cx="323400" cy="36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CA" sz="900" b="1" i="0">
                <a:solidFill>
                  <a:srgbClr val="C12129"/>
                </a:solidFill>
                <a:latin typeface="Helvetica Neue"/>
                <a:ea typeface="Helvetica Neue"/>
                <a:cs typeface="Helvetica Neue"/>
                <a:sym typeface="Helvetica Neue"/>
              </a:rPr>
              <a:t>44</a:t>
            </a:fld>
            <a:endParaRPr sz="900" b="1" i="0">
              <a:solidFill>
                <a:srgbClr val="C12129"/>
              </a:solidFill>
              <a:latin typeface="Helvetica Neue"/>
              <a:ea typeface="Helvetica Neue"/>
              <a:cs typeface="Helvetica Neue"/>
              <a:sym typeface="Helvetica Neue"/>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8"/>
          <p:cNvSpPr txBox="1">
            <a:spLocks noGrp="1"/>
          </p:cNvSpPr>
          <p:nvPr>
            <p:ph type="title"/>
          </p:nvPr>
        </p:nvSpPr>
        <p:spPr>
          <a:xfrm>
            <a:off x="553250" y="232375"/>
            <a:ext cx="6931500" cy="9714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C12129"/>
              </a:buClr>
              <a:buSzPts val="2400"/>
              <a:buFont typeface="Helvetica Neue"/>
              <a:buNone/>
            </a:pPr>
            <a:r>
              <a:rPr lang="en-CA" sz="4400" dirty="0"/>
              <a:t>Thank you</a:t>
            </a:r>
            <a:endParaRPr sz="4400" b="0" i="0" u="none" strike="noStrike" cap="none" dirty="0">
              <a:solidFill>
                <a:srgbClr val="C12129"/>
              </a:solidFill>
              <a:latin typeface="Helvetica Neue"/>
              <a:ea typeface="Helvetica Neue"/>
              <a:cs typeface="Helvetica Neue"/>
              <a:sym typeface="Helvetica Neue"/>
            </a:endParaRPr>
          </a:p>
        </p:txBody>
      </p:sp>
      <p:sp>
        <p:nvSpPr>
          <p:cNvPr id="357" name="Google Shape;357;p48"/>
          <p:cNvSpPr txBox="1">
            <a:spLocks noGrp="1"/>
          </p:cNvSpPr>
          <p:nvPr>
            <p:ph type="body" idx="2"/>
          </p:nvPr>
        </p:nvSpPr>
        <p:spPr>
          <a:xfrm>
            <a:off x="553250" y="1630325"/>
            <a:ext cx="10727400" cy="4747500"/>
          </a:xfrm>
          <a:prstGeom prst="rect">
            <a:avLst/>
          </a:prstGeom>
          <a:noFill/>
          <a:ln>
            <a:noFill/>
          </a:ln>
        </p:spPr>
        <p:txBody>
          <a:bodyPr spcFirstLastPara="1" wrap="square" lIns="91425" tIns="45700" rIns="91425" bIns="45700" anchor="t" anchorCtr="0">
            <a:noAutofit/>
          </a:bodyPr>
          <a:lstStyle/>
          <a:p>
            <a:pPr marL="457200" marR="0" lvl="0" indent="-419100" algn="l" rtl="0">
              <a:lnSpc>
                <a:spcPct val="150000"/>
              </a:lnSpc>
              <a:spcBef>
                <a:spcPts val="0"/>
              </a:spcBef>
              <a:spcAft>
                <a:spcPts val="0"/>
              </a:spcAft>
              <a:buSzPts val="3000"/>
              <a:buChar char="●"/>
            </a:pPr>
            <a:r>
              <a:rPr lang="en-CA" sz="4000" dirty="0"/>
              <a:t>Questions?</a:t>
            </a:r>
            <a:endParaRPr sz="4000" dirty="0"/>
          </a:p>
          <a:p>
            <a:pPr marL="914400" marR="0" lvl="0" indent="0" algn="l" rtl="0">
              <a:lnSpc>
                <a:spcPct val="150000"/>
              </a:lnSpc>
              <a:spcBef>
                <a:spcPts val="0"/>
              </a:spcBef>
              <a:spcAft>
                <a:spcPts val="0"/>
              </a:spcAft>
              <a:buNone/>
            </a:pPr>
            <a:endParaRPr sz="4000" dirty="0"/>
          </a:p>
        </p:txBody>
      </p:sp>
      <p:sp>
        <p:nvSpPr>
          <p:cNvPr id="358" name="Google Shape;358;p48"/>
          <p:cNvSpPr txBox="1">
            <a:spLocks noGrp="1"/>
          </p:cNvSpPr>
          <p:nvPr>
            <p:ph type="sldNum" idx="12"/>
          </p:nvPr>
        </p:nvSpPr>
        <p:spPr>
          <a:xfrm>
            <a:off x="9273372" y="6562543"/>
            <a:ext cx="323400" cy="36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CA" sz="900" b="1" i="0">
                <a:solidFill>
                  <a:srgbClr val="C12129"/>
                </a:solidFill>
                <a:latin typeface="Helvetica Neue"/>
                <a:ea typeface="Helvetica Neue"/>
                <a:cs typeface="Helvetica Neue"/>
                <a:sym typeface="Helvetica Neue"/>
              </a:rPr>
              <a:t>45</a:t>
            </a:fld>
            <a:endParaRPr sz="900" b="1" i="0">
              <a:solidFill>
                <a:srgbClr val="C12129"/>
              </a:solidFill>
              <a:latin typeface="Helvetica Neue"/>
              <a:ea typeface="Helvetica Neue"/>
              <a:cs typeface="Helvetica Neue"/>
              <a:sym typeface="Helvetica Neue"/>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9"/>
          <p:cNvSpPr txBox="1">
            <a:spLocks noGrp="1"/>
          </p:cNvSpPr>
          <p:nvPr>
            <p:ph type="title"/>
          </p:nvPr>
        </p:nvSpPr>
        <p:spPr>
          <a:xfrm>
            <a:off x="286335" y="416927"/>
            <a:ext cx="10169107" cy="649705"/>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C12129"/>
              </a:buClr>
              <a:buSzPts val="2400"/>
              <a:buFont typeface="Helvetica Neue"/>
              <a:buNone/>
            </a:pPr>
            <a:r>
              <a:rPr lang="en-CA" sz="2400" b="0" i="0" u="none" strike="noStrike" cap="none">
                <a:solidFill>
                  <a:srgbClr val="C12129"/>
                </a:solidFill>
                <a:latin typeface="Helvetica Neue"/>
                <a:ea typeface="Helvetica Neue"/>
                <a:cs typeface="Helvetica Neue"/>
                <a:sym typeface="Helvetica Neue"/>
              </a:rPr>
              <a:t>Recruiting Connector Organizations</a:t>
            </a:r>
            <a:endParaRPr/>
          </a:p>
        </p:txBody>
      </p:sp>
      <p:sp>
        <p:nvSpPr>
          <p:cNvPr id="364" name="Google Shape;364;p49"/>
          <p:cNvSpPr txBox="1">
            <a:spLocks noGrp="1"/>
          </p:cNvSpPr>
          <p:nvPr>
            <p:ph type="sldNum" idx="12"/>
          </p:nvPr>
        </p:nvSpPr>
        <p:spPr>
          <a:xfrm>
            <a:off x="9273372" y="6562543"/>
            <a:ext cx="323475"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CA" sz="900" b="1" i="0">
                <a:solidFill>
                  <a:srgbClr val="C12129"/>
                </a:solidFill>
                <a:latin typeface="Helvetica Neue"/>
                <a:ea typeface="Helvetica Neue"/>
                <a:cs typeface="Helvetica Neue"/>
                <a:sym typeface="Helvetica Neue"/>
              </a:rPr>
              <a:t>46</a:t>
            </a:fld>
            <a:endParaRPr sz="900" b="1" i="0">
              <a:solidFill>
                <a:srgbClr val="C12129"/>
              </a:solidFill>
              <a:latin typeface="Helvetica Neue"/>
              <a:ea typeface="Helvetica Neue"/>
              <a:cs typeface="Helvetica Neue"/>
              <a:sym typeface="Helvetica Neue"/>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C12129"/>
              </a:buClr>
              <a:buSzPts val="2400"/>
              <a:buFont typeface="Helvetica Neue"/>
              <a:buNone/>
            </a:pPr>
            <a:endParaRPr sz="2400" b="0" i="0" u="none" strike="noStrike" cap="none">
              <a:solidFill>
                <a:srgbClr val="C12129"/>
              </a:solidFill>
              <a:latin typeface="Helvetica Neue"/>
              <a:ea typeface="Helvetica Neue"/>
              <a:cs typeface="Helvetica Neue"/>
              <a:sym typeface="Helvetica Neue"/>
            </a:endParaRPr>
          </a:p>
        </p:txBody>
      </p:sp>
      <p:sp>
        <p:nvSpPr>
          <p:cNvPr id="370" name="Google Shape;370;p5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p>
            <a:pPr marL="228600" marR="0" lvl="0" indent="-101600" algn="l" rtl="0">
              <a:lnSpc>
                <a:spcPct val="90000"/>
              </a:lnSpc>
              <a:spcBef>
                <a:spcPts val="0"/>
              </a:spcBef>
              <a:spcAft>
                <a:spcPts val="0"/>
              </a:spcAft>
              <a:buClr>
                <a:srgbClr val="58595B"/>
              </a:buClr>
              <a:buSzPts val="2000"/>
              <a:buFont typeface="Arial"/>
              <a:buNone/>
            </a:pPr>
            <a:endParaRPr sz="2000" b="0" i="0" u="none" strike="noStrike" cap="none">
              <a:solidFill>
                <a:srgbClr val="58595B"/>
              </a:solidFill>
              <a:latin typeface="Helvetica Neue"/>
              <a:ea typeface="Helvetica Neue"/>
              <a:cs typeface="Helvetica Neue"/>
              <a:sym typeface="Helvetica Neue"/>
            </a:endParaRPr>
          </a:p>
        </p:txBody>
      </p:sp>
      <p:sp>
        <p:nvSpPr>
          <p:cNvPr id="371" name="Google Shape;371;p5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58595B"/>
              </a:buClr>
              <a:buSzPts val="1600"/>
              <a:buFont typeface="Arial"/>
              <a:buNone/>
            </a:pPr>
            <a:endParaRPr sz="1600" b="0" i="0" u="none" strike="noStrike" cap="none">
              <a:solidFill>
                <a:srgbClr val="58595B"/>
              </a:solidFill>
              <a:latin typeface="Helvetica Neue"/>
              <a:ea typeface="Helvetica Neue"/>
              <a:cs typeface="Helvetica Neue"/>
              <a:sym typeface="Helvetica Neue"/>
            </a:endParaRPr>
          </a:p>
        </p:txBody>
      </p:sp>
      <p:sp>
        <p:nvSpPr>
          <p:cNvPr id="372" name="Google Shape;372;p50"/>
          <p:cNvSpPr txBox="1">
            <a:spLocks noGrp="1"/>
          </p:cNvSpPr>
          <p:nvPr>
            <p:ph type="sldNum" idx="12"/>
          </p:nvPr>
        </p:nvSpPr>
        <p:spPr>
          <a:xfrm>
            <a:off x="9273372" y="6562543"/>
            <a:ext cx="323475"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CA" sz="900" b="1" i="0">
                <a:solidFill>
                  <a:srgbClr val="C12129"/>
                </a:solidFill>
                <a:latin typeface="Helvetica Neue"/>
                <a:ea typeface="Helvetica Neue"/>
                <a:cs typeface="Helvetica Neue"/>
                <a:sym typeface="Helvetica Neue"/>
              </a:rPr>
              <a:t>47</a:t>
            </a:fld>
            <a:endParaRPr sz="900" b="1" i="0">
              <a:solidFill>
                <a:srgbClr val="C12129"/>
              </a:solidFill>
              <a:latin typeface="Helvetica Neue"/>
              <a:ea typeface="Helvetica Neue"/>
              <a:cs typeface="Helvetica Neue"/>
              <a:sym typeface="Helvetica Neue"/>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1"/>
          <p:cNvSpPr txBox="1">
            <a:spLocks noGrp="1"/>
          </p:cNvSpPr>
          <p:nvPr>
            <p:ph type="title"/>
          </p:nvPr>
        </p:nvSpPr>
        <p:spPr>
          <a:xfrm>
            <a:off x="839788" y="457200"/>
            <a:ext cx="8294687" cy="561975"/>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C12129"/>
              </a:buClr>
              <a:buSzPts val="2400"/>
              <a:buFont typeface="Helvetica Neue"/>
              <a:buNone/>
            </a:pPr>
            <a:r>
              <a:rPr lang="en-CA" sz="2400" b="0" i="0" u="none" strike="noStrike" cap="none">
                <a:solidFill>
                  <a:srgbClr val="C12129"/>
                </a:solidFill>
                <a:latin typeface="Helvetica Neue"/>
                <a:ea typeface="Helvetica Neue"/>
                <a:cs typeface="Helvetica Neue"/>
                <a:sym typeface="Helvetica Neue"/>
              </a:rPr>
              <a:t>Finding Content for Social Media</a:t>
            </a:r>
            <a:endParaRPr/>
          </a:p>
        </p:txBody>
      </p:sp>
      <p:sp>
        <p:nvSpPr>
          <p:cNvPr id="378" name="Google Shape;378;p51"/>
          <p:cNvSpPr txBox="1">
            <a:spLocks noGrp="1"/>
          </p:cNvSpPr>
          <p:nvPr>
            <p:ph type="sldNum" idx="12"/>
          </p:nvPr>
        </p:nvSpPr>
        <p:spPr>
          <a:xfrm>
            <a:off x="9273372" y="6562543"/>
            <a:ext cx="323475"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CA" sz="900" b="1" i="0">
                <a:solidFill>
                  <a:srgbClr val="C12129"/>
                </a:solidFill>
                <a:latin typeface="Helvetica Neue"/>
                <a:ea typeface="Helvetica Neue"/>
                <a:cs typeface="Helvetica Neue"/>
                <a:sym typeface="Helvetica Neue"/>
              </a:rPr>
              <a:t>48</a:t>
            </a:fld>
            <a:endParaRPr sz="900" b="1" i="0">
              <a:solidFill>
                <a:srgbClr val="C12129"/>
              </a:solidFill>
              <a:latin typeface="Helvetica Neue"/>
              <a:ea typeface="Helvetica Neue"/>
              <a:cs typeface="Helvetica Neue"/>
              <a:sym typeface="Helvetica Neue"/>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2"/>
          <p:cNvSpPr txBox="1">
            <a:spLocks noGrp="1"/>
          </p:cNvSpPr>
          <p:nvPr>
            <p:ph type="title"/>
          </p:nvPr>
        </p:nvSpPr>
        <p:spPr>
          <a:xfrm>
            <a:off x="249238" y="373062"/>
            <a:ext cx="10542587" cy="561975"/>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C12129"/>
              </a:buClr>
              <a:buSzPts val="2400"/>
              <a:buFont typeface="Helvetica Neue"/>
              <a:buNone/>
            </a:pPr>
            <a:r>
              <a:rPr lang="en-CA" sz="2400" b="0" i="0" u="none" strike="noStrike" cap="none">
                <a:solidFill>
                  <a:srgbClr val="C12129"/>
                </a:solidFill>
                <a:latin typeface="Helvetica Neue"/>
                <a:ea typeface="Helvetica Neue"/>
                <a:cs typeface="Helvetica Neue"/>
                <a:sym typeface="Helvetica Neue"/>
              </a:rPr>
              <a:t>Super Connector Campaign</a:t>
            </a:r>
            <a:endParaRPr/>
          </a:p>
        </p:txBody>
      </p:sp>
      <p:sp>
        <p:nvSpPr>
          <p:cNvPr id="384" name="Google Shape;384;p52"/>
          <p:cNvSpPr txBox="1">
            <a:spLocks noGrp="1"/>
          </p:cNvSpPr>
          <p:nvPr>
            <p:ph type="sldNum" idx="12"/>
          </p:nvPr>
        </p:nvSpPr>
        <p:spPr>
          <a:xfrm>
            <a:off x="9273372" y="6562543"/>
            <a:ext cx="323475"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CA" sz="900" b="1" i="0">
                <a:solidFill>
                  <a:srgbClr val="C12129"/>
                </a:solidFill>
                <a:latin typeface="Helvetica Neue"/>
                <a:ea typeface="Helvetica Neue"/>
                <a:cs typeface="Helvetica Neue"/>
                <a:sym typeface="Helvetica Neue"/>
              </a:rPr>
              <a:t>49</a:t>
            </a:fld>
            <a:endParaRPr sz="900" b="1" i="0">
              <a:solidFill>
                <a:srgbClr val="C12129"/>
              </a:solidFill>
              <a:latin typeface="Helvetica Neue"/>
              <a:ea typeface="Helvetica Neue"/>
              <a:cs typeface="Helvetica Neue"/>
              <a:sym typeface="Helvetica Neue"/>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53"/>
          <p:cNvPicPr preferRelativeResize="0">
            <a:picLocks noGrp="1"/>
          </p:cNvPicPr>
          <p:nvPr>
            <p:ph type="body" idx="1"/>
          </p:nvPr>
        </p:nvPicPr>
        <p:blipFill rotWithShape="1">
          <a:blip r:embed="rId3">
            <a:alphaModFix/>
          </a:blip>
          <a:srcRect/>
          <a:stretch/>
        </p:blipFill>
        <p:spPr>
          <a:xfrm>
            <a:off x="3395662" y="987425"/>
            <a:ext cx="4873625" cy="4873625"/>
          </a:xfrm>
          <a:prstGeom prst="rect">
            <a:avLst/>
          </a:prstGeom>
          <a:noFill/>
          <a:ln>
            <a:noFill/>
          </a:ln>
        </p:spPr>
      </p:pic>
      <p:sp>
        <p:nvSpPr>
          <p:cNvPr id="390" name="Google Shape;390;p53"/>
          <p:cNvSpPr txBox="1">
            <a:spLocks noGrp="1"/>
          </p:cNvSpPr>
          <p:nvPr>
            <p:ph type="sldNum" idx="12"/>
          </p:nvPr>
        </p:nvSpPr>
        <p:spPr>
          <a:xfrm>
            <a:off x="9273372" y="6562543"/>
            <a:ext cx="323475"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CA" sz="900" b="1" i="0">
                <a:solidFill>
                  <a:srgbClr val="C12129"/>
                </a:solidFill>
                <a:latin typeface="Helvetica Neue"/>
                <a:ea typeface="Helvetica Neue"/>
                <a:cs typeface="Helvetica Neue"/>
                <a:sym typeface="Helvetica Neue"/>
              </a:rPr>
              <a:t>50</a:t>
            </a:fld>
            <a:endParaRPr sz="900" b="1" i="0">
              <a:solidFill>
                <a:srgbClr val="C12129"/>
              </a:solidFill>
              <a:latin typeface="Helvetica Neue"/>
              <a:ea typeface="Helvetica Neue"/>
              <a:cs typeface="Helvetica Neue"/>
              <a:sym typeface="Helvetica Neue"/>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4"/>
          <p:cNvSpPr txBox="1">
            <a:spLocks noGrp="1"/>
          </p:cNvSpPr>
          <p:nvPr>
            <p:ph type="title"/>
          </p:nvPr>
        </p:nvSpPr>
        <p:spPr>
          <a:xfrm>
            <a:off x="839788" y="457200"/>
            <a:ext cx="10505991" cy="9144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C12129"/>
              </a:buClr>
              <a:buSzPts val="2400"/>
              <a:buFont typeface="Helvetica Neue"/>
              <a:buNone/>
            </a:pPr>
            <a:r>
              <a:rPr lang="en-CA" sz="2400" b="0" i="0" u="none" strike="noStrike" cap="none">
                <a:solidFill>
                  <a:srgbClr val="C12129"/>
                </a:solidFill>
                <a:latin typeface="Helvetica Neue"/>
                <a:ea typeface="Helvetica Neue"/>
                <a:cs typeface="Helvetica Neue"/>
                <a:sym typeface="Helvetica Neue"/>
              </a:rPr>
              <a:t>Regional Collaboration </a:t>
            </a:r>
            <a:endParaRPr/>
          </a:p>
        </p:txBody>
      </p:sp>
      <p:sp>
        <p:nvSpPr>
          <p:cNvPr id="396" name="Google Shape;396;p54"/>
          <p:cNvSpPr txBox="1">
            <a:spLocks noGrp="1"/>
          </p:cNvSpPr>
          <p:nvPr>
            <p:ph type="sldNum" idx="12"/>
          </p:nvPr>
        </p:nvSpPr>
        <p:spPr>
          <a:xfrm>
            <a:off x="9273372" y="6562543"/>
            <a:ext cx="323475"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CA" sz="900" b="1" i="0">
                <a:solidFill>
                  <a:srgbClr val="C12129"/>
                </a:solidFill>
                <a:latin typeface="Helvetica Neue"/>
                <a:ea typeface="Helvetica Neue"/>
                <a:cs typeface="Helvetica Neue"/>
                <a:sym typeface="Helvetica Neue"/>
              </a:rPr>
              <a:t>51</a:t>
            </a:fld>
            <a:endParaRPr sz="900" b="1" i="0">
              <a:solidFill>
                <a:srgbClr val="C12129"/>
              </a:solidFill>
              <a:latin typeface="Helvetica Neue"/>
              <a:ea typeface="Helvetica Neue"/>
              <a:cs typeface="Helvetica Neue"/>
              <a:sym typeface="Helvetica Neue"/>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00"/>
        <p:cNvGrpSpPr/>
        <p:nvPr/>
      </p:nvGrpSpPr>
      <p:grpSpPr>
        <a:xfrm>
          <a:off x="0" y="0"/>
          <a:ext cx="0" cy="0"/>
          <a:chOff x="0" y="0"/>
          <a:chExt cx="0" cy="0"/>
        </a:xfrm>
      </p:grpSpPr>
      <p:sp>
        <p:nvSpPr>
          <p:cNvPr id="401" name="Google Shape;401;p55"/>
          <p:cNvSpPr/>
          <p:nvPr/>
        </p:nvSpPr>
        <p:spPr>
          <a:xfrm>
            <a:off x="0" y="0"/>
            <a:ext cx="12192000" cy="6858000"/>
          </a:xfrm>
          <a:prstGeom prst="rect">
            <a:avLst/>
          </a:prstGeom>
          <a:solidFill>
            <a:srgbClr val="4D38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2" name="Google Shape;402;p55"/>
          <p:cNvSpPr txBox="1">
            <a:spLocks noGrp="1"/>
          </p:cNvSpPr>
          <p:nvPr>
            <p:ph type="title"/>
          </p:nvPr>
        </p:nvSpPr>
        <p:spPr>
          <a:xfrm>
            <a:off x="9093496" y="618681"/>
            <a:ext cx="2613872" cy="479456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3600"/>
              <a:buFont typeface="Calibri"/>
              <a:buNone/>
            </a:pPr>
            <a:r>
              <a:rPr lang="en-CA" sz="3600" b="0" i="0" u="none" strike="noStrike" cap="none">
                <a:solidFill>
                  <a:srgbClr val="FFFFFF"/>
                </a:solidFill>
                <a:latin typeface="Calibri"/>
                <a:ea typeface="Calibri"/>
                <a:cs typeface="Calibri"/>
                <a:sym typeface="Calibri"/>
              </a:rPr>
              <a:t>Parking Lot </a:t>
            </a:r>
            <a:endParaRPr/>
          </a:p>
        </p:txBody>
      </p:sp>
      <p:sp>
        <p:nvSpPr>
          <p:cNvPr id="403" name="Google Shape;403;p55"/>
          <p:cNvSpPr/>
          <p:nvPr/>
        </p:nvSpPr>
        <p:spPr>
          <a:xfrm>
            <a:off x="493354" y="484632"/>
            <a:ext cx="8129016" cy="5724144"/>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4" name="Google Shape;404;p55"/>
          <p:cNvPicPr preferRelativeResize="0"/>
          <p:nvPr/>
        </p:nvPicPr>
        <p:blipFill rotWithShape="1">
          <a:blip r:embed="rId3">
            <a:alphaModFix/>
          </a:blip>
          <a:srcRect l="4284" r="-2" b="-2"/>
          <a:stretch/>
        </p:blipFill>
        <p:spPr>
          <a:xfrm>
            <a:off x="976251" y="942538"/>
            <a:ext cx="7163222" cy="4808332"/>
          </a:xfrm>
          <a:prstGeom prst="rect">
            <a:avLst/>
          </a:prstGeom>
          <a:noFill/>
          <a:ln>
            <a:noFill/>
          </a:ln>
        </p:spPr>
      </p:pic>
      <p:sp>
        <p:nvSpPr>
          <p:cNvPr id="405" name="Google Shape;405;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200" b="1" i="0">
                <a:solidFill>
                  <a:srgbClr val="FFFFFF"/>
                </a:solidFill>
                <a:latin typeface="Calibri"/>
                <a:ea typeface="Calibri"/>
                <a:cs typeface="Calibri"/>
                <a:sym typeface="Calibri"/>
              </a:rPr>
              <a:t>52</a:t>
            </a:fld>
            <a:endParaRPr sz="1200" b="1" i="0">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19"/>
          <p:cNvSpPr/>
          <p:nvPr/>
        </p:nvSpPr>
        <p:spPr>
          <a:xfrm>
            <a:off x="0" y="0"/>
            <a:ext cx="12192000" cy="6858000"/>
          </a:xfrm>
          <a:prstGeom prst="rect">
            <a:avLst/>
          </a:prstGeom>
          <a:solidFill>
            <a:srgbClr val="373A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19"/>
          <p:cNvSpPr/>
          <p:nvPr/>
        </p:nvSpPr>
        <p:spPr>
          <a:xfrm>
            <a:off x="477012" y="480060"/>
            <a:ext cx="11237976" cy="589788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6" name="Google Shape;126;p19" descr="A screenshot of a social media post&#10;&#10;Description generated with very high confidence"/>
          <p:cNvPicPr preferRelativeResize="0"/>
          <p:nvPr/>
        </p:nvPicPr>
        <p:blipFill rotWithShape="1">
          <a:blip r:embed="rId3">
            <a:alphaModFix/>
          </a:blip>
          <a:srcRect/>
          <a:stretch/>
        </p:blipFill>
        <p:spPr>
          <a:xfrm>
            <a:off x="1733549" y="1525081"/>
            <a:ext cx="9205383" cy="4694744"/>
          </a:xfrm>
          <a:prstGeom prst="rect">
            <a:avLst/>
          </a:prstGeom>
          <a:noFill/>
          <a:ln>
            <a:noFill/>
          </a:ln>
        </p:spPr>
      </p:pic>
      <p:sp>
        <p:nvSpPr>
          <p:cNvPr id="127" name="Google Shape;12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CA" sz="900" b="1" i="0">
                <a:solidFill>
                  <a:srgbClr val="FFFFFF"/>
                </a:solidFill>
                <a:latin typeface="Helvetica Neue"/>
                <a:ea typeface="Helvetica Neue"/>
                <a:cs typeface="Helvetica Neue"/>
                <a:sym typeface="Helvetica Neue"/>
              </a:rPr>
              <a:t>8</a:t>
            </a:fld>
            <a:endParaRPr sz="900" b="1" i="0">
              <a:solidFill>
                <a:srgbClr val="FFFFFF"/>
              </a:solidFill>
              <a:latin typeface="Helvetica Neue"/>
              <a:ea typeface="Helvetica Neue"/>
              <a:cs typeface="Helvetica Neue"/>
              <a:sym typeface="Helvetica Neue"/>
            </a:endParaRPr>
          </a:p>
        </p:txBody>
      </p:sp>
      <p:sp>
        <p:nvSpPr>
          <p:cNvPr id="128" name="Google Shape;128;p19"/>
          <p:cNvSpPr txBox="1"/>
          <p:nvPr/>
        </p:nvSpPr>
        <p:spPr>
          <a:xfrm>
            <a:off x="1733549" y="733425"/>
            <a:ext cx="851535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2400">
                <a:solidFill>
                  <a:srgbClr val="C12129"/>
                </a:solidFill>
                <a:latin typeface="Helvetica Neue"/>
                <a:ea typeface="Helvetica Neue"/>
                <a:cs typeface="Helvetica Neue"/>
                <a:sym typeface="Helvetica Neue"/>
              </a:rPr>
              <a:t>New Tracking System – Code + Mortar</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6"/>
          <p:cNvSpPr txBox="1">
            <a:spLocks noGrp="1"/>
          </p:cNvSpPr>
          <p:nvPr>
            <p:ph type="sldNum" idx="12"/>
          </p:nvPr>
        </p:nvSpPr>
        <p:spPr>
          <a:xfrm>
            <a:off x="9273372" y="6562543"/>
            <a:ext cx="323475"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CA" sz="900" b="1" i="0">
                <a:solidFill>
                  <a:srgbClr val="C12129"/>
                </a:solidFill>
                <a:latin typeface="Helvetica Neue"/>
                <a:ea typeface="Helvetica Neue"/>
                <a:cs typeface="Helvetica Neue"/>
                <a:sym typeface="Helvetica Neue"/>
              </a:rPr>
              <a:t>53</a:t>
            </a:fld>
            <a:endParaRPr sz="900" b="1" i="0">
              <a:solidFill>
                <a:srgbClr val="C12129"/>
              </a:solidFill>
              <a:latin typeface="Helvetica Neue"/>
              <a:ea typeface="Helvetica Neue"/>
              <a:cs typeface="Helvetica Neue"/>
              <a:sym typeface="Helvetica Neue"/>
            </a:endParaRPr>
          </a:p>
        </p:txBody>
      </p:sp>
      <p:sp>
        <p:nvSpPr>
          <p:cNvPr id="411" name="Google Shape;411;p56"/>
          <p:cNvSpPr txBox="1">
            <a:spLocks noGrp="1"/>
          </p:cNvSpPr>
          <p:nvPr>
            <p:ph type="title"/>
          </p:nvPr>
        </p:nvSpPr>
        <p:spPr>
          <a:xfrm>
            <a:off x="839788" y="457200"/>
            <a:ext cx="10505991" cy="9144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C12129"/>
              </a:buClr>
              <a:buSzPts val="2400"/>
              <a:buFont typeface="Helvetica Neue"/>
              <a:buNone/>
            </a:pPr>
            <a:r>
              <a:rPr lang="en-CA" sz="2400" b="0" i="0" u="none" strike="noStrike" cap="none">
                <a:solidFill>
                  <a:srgbClr val="C12129"/>
                </a:solidFill>
                <a:latin typeface="Helvetica Neue"/>
                <a:ea typeface="Helvetica Neue"/>
                <a:cs typeface="Helvetica Neue"/>
                <a:sym typeface="Helvetica Neue"/>
              </a:rPr>
              <a:t>Fin</a:t>
            </a:r>
            <a:endParaRPr/>
          </a:p>
        </p:txBody>
      </p:sp>
      <p:pic>
        <p:nvPicPr>
          <p:cNvPr id="412" name="Google Shape;412;p56"/>
          <p:cNvPicPr preferRelativeResize="0"/>
          <p:nvPr/>
        </p:nvPicPr>
        <p:blipFill rotWithShape="1">
          <a:blip r:embed="rId3">
            <a:alphaModFix/>
          </a:blip>
          <a:srcRect/>
          <a:stretch/>
        </p:blipFill>
        <p:spPr>
          <a:xfrm>
            <a:off x="2395696" y="1563937"/>
            <a:ext cx="7201151" cy="3657727"/>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txBox="1">
            <a:spLocks noGrp="1"/>
          </p:cNvSpPr>
          <p:nvPr>
            <p:ph type="sldNum" idx="12"/>
          </p:nvPr>
        </p:nvSpPr>
        <p:spPr>
          <a:xfrm>
            <a:off x="9273372" y="6562543"/>
            <a:ext cx="323475"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CA" sz="900" b="1" i="0">
                <a:solidFill>
                  <a:srgbClr val="C12129"/>
                </a:solidFill>
                <a:latin typeface="Helvetica Neue"/>
                <a:ea typeface="Helvetica Neue"/>
                <a:cs typeface="Helvetica Neue"/>
                <a:sym typeface="Helvetica Neue"/>
              </a:rPr>
              <a:t>9</a:t>
            </a:fld>
            <a:endParaRPr sz="900" b="1" i="0">
              <a:solidFill>
                <a:srgbClr val="C12129"/>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sldNum" idx="12"/>
          </p:nvPr>
        </p:nvSpPr>
        <p:spPr>
          <a:xfrm>
            <a:off x="9273372" y="6562543"/>
            <a:ext cx="323475"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CA" sz="900" b="1" i="0">
                <a:solidFill>
                  <a:srgbClr val="C12129"/>
                </a:solidFill>
                <a:latin typeface="Helvetica Neue"/>
                <a:ea typeface="Helvetica Neue"/>
                <a:cs typeface="Helvetica Neue"/>
                <a:sym typeface="Helvetica Neue"/>
              </a:rPr>
              <a:t>10</a:t>
            </a:fld>
            <a:endParaRPr sz="900" b="1" i="0">
              <a:solidFill>
                <a:srgbClr val="C12129"/>
              </a:solidFill>
              <a:latin typeface="Helvetica Neue"/>
              <a:ea typeface="Helvetica Neue"/>
              <a:cs typeface="Helvetica Neue"/>
              <a:sym typeface="Helvetica Neue"/>
            </a:endParaRPr>
          </a:p>
        </p:txBody>
      </p:sp>
      <p:pic>
        <p:nvPicPr>
          <p:cNvPr id="139" name="Google Shape;139;p21"/>
          <p:cNvPicPr preferRelativeResize="0"/>
          <p:nvPr/>
        </p:nvPicPr>
        <p:blipFill rotWithShape="1">
          <a:blip r:embed="rId3">
            <a:alphaModFix/>
          </a:blip>
          <a:srcRect/>
          <a:stretch/>
        </p:blipFill>
        <p:spPr>
          <a:xfrm>
            <a:off x="3693694" y="1219200"/>
            <a:ext cx="4228599" cy="42285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a:spLocks noGrp="1"/>
          </p:cNvSpPr>
          <p:nvPr>
            <p:ph type="sldNum" idx="12"/>
          </p:nvPr>
        </p:nvSpPr>
        <p:spPr>
          <a:xfrm>
            <a:off x="9273372" y="6562543"/>
            <a:ext cx="323475"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CA" sz="900" b="1" i="0">
                <a:solidFill>
                  <a:srgbClr val="C12129"/>
                </a:solidFill>
                <a:latin typeface="Helvetica Neue"/>
                <a:ea typeface="Helvetica Neue"/>
                <a:cs typeface="Helvetica Neue"/>
                <a:sym typeface="Helvetica Neue"/>
              </a:rPr>
              <a:t>11</a:t>
            </a:fld>
            <a:endParaRPr sz="900" b="1" i="0">
              <a:solidFill>
                <a:srgbClr val="C12129"/>
              </a:solidFill>
              <a:latin typeface="Helvetica Neue"/>
              <a:ea typeface="Helvetica Neue"/>
              <a:cs typeface="Helvetica Neue"/>
              <a:sym typeface="Helvetica Neue"/>
            </a:endParaRPr>
          </a:p>
        </p:txBody>
      </p:sp>
      <p:sp>
        <p:nvSpPr>
          <p:cNvPr id="145" name="Google Shape;145;p22"/>
          <p:cNvSpPr txBox="1"/>
          <p:nvPr/>
        </p:nvSpPr>
        <p:spPr>
          <a:xfrm>
            <a:off x="2305050" y="3088332"/>
            <a:ext cx="8181975"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2400">
                <a:solidFill>
                  <a:srgbClr val="C12129"/>
                </a:solidFill>
                <a:latin typeface="Helvetica Neue"/>
                <a:ea typeface="Helvetica Neue"/>
                <a:cs typeface="Helvetica Neue"/>
                <a:sym typeface="Helvetica Neue"/>
              </a:rPr>
              <a:t>In-take changes for Connectees and Connectors</a:t>
            </a:r>
            <a:endParaRPr/>
          </a:p>
        </p:txBody>
      </p:sp>
      <p:pic>
        <p:nvPicPr>
          <p:cNvPr id="146" name="Google Shape;146;p22" descr="A group of people sitting at a table&#10;&#10;Description generated with very high confidence"/>
          <p:cNvPicPr preferRelativeResize="0"/>
          <p:nvPr/>
        </p:nvPicPr>
        <p:blipFill rotWithShape="1">
          <a:blip r:embed="rId3">
            <a:alphaModFix/>
          </a:blip>
          <a:srcRect/>
          <a:stretch/>
        </p:blipFill>
        <p:spPr>
          <a:xfrm>
            <a:off x="198694" y="4038418"/>
            <a:ext cx="3787167" cy="2524125"/>
          </a:xfrm>
          <a:prstGeom prst="rect">
            <a:avLst/>
          </a:prstGeom>
          <a:noFill/>
          <a:ln>
            <a:noFill/>
          </a:ln>
        </p:spPr>
      </p:pic>
      <p:pic>
        <p:nvPicPr>
          <p:cNvPr id="147" name="Google Shape;147;p22" descr="A person sitting on a table&#10;&#10;Description generated with very high confidence"/>
          <p:cNvPicPr preferRelativeResize="0"/>
          <p:nvPr/>
        </p:nvPicPr>
        <p:blipFill rotWithShape="1">
          <a:blip r:embed="rId4">
            <a:alphaModFix/>
          </a:blip>
          <a:srcRect/>
          <a:stretch/>
        </p:blipFill>
        <p:spPr>
          <a:xfrm>
            <a:off x="8060179" y="170177"/>
            <a:ext cx="3787169" cy="25241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3"/>
          <p:cNvSpPr txBox="1">
            <a:spLocks noGrp="1"/>
          </p:cNvSpPr>
          <p:nvPr>
            <p:ph type="title"/>
          </p:nvPr>
        </p:nvSpPr>
        <p:spPr>
          <a:xfrm>
            <a:off x="839788" y="457200"/>
            <a:ext cx="3932237" cy="619125"/>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C12129"/>
              </a:buClr>
              <a:buSzPts val="2160"/>
              <a:buFont typeface="Helvetica Neue"/>
              <a:buNone/>
            </a:pPr>
            <a:r>
              <a:rPr lang="en-CA" sz="2160" b="0" i="0" u="none" strike="noStrike" cap="none">
                <a:solidFill>
                  <a:srgbClr val="C12129"/>
                </a:solidFill>
                <a:latin typeface="Helvetica Neue"/>
                <a:ea typeface="Helvetica Neue"/>
                <a:cs typeface="Helvetica Neue"/>
                <a:sym typeface="Helvetica Neue"/>
              </a:rPr>
              <a:t>Connectee In-take changes</a:t>
            </a:r>
            <a:endParaRPr/>
          </a:p>
        </p:txBody>
      </p:sp>
      <p:sp>
        <p:nvSpPr>
          <p:cNvPr id="154" name="Google Shape;154;p23"/>
          <p:cNvSpPr txBox="1">
            <a:spLocks noGrp="1"/>
          </p:cNvSpPr>
          <p:nvPr>
            <p:ph type="body" idx="2"/>
          </p:nvPr>
        </p:nvSpPr>
        <p:spPr>
          <a:xfrm>
            <a:off x="839788" y="1200150"/>
            <a:ext cx="9952037" cy="4668838"/>
          </a:xfrm>
          <a:prstGeom prst="rect">
            <a:avLst/>
          </a:prstGeom>
          <a:noFill/>
          <a:ln>
            <a:noFill/>
          </a:ln>
        </p:spPr>
        <p:txBody>
          <a:bodyPr spcFirstLastPara="1" wrap="square" lIns="91425" tIns="45700" rIns="91425" bIns="45700" anchor="t" anchorCtr="0">
            <a:noAutofit/>
          </a:bodyPr>
          <a:lstStyle/>
          <a:p>
            <a:pPr marL="285750" marR="0" lvl="0" indent="-285750" algn="l" rtl="0">
              <a:lnSpc>
                <a:spcPct val="90000"/>
              </a:lnSpc>
              <a:spcBef>
                <a:spcPts val="0"/>
              </a:spcBef>
              <a:spcAft>
                <a:spcPts val="0"/>
              </a:spcAft>
              <a:buClr>
                <a:srgbClr val="58595B"/>
              </a:buClr>
              <a:buSzPts val="1600"/>
              <a:buFont typeface="Arial"/>
              <a:buChar char="•"/>
            </a:pPr>
            <a:r>
              <a:rPr lang="en-CA" sz="1600" b="0" i="0" u="none" strike="noStrike" cap="none">
                <a:solidFill>
                  <a:srgbClr val="58595B"/>
                </a:solidFill>
                <a:latin typeface="Helvetica Neue"/>
                <a:ea typeface="Helvetica Neue"/>
                <a:cs typeface="Helvetica Neue"/>
                <a:sym typeface="Helvetica Neue"/>
              </a:rPr>
              <a:t>Pre-survey to be completed when logging into the tracking system</a:t>
            </a:r>
            <a:endParaRPr/>
          </a:p>
          <a:p>
            <a:pPr marL="285750" marR="0" lvl="0" indent="-285750" algn="l" rtl="0">
              <a:lnSpc>
                <a:spcPct val="90000"/>
              </a:lnSpc>
              <a:spcBef>
                <a:spcPts val="1000"/>
              </a:spcBef>
              <a:spcAft>
                <a:spcPts val="0"/>
              </a:spcAft>
              <a:buClr>
                <a:srgbClr val="58595B"/>
              </a:buClr>
              <a:buSzPts val="1600"/>
              <a:buFont typeface="Arial"/>
              <a:buChar char="•"/>
            </a:pPr>
            <a:r>
              <a:rPr lang="en-CA" sz="1600" b="0" i="0" u="none" strike="noStrike" cap="none">
                <a:solidFill>
                  <a:srgbClr val="58595B"/>
                </a:solidFill>
                <a:latin typeface="Helvetica Neue"/>
                <a:ea typeface="Helvetica Neue"/>
                <a:cs typeface="Helvetica Neue"/>
                <a:sym typeface="Helvetica Neue"/>
              </a:rPr>
              <a:t>Consent form to be signed in new tracking system</a:t>
            </a:r>
            <a:endParaRPr/>
          </a:p>
          <a:p>
            <a:pPr marL="285750" marR="0" lvl="0" indent="-285750" algn="l" rtl="0">
              <a:lnSpc>
                <a:spcPct val="90000"/>
              </a:lnSpc>
              <a:spcBef>
                <a:spcPts val="1000"/>
              </a:spcBef>
              <a:spcAft>
                <a:spcPts val="0"/>
              </a:spcAft>
              <a:buClr>
                <a:srgbClr val="58595B"/>
              </a:buClr>
              <a:buSzPts val="1600"/>
              <a:buFont typeface="Arial"/>
              <a:buChar char="•"/>
            </a:pPr>
            <a:r>
              <a:rPr lang="en-CA" sz="1600" b="0" i="0" u="none" strike="noStrike" cap="none">
                <a:solidFill>
                  <a:srgbClr val="58595B"/>
                </a:solidFill>
                <a:latin typeface="Helvetica Neue"/>
                <a:ea typeface="Helvetica Neue"/>
                <a:cs typeface="Helvetica Neue"/>
                <a:sym typeface="Helvetica Neue"/>
              </a:rPr>
              <a:t>Automation will move most emails out of your inbox into the system</a:t>
            </a:r>
            <a:endParaRPr/>
          </a:p>
          <a:p>
            <a:pPr marL="285750" marR="0" lvl="0" indent="-285750" algn="l" rtl="0">
              <a:lnSpc>
                <a:spcPct val="90000"/>
              </a:lnSpc>
              <a:spcBef>
                <a:spcPts val="1000"/>
              </a:spcBef>
              <a:spcAft>
                <a:spcPts val="0"/>
              </a:spcAft>
              <a:buClr>
                <a:srgbClr val="58595B"/>
              </a:buClr>
              <a:buSzPts val="1600"/>
              <a:buFont typeface="Arial"/>
              <a:buChar char="•"/>
            </a:pPr>
            <a:r>
              <a:rPr lang="en-CA" sz="1600" b="0" i="0" u="none" strike="noStrike" cap="none">
                <a:solidFill>
                  <a:srgbClr val="58595B"/>
                </a:solidFill>
                <a:latin typeface="Helvetica Neue"/>
                <a:ea typeface="Helvetica Neue"/>
                <a:cs typeface="Helvetica Neue"/>
                <a:sym typeface="Helvetica Neue"/>
              </a:rPr>
              <a:t>Connectee will write an introduction instead of resume information</a:t>
            </a:r>
            <a:endParaRPr/>
          </a:p>
          <a:p>
            <a:pPr marL="285750" marR="0" lvl="0" indent="-285750" algn="l" rtl="0">
              <a:lnSpc>
                <a:spcPct val="90000"/>
              </a:lnSpc>
              <a:spcBef>
                <a:spcPts val="1000"/>
              </a:spcBef>
              <a:spcAft>
                <a:spcPts val="0"/>
              </a:spcAft>
              <a:buClr>
                <a:srgbClr val="58595B"/>
              </a:buClr>
              <a:buSzPts val="1600"/>
              <a:buFont typeface="Arial"/>
              <a:buChar char="•"/>
            </a:pPr>
            <a:r>
              <a:rPr lang="en-CA" sz="1600" b="0" i="0" u="none" strike="noStrike" cap="none">
                <a:solidFill>
                  <a:srgbClr val="58595B"/>
                </a:solidFill>
                <a:latin typeface="Helvetica Neue"/>
                <a:ea typeface="Helvetica Neue"/>
                <a:cs typeface="Helvetica Neue"/>
                <a:sym typeface="Helvetica Neue"/>
              </a:rPr>
              <a:t>Matching will be based on skill sets, industries, seniority and language</a:t>
            </a:r>
            <a:endParaRPr/>
          </a:p>
          <a:p>
            <a:pPr marL="285750" marR="0" lvl="0" indent="-285750" algn="l" rtl="0">
              <a:lnSpc>
                <a:spcPct val="90000"/>
              </a:lnSpc>
              <a:spcBef>
                <a:spcPts val="1000"/>
              </a:spcBef>
              <a:spcAft>
                <a:spcPts val="0"/>
              </a:spcAft>
              <a:buClr>
                <a:srgbClr val="58595B"/>
              </a:buClr>
              <a:buSzPts val="1600"/>
              <a:buFont typeface="Arial"/>
              <a:buChar char="•"/>
            </a:pPr>
            <a:r>
              <a:rPr lang="en-CA" sz="1600" b="0" i="0" u="none" strike="noStrike" cap="none">
                <a:solidFill>
                  <a:srgbClr val="58595B"/>
                </a:solidFill>
                <a:latin typeface="Helvetica Neue"/>
                <a:ea typeface="Helvetica Neue"/>
                <a:cs typeface="Helvetica Neue"/>
                <a:sym typeface="Helvetica Neue"/>
              </a:rPr>
              <a:t>Referral information captured will only be the name of the referral – no contact information </a:t>
            </a:r>
            <a:endParaRPr/>
          </a:p>
        </p:txBody>
      </p:sp>
      <p:sp>
        <p:nvSpPr>
          <p:cNvPr id="155" name="Google Shape;155;p23"/>
          <p:cNvSpPr txBox="1">
            <a:spLocks noGrp="1"/>
          </p:cNvSpPr>
          <p:nvPr>
            <p:ph type="sldNum" idx="12"/>
          </p:nvPr>
        </p:nvSpPr>
        <p:spPr>
          <a:xfrm>
            <a:off x="9273372" y="6562543"/>
            <a:ext cx="323475"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CA" sz="900" b="1" i="0">
                <a:solidFill>
                  <a:srgbClr val="C12129"/>
                </a:solidFill>
                <a:latin typeface="Helvetica Neue"/>
                <a:ea typeface="Helvetica Neue"/>
                <a:cs typeface="Helvetica Neue"/>
                <a:sym typeface="Helvetica Neue"/>
              </a:rPr>
              <a:t>12</a:t>
            </a:fld>
            <a:endParaRPr sz="900" b="1" i="0">
              <a:solidFill>
                <a:srgbClr val="C12129"/>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kc447becdeab475dba3226ef6214300e xmlns="d113813f-4cba-4c3d-bc86-98a7a117fa6b">
      <Terms xmlns="http://schemas.microsoft.com/office/infopath/2007/PartnerControls"/>
    </kc447becdeab475dba3226ef6214300e>
    <TaxCatchAll xmlns="8306420e-6888-4e91-84c3-6dad519d6657"/>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EC6C67FE0C7BF49BE16B90901AA9E47" ma:contentTypeVersion="24" ma:contentTypeDescription="Create a new document." ma:contentTypeScope="" ma:versionID="df282edc698f9466d818854bb7fbea07">
  <xsd:schema xmlns:xsd="http://www.w3.org/2001/XMLSchema" xmlns:xs="http://www.w3.org/2001/XMLSchema" xmlns:p="http://schemas.microsoft.com/office/2006/metadata/properties" xmlns:ns1="http://schemas.microsoft.com/sharepoint/v3" xmlns:ns2="d113813f-4cba-4c3d-bc86-98a7a117fa6b" xmlns:ns3="8306420e-6888-4e91-84c3-6dad519d6657" targetNamespace="http://schemas.microsoft.com/office/2006/metadata/properties" ma:root="true" ma:fieldsID="9e923a45898f616108eb3cf8eb6d0b8e" ns1:_="" ns2:_="" ns3:_="">
    <xsd:import namespace="http://schemas.microsoft.com/sharepoint/v3"/>
    <xsd:import namespace="d113813f-4cba-4c3d-bc86-98a7a117fa6b"/>
    <xsd:import namespace="8306420e-6888-4e91-84c3-6dad519d6657"/>
    <xsd:element name="properties">
      <xsd:complexType>
        <xsd:sequence>
          <xsd:element name="documentManagement">
            <xsd:complexType>
              <xsd:all>
                <xsd:element ref="ns1:PublishingStartDate" minOccurs="0"/>
                <xsd:element ref="ns1:PublishingExpirationDate" minOccurs="0"/>
                <xsd:element ref="ns2:kc447becdeab475dba3226ef6214300e" minOccurs="0"/>
                <xsd:element ref="ns3:TaxCatchAll" minOccurs="0"/>
                <xsd:element ref="ns3:SharedWithUsers" minOccurs="0"/>
                <xsd:element ref="ns3:SharingHintHash" minOccurs="0"/>
                <xsd:element ref="ns3:SharedWithDetails" minOccurs="0"/>
                <xsd:element ref="ns3:LastSharedByUser" minOccurs="0"/>
                <xsd:element ref="ns3:LastSharedByTime"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113813f-4cba-4c3d-bc86-98a7a117fa6b" elementFormDefault="qualified">
    <xsd:import namespace="http://schemas.microsoft.com/office/2006/documentManagement/types"/>
    <xsd:import namespace="http://schemas.microsoft.com/office/infopath/2007/PartnerControls"/>
    <xsd:element name="kc447becdeab475dba3226ef6214300e" ma:index="11" nillable="true" ma:taxonomy="true" ma:internalName="kc447becdeab475dba3226ef6214300e" ma:taxonomyFieldName="DocumentTags" ma:displayName="Document Tags" ma:readOnly="false" ma:default="" ma:fieldId="{4c447bec-deab-475d-ba32-26ef6214300e}" ma:taxonomyMulti="true" ma:sspId="b9de39a2-3847-45f3-ae59-863d4d5ebcbf" ma:termSetId="f048b9ed-8a0c-4bca-ab82-3877f8838c43" ma:anchorId="00000000-0000-0000-0000-000000000000" ma:open="false" ma:isKeyword="false">
      <xsd:complexType>
        <xsd:sequence>
          <xsd:element ref="pc:Terms" minOccurs="0" maxOccurs="1"/>
        </xsd:sequence>
      </xsd:complexType>
    </xsd:element>
    <xsd:element name="MediaServiceMetadata" ma:index="18" nillable="true" ma:displayName="MediaServiceMetadata" ma:description="" ma:hidden="true" ma:internalName="MediaServiceMetadata" ma:readOnly="true">
      <xsd:simpleType>
        <xsd:restriction base="dms:Note"/>
      </xsd:simpleType>
    </xsd:element>
    <xsd:element name="MediaServiceFastMetadata" ma:index="19" nillable="true" ma:displayName="MediaServiceFastMetadata" ma:description="" ma:hidden="true" ma:internalName="MediaServiceFastMetadata" ma:readOnly="true">
      <xsd:simpleType>
        <xsd:restriction base="dms:Note"/>
      </xsd:simpleType>
    </xsd:element>
    <xsd:element name="MediaServiceDateTaken" ma:index="20" nillable="true" ma:displayName="MediaServiceDateTaken" ma:description="" ma:hidden="true" ma:internalName="MediaServiceDateTaken" ma:readOnly="true">
      <xsd:simpleType>
        <xsd:restriction base="dms:Text"/>
      </xsd:simpleType>
    </xsd:element>
    <xsd:element name="MediaServiceAutoTags" ma:index="21" nillable="true" ma:displayName="MediaServiceAutoTags" ma:internalName="MediaServiceAutoTags"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Location" ma:index="25" nillable="true" ma:displayName="Location" ma:internalName="MediaServiceLocation"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06420e-6888-4e91-84c3-6dad519d665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60d1e3b-cfce-4c72-b3ba-d1756ea3fa8f}" ma:internalName="TaxCatchAll" ma:showField="CatchAllData" ma:web="8306420e-6888-4e91-84c3-6dad519d6657">
      <xsd:complexType>
        <xsd:complexContent>
          <xsd:extension base="dms:MultiChoiceLookup">
            <xsd:sequence>
              <xsd:element name="Value" type="dms:Lookup" maxOccurs="unbounded" minOccurs="0" nillable="true"/>
            </xsd:sequence>
          </xsd:extension>
        </xsd:complexContent>
      </xsd:complex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4" nillable="true" ma:displayName="Sharing Hint Hash" ma:internalName="SharingHintHash" ma:readOnly="true">
      <xsd:simpleType>
        <xsd:restriction base="dms:Text"/>
      </xsd:simpleType>
    </xsd:element>
    <xsd:element name="SharedWithDetails" ma:index="15" nillable="true" ma:displayName="Shared With Details" ma:internalName="SharedWithDetails" ma:readOnly="true">
      <xsd:simpleType>
        <xsd:restriction base="dms:Note">
          <xsd:maxLength value="255"/>
        </xsd:restriction>
      </xsd:simpleType>
    </xsd:element>
    <xsd:element name="LastSharedByUser" ma:index="16" nillable="true" ma:displayName="Last Shared By User" ma:description="" ma:internalName="LastSharedByUser" ma:readOnly="true">
      <xsd:simpleType>
        <xsd:restriction base="dms:Note">
          <xsd:maxLength value="255"/>
        </xsd:restriction>
      </xsd:simpleType>
    </xsd:element>
    <xsd:element name="LastSharedByTime" ma:index="17"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8089C1-6D42-48A5-B309-2E2BD236FB60}">
  <ds:schemaRefs>
    <ds:schemaRef ds:uri="http://schemas.microsoft.com/sharepoint/v3/contenttype/forms"/>
  </ds:schemaRefs>
</ds:datastoreItem>
</file>

<file path=customXml/itemProps2.xml><?xml version="1.0" encoding="utf-8"?>
<ds:datastoreItem xmlns:ds="http://schemas.openxmlformats.org/officeDocument/2006/customXml" ds:itemID="{829A6D2D-E974-4FBD-9A10-69BA65082DB1}">
  <ds:schemaRefs>
    <ds:schemaRef ds:uri="http://schemas.microsoft.com/office/2006/metadata/properties"/>
    <ds:schemaRef ds:uri="http://schemas.microsoft.com/office/infopath/2007/PartnerControls"/>
    <ds:schemaRef ds:uri="d113813f-4cba-4c3d-bc86-98a7a117fa6b"/>
    <ds:schemaRef ds:uri="8306420e-6888-4e91-84c3-6dad519d6657"/>
    <ds:schemaRef ds:uri="http://schemas.microsoft.com/sharepoint/v3"/>
  </ds:schemaRefs>
</ds:datastoreItem>
</file>

<file path=customXml/itemProps3.xml><?xml version="1.0" encoding="utf-8"?>
<ds:datastoreItem xmlns:ds="http://schemas.openxmlformats.org/officeDocument/2006/customXml" ds:itemID="{DE6B5B8E-0FAA-45FD-A420-378A383DB038}"/>
</file>

<file path=docProps/app.xml><?xml version="1.0" encoding="utf-8"?>
<Properties xmlns="http://schemas.openxmlformats.org/officeDocument/2006/extended-properties" xmlns:vt="http://schemas.openxmlformats.org/officeDocument/2006/docPropsVTypes">
  <TotalTime>8</TotalTime>
  <Words>2466</Words>
  <Application>Microsoft Office PowerPoint</Application>
  <PresentationFormat>Widescreen</PresentationFormat>
  <Paragraphs>398</Paragraphs>
  <Slides>51</Slides>
  <Notes>50</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51</vt:i4>
      </vt:variant>
    </vt:vector>
  </HeadingPairs>
  <TitlesOfParts>
    <vt:vector size="67" baseType="lpstr">
      <vt:lpstr>Meiryo</vt:lpstr>
      <vt:lpstr>Arial</vt:lpstr>
      <vt:lpstr>Helvetica Neue Medium</vt:lpstr>
      <vt:lpstr>MS PGothic</vt:lpstr>
      <vt:lpstr>Calibri</vt:lpstr>
      <vt:lpstr>Tahoma</vt:lpstr>
      <vt:lpstr>Arial Black</vt:lpstr>
      <vt:lpstr>Courier New</vt:lpstr>
      <vt:lpstr>Helvetica Neue</vt:lpstr>
      <vt:lpstr>Helvetica Neue </vt:lpstr>
      <vt:lpstr>Myriad Pro</vt:lpstr>
      <vt:lpstr>Symbol</vt:lpstr>
      <vt:lpstr>Calibri Light</vt:lpstr>
      <vt:lpstr>Times New Roman</vt:lpstr>
      <vt:lpstr>Office Theme</vt:lpstr>
      <vt:lpstr>Office Theme</vt:lpstr>
      <vt:lpstr>Learning Exchange 2018</vt:lpstr>
      <vt:lpstr>Agenda </vt:lpstr>
      <vt:lpstr>Community Introductions</vt:lpstr>
      <vt:lpstr>Team Activity</vt:lpstr>
      <vt:lpstr>PowerPoint Presentation</vt:lpstr>
      <vt:lpstr>PowerPoint Presentation</vt:lpstr>
      <vt:lpstr>PowerPoint Presentation</vt:lpstr>
      <vt:lpstr>PowerPoint Presentation</vt:lpstr>
      <vt:lpstr>Connectee In-take changes</vt:lpstr>
      <vt:lpstr>Connector In-take Changes</vt:lpstr>
      <vt:lpstr>The Connector app Connecting talent to business leaders in your community </vt:lpstr>
      <vt:lpstr>LET’S TALK ABOUT… </vt:lpstr>
      <vt:lpstr>PowerPoint Presentation</vt:lpstr>
      <vt:lpstr>PowerPoint Presentation</vt:lpstr>
      <vt:lpstr>PowerPoint Presentation</vt:lpstr>
      <vt:lpstr>PowerPoint Presentation</vt:lpstr>
      <vt:lpstr>PowerPoint Presentation</vt:lpstr>
      <vt:lpstr>PowerPoint Presentation</vt:lpstr>
      <vt:lpstr>Breakout sessions</vt:lpstr>
      <vt:lpstr>PowerPoint Presentation</vt:lpstr>
      <vt:lpstr>Networking Resources for Connectees</vt:lpstr>
      <vt:lpstr>PowerPoint Presentation</vt:lpstr>
      <vt:lpstr>Game Changers Gala  Cocktail hour 5pm  Dinner 6pm</vt:lpstr>
      <vt:lpstr>PowerPoint Presentation</vt:lpstr>
      <vt:lpstr>Best Practices for Sponsorship</vt:lpstr>
      <vt:lpstr>Why seek sponsorship?</vt:lpstr>
      <vt:lpstr>The sponsorship process in 8 steps</vt:lpstr>
      <vt:lpstr>The sponsorship process Step 1: Asset building</vt:lpstr>
      <vt:lpstr>The sponsorship process Step 2: Prospecting</vt:lpstr>
      <vt:lpstr>The sponsorship process Step 3: Discovery</vt:lpstr>
      <vt:lpstr>The sponsorship process Step 4: the proposal</vt:lpstr>
      <vt:lpstr>The sponsorship process Step 4: the proposal</vt:lpstr>
      <vt:lpstr>The sponsorship process Step 4: the proposal</vt:lpstr>
      <vt:lpstr>The sponsorship process Step 5: the contract</vt:lpstr>
      <vt:lpstr>The sponsorship process Step 5: the contract</vt:lpstr>
      <vt:lpstr>The sponsorship process Step 6: activation</vt:lpstr>
      <vt:lpstr>The sponsorship process Step 7: fulfilment</vt:lpstr>
      <vt:lpstr>The sponsorship process Step 7: fulfilment</vt:lpstr>
      <vt:lpstr>The sponsorship process Step 8: renewal</vt:lpstr>
      <vt:lpstr>Tips for sponsorship success</vt:lpstr>
      <vt:lpstr>Sponsorship Resources</vt:lpstr>
      <vt:lpstr>Thank you</vt:lpstr>
      <vt:lpstr>Recruiting Connector Organizations</vt:lpstr>
      <vt:lpstr>PowerPoint Presentation</vt:lpstr>
      <vt:lpstr>Finding Content for Social Media</vt:lpstr>
      <vt:lpstr>Super Connector Campaign</vt:lpstr>
      <vt:lpstr>PowerPoint Presentation</vt:lpstr>
      <vt:lpstr>Regional Collaboration </vt:lpstr>
      <vt:lpstr>Parking Lot </vt:lpstr>
      <vt:lpstr>Fin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Exchange 2018</dc:title>
  <cp:lastModifiedBy>Renee LeVangie</cp:lastModifiedBy>
  <cp:revision>4</cp:revision>
  <dcterms:modified xsi:type="dcterms:W3CDTF">2018-10-16T16:03:29Z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0x0101000EC6C67FE0C7BF49BE16B90901AA9E47</vt:lpwstr>
  </property>
  <property fmtid="{D5CDD505-2E9C-101B-9397-08002B2CF9AE}" pid="3" name="DocumentTags">
    <vt:lpwstr/>
  </property>
</Properties>
</file>