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4" saveSubsetFonts="1" autoCompressPictures="0">
  <p:sldMasterIdLst>
    <p:sldMasterId id="2147483648" r:id="rId4"/>
    <p:sldMasterId id="2147483700" r:id="rId5"/>
  </p:sldMasterIdLst>
  <p:notesMasterIdLst>
    <p:notesMasterId r:id="rId30"/>
  </p:notesMasterIdLst>
  <p:sldIdLst>
    <p:sldId id="267" r:id="rId6"/>
    <p:sldId id="292" r:id="rId7"/>
    <p:sldId id="375" r:id="rId8"/>
    <p:sldId id="316" r:id="rId9"/>
    <p:sldId id="317" r:id="rId10"/>
    <p:sldId id="304" r:id="rId11"/>
    <p:sldId id="305" r:id="rId12"/>
    <p:sldId id="271" r:id="rId13"/>
    <p:sldId id="306" r:id="rId14"/>
    <p:sldId id="318" r:id="rId15"/>
    <p:sldId id="319" r:id="rId16"/>
    <p:sldId id="301" r:id="rId17"/>
    <p:sldId id="307" r:id="rId18"/>
    <p:sldId id="320" r:id="rId19"/>
    <p:sldId id="308" r:id="rId20"/>
    <p:sldId id="309" r:id="rId21"/>
    <p:sldId id="310" r:id="rId22"/>
    <p:sldId id="311" r:id="rId23"/>
    <p:sldId id="321" r:id="rId24"/>
    <p:sldId id="312" r:id="rId25"/>
    <p:sldId id="313" r:id="rId26"/>
    <p:sldId id="314" r:id="rId27"/>
    <p:sldId id="315" r:id="rId28"/>
    <p:sldId id="303"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ttany Warren" initials="BW"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2129"/>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12280E-A608-4A6E-A6D1-B894B51009DE}" v="162" dt="2019-11-03T21:42:10.503"/>
    <p1510:client id="{5752A84C-FA9B-4409-9DF6-5F08BF2D5AE7}" v="192" dt="2019-10-31T18:14:50.733"/>
    <p1510:client id="{F57BEE68-890C-49EA-BE84-4BA3B29D04F9}" v="34" dt="2019-11-01T16:04:25.9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0938" y="0"/>
            <a:ext cx="3037840" cy="466435"/>
          </a:xfrm>
          <a:prstGeom prst="rect">
            <a:avLst/>
          </a:prstGeom>
        </p:spPr>
        <p:txBody>
          <a:bodyPr vert="horz" lIns="91440" tIns="45720" rIns="91440" bIns="45720" rtlCol="0"/>
          <a:lstStyle>
            <a:lvl1pPr algn="r">
              <a:defRPr sz="1200"/>
            </a:lvl1pPr>
          </a:lstStyle>
          <a:p>
            <a:fld id="{45E1EB5E-8164-F046-BCE1-686BC7BB4993}" type="datetimeFigureOut">
              <a:rPr lang="en-CA" smtClean="0"/>
              <a:t>2019-12-17</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8"/>
            <a:ext cx="3037840" cy="466434"/>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1440" tIns="45720" rIns="91440" bIns="45720" rtlCol="0" anchor="b"/>
          <a:lstStyle>
            <a:lvl1pPr algn="r">
              <a:defRPr sz="1200"/>
            </a:lvl1pPr>
          </a:lstStyle>
          <a:p>
            <a:fld id="{3FA98BD0-558F-9D40-BA4D-57F1AD83DAE2}" type="slidenum">
              <a:rPr lang="en-CA" smtClean="0"/>
              <a:t>‹#›</a:t>
            </a:fld>
            <a:endParaRPr lang="en-CA"/>
          </a:p>
        </p:txBody>
      </p:sp>
    </p:spTree>
    <p:extLst>
      <p:ext uri="{BB962C8B-B14F-4D97-AF65-F5344CB8AC3E}">
        <p14:creationId xmlns:p14="http://schemas.microsoft.com/office/powerpoint/2010/main" val="1880639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2t0uld3NaUo"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BRDj15TgDVo"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RW"/>
          </a:p>
        </p:txBody>
      </p:sp>
      <p:sp>
        <p:nvSpPr>
          <p:cNvPr id="4" name="Slide Number Placeholder 3"/>
          <p:cNvSpPr>
            <a:spLocks noGrp="1"/>
          </p:cNvSpPr>
          <p:nvPr>
            <p:ph type="sldNum" sz="quarter" idx="5"/>
          </p:nvPr>
        </p:nvSpPr>
        <p:spPr/>
        <p:txBody>
          <a:bodyPr/>
          <a:lstStyle/>
          <a:p>
            <a:fld id="{3FA98BD0-558F-9D40-BA4D-57F1AD83DAE2}" type="slidenum">
              <a:rPr lang="en-CA" smtClean="0"/>
              <a:t>4</a:t>
            </a:fld>
            <a:endParaRPr lang="en-CA"/>
          </a:p>
        </p:txBody>
      </p:sp>
    </p:spTree>
    <p:extLst>
      <p:ext uri="{BB962C8B-B14F-4D97-AF65-F5344CB8AC3E}">
        <p14:creationId xmlns:p14="http://schemas.microsoft.com/office/powerpoint/2010/main" val="692209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a:t>Promotion is critical to having a good number of submissions and successful event attendance</a:t>
            </a:r>
          </a:p>
          <a:p>
            <a:pPr marL="171450" indent="-171450">
              <a:buFont typeface="Arial" panose="020B0604020202020204" pitchFamily="34" charset="0"/>
              <a:buChar char="•"/>
            </a:pPr>
            <a:r>
              <a:rPr lang="en-CA"/>
              <a:t>There are two components to marketing and promotion: the contest and the event</a:t>
            </a:r>
          </a:p>
          <a:p>
            <a:pPr marL="171450" indent="-171450">
              <a:buFont typeface="Arial" panose="020B0604020202020204" pitchFamily="34" charset="0"/>
              <a:buChar char="•"/>
            </a:pPr>
            <a:r>
              <a:rPr lang="en-CA"/>
              <a:t>For marketing the contest, we’ve found social media advertising, in person presentations at post-secondary schools, and posters are most effective. Here’s a sample ad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A655B-0138-4D39-A939-90BE51BCFF1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7826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a:t>For marketing the event, e-invitations, digital marketing, and direct marketing with word of mouth and phone calls to businesses we thought would be interested in attending were effective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A655B-0138-4D39-A939-90BE51BCFF1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2401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hlinkClick r:id="rId3"/>
              </a:rPr>
              <a:t>https://www.youtube.com/watch?v=2t0uld3NaUo</a:t>
            </a:r>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A655B-0138-4D39-A939-90BE51BCFF1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7970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CA" sz="1200" kern="1200">
              <a:solidFill>
                <a:schemeClr val="tx1"/>
              </a:solidFill>
              <a:effectLst/>
              <a:latin typeface="+mn-lt"/>
              <a:ea typeface="+mn-ea"/>
              <a:cs typeface="+mn-cs"/>
            </a:endParaRPr>
          </a:p>
          <a:p>
            <a:pPr marL="1085850" lvl="2" indent="-171450">
              <a:buFont typeface="Arial" panose="020B0604020202020204" pitchFamily="34" charset="0"/>
              <a:buChar char="•"/>
            </a:pPr>
            <a:r>
              <a:rPr lang="en-CA" sz="1200" kern="1200">
                <a:solidFill>
                  <a:schemeClr val="tx1"/>
                </a:solidFill>
                <a:effectLst/>
                <a:latin typeface="+mn-lt"/>
                <a:ea typeface="+mn-ea"/>
                <a:cs typeface="+mn-cs"/>
              </a:rPr>
              <a:t>Three rounds (using rubric and criteria)</a:t>
            </a:r>
          </a:p>
          <a:p>
            <a:pPr marL="1085850" lvl="2" indent="-171450">
              <a:buFont typeface="Arial" panose="020B0604020202020204" pitchFamily="34" charset="0"/>
              <a:buChar char="•"/>
            </a:pPr>
            <a:r>
              <a:rPr lang="en-CA" sz="1200" kern="1200">
                <a:solidFill>
                  <a:schemeClr val="tx1"/>
                </a:solidFill>
                <a:effectLst/>
                <a:latin typeface="+mn-lt"/>
                <a:ea typeface="+mn-ea"/>
                <a:cs typeface="+mn-cs"/>
              </a:rPr>
              <a:t>Staff (Marcomm and Labour Market) judge all submissions and identify top 20</a:t>
            </a:r>
          </a:p>
          <a:p>
            <a:pPr marL="1085850" lvl="2" indent="-171450">
              <a:buFont typeface="Arial" panose="020B0604020202020204" pitchFamily="34" charset="0"/>
              <a:buChar char="•"/>
            </a:pPr>
            <a:r>
              <a:rPr lang="en-CA" sz="1200" kern="1200">
                <a:solidFill>
                  <a:schemeClr val="tx1"/>
                </a:solidFill>
                <a:effectLst/>
                <a:latin typeface="+mn-lt"/>
                <a:ea typeface="+mn-ea"/>
                <a:cs typeface="+mn-cs"/>
              </a:rPr>
              <a:t>Partners/representatives from the business community judge top 20 and identify top 10</a:t>
            </a:r>
          </a:p>
          <a:p>
            <a:pPr marL="1085850" lvl="2" indent="-171450">
              <a:buFont typeface="Arial" panose="020B0604020202020204" pitchFamily="34" charset="0"/>
              <a:buChar char="•"/>
            </a:pPr>
            <a:r>
              <a:rPr lang="en-CA" sz="1200" kern="1200">
                <a:solidFill>
                  <a:schemeClr val="tx1"/>
                </a:solidFill>
                <a:effectLst/>
                <a:latin typeface="+mn-lt"/>
                <a:ea typeface="+mn-ea"/>
                <a:cs typeface="+mn-cs"/>
              </a:rPr>
              <a:t>Top 10 pitch live at the event</a:t>
            </a:r>
          </a:p>
          <a:p>
            <a:pPr marL="1085850" lvl="2" indent="-171450">
              <a:buFont typeface="Arial" panose="020B0604020202020204" pitchFamily="34" charset="0"/>
              <a:buChar char="•"/>
            </a:pPr>
            <a:r>
              <a:rPr lang="en-CA" sz="1200" kern="1200">
                <a:solidFill>
                  <a:schemeClr val="tx1"/>
                </a:solidFill>
                <a:effectLst/>
                <a:latin typeface="+mn-lt"/>
                <a:ea typeface="+mn-ea"/>
                <a:cs typeface="+mn-cs"/>
              </a:rPr>
              <a:t>Four judges: One from the Connector team, three prominent Connectors/youth hiring business reps</a:t>
            </a:r>
          </a:p>
          <a:p>
            <a:pPr marL="1085850" lvl="2" indent="-171450">
              <a:buFont typeface="Arial" panose="020B0604020202020204" pitchFamily="34" charset="0"/>
              <a:buChar char="•"/>
            </a:pPr>
            <a:r>
              <a:rPr lang="en-CA" sz="1200" kern="1200">
                <a:solidFill>
                  <a:schemeClr val="tx1"/>
                </a:solidFill>
                <a:effectLst/>
                <a:latin typeface="+mn-lt"/>
                <a:ea typeface="+mn-ea"/>
                <a:cs typeface="+mn-cs"/>
              </a:rPr>
              <a:t>To ensure finalists are diverse in culture and field of study, the judges much also reflect diversity, or be aware of their unconscious bias. One year our top 10 was lacking in diversity. How we addressed this was by opening the live pitch up to the top 15, engaging more diverse judges the following year, and have a brief discussion about unconscious bias</a:t>
            </a:r>
          </a:p>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A655B-0138-4D39-A939-90BE51BCFF1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8068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A655B-0138-4D39-A939-90BE51BCFF1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2317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5850" lvl="2" indent="-171450">
              <a:buFont typeface="Arial" panose="020B0604020202020204" pitchFamily="34" charset="0"/>
              <a:buChar char="•"/>
            </a:pPr>
            <a:r>
              <a:rPr lang="en-CA" sz="1200" kern="1200">
                <a:solidFill>
                  <a:schemeClr val="tx1"/>
                </a:solidFill>
                <a:effectLst/>
                <a:latin typeface="+mn-lt"/>
                <a:ea typeface="+mn-ea"/>
                <a:cs typeface="+mn-cs"/>
              </a:rPr>
              <a:t>Typical agenda</a:t>
            </a:r>
          </a:p>
          <a:p>
            <a:pPr marL="1085850" lvl="2" indent="-171450">
              <a:buFont typeface="Arial" panose="020B0604020202020204" pitchFamily="34" charset="0"/>
              <a:buChar char="•"/>
            </a:pPr>
            <a:r>
              <a:rPr lang="en-CA" sz="1200" kern="1200">
                <a:solidFill>
                  <a:schemeClr val="tx1"/>
                </a:solidFill>
                <a:effectLst/>
                <a:latin typeface="+mn-lt"/>
                <a:ea typeface="+mn-ea"/>
                <a:cs typeface="+mn-cs"/>
              </a:rPr>
              <a:t>Invite Connectors and members of the business community (e-invites and personal invites)</a:t>
            </a:r>
          </a:p>
          <a:p>
            <a:pPr marL="1085850" lvl="2" indent="-171450">
              <a:buFont typeface="Arial" panose="020B0604020202020204" pitchFamily="34" charset="0"/>
              <a:buChar char="•"/>
            </a:pPr>
            <a:r>
              <a:rPr lang="en-CA" sz="1200" kern="1200">
                <a:solidFill>
                  <a:schemeClr val="tx1"/>
                </a:solidFill>
                <a:effectLst/>
                <a:latin typeface="+mn-lt"/>
                <a:ea typeface="+mn-ea"/>
                <a:cs typeface="+mn-cs"/>
              </a:rPr>
              <a:t>Promote as an opportunity to hear pitches and network with students and soon-to-be and recent graduates</a:t>
            </a:r>
          </a:p>
          <a:p>
            <a:pPr marL="1085850" lvl="2" indent="-171450">
              <a:buFont typeface="Arial" panose="020B0604020202020204" pitchFamily="34" charset="0"/>
              <a:buChar char="•"/>
            </a:pPr>
            <a:r>
              <a:rPr lang="en-CA" sz="1200" kern="1200">
                <a:solidFill>
                  <a:schemeClr val="tx1"/>
                </a:solidFill>
                <a:effectLst/>
                <a:latin typeface="+mn-lt"/>
                <a:ea typeface="+mn-ea"/>
                <a:cs typeface="+mn-cs"/>
              </a:rPr>
              <a:t>We do a 4-6 event with passed appetizers</a:t>
            </a:r>
          </a:p>
          <a:p>
            <a:pPr marL="1085850" lvl="2" indent="-171450">
              <a:buFont typeface="Arial" panose="020B0604020202020204" pitchFamily="34" charset="0"/>
              <a:buChar char="•"/>
            </a:pPr>
            <a:r>
              <a:rPr lang="en-CA" sz="1200" kern="1200">
                <a:solidFill>
                  <a:schemeClr val="tx1"/>
                </a:solidFill>
                <a:effectLst/>
                <a:latin typeface="+mn-lt"/>
                <a:ea typeface="+mn-ea"/>
                <a:cs typeface="+mn-cs"/>
              </a:rPr>
              <a:t>We’ve tried various fees in the past for business: free for investors, startups and non-profits and $30 for everyone else most recently. Have also done $30 for investors, startups and non-profits and $50 for everyone else. Always free for job seekers</a:t>
            </a:r>
          </a:p>
          <a:p>
            <a:pPr marL="457200" lvl="1" indent="0">
              <a:buFont typeface="Arial" panose="020B0604020202020204" pitchFamily="34" charset="0"/>
              <a:buNone/>
            </a:pPr>
            <a:endParaRPr lang="en-CA" sz="1200" kern="1200">
              <a:solidFill>
                <a:schemeClr val="tx1"/>
              </a:solidFill>
              <a:effectLst/>
              <a:latin typeface="+mn-lt"/>
              <a:ea typeface="+mn-ea"/>
              <a:cs typeface="+mn-cs"/>
            </a:endParaRPr>
          </a:p>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A655B-0138-4D39-A939-90BE51BCFF1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5787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5850" lvl="2" indent="-171450">
              <a:buFont typeface="Arial" panose="020B0604020202020204" pitchFamily="34" charset="0"/>
              <a:buChar char="•"/>
            </a:pPr>
            <a:r>
              <a:rPr lang="en-CA" sz="1200" kern="1200">
                <a:solidFill>
                  <a:schemeClr val="tx1"/>
                </a:solidFill>
                <a:effectLst/>
                <a:latin typeface="+mn-lt"/>
                <a:ea typeface="+mn-ea"/>
                <a:cs typeface="+mn-cs"/>
              </a:rPr>
              <a:t>Winner ads (winner bios and headshots) using in-kind investment. Pass around last year’s. </a:t>
            </a:r>
          </a:p>
          <a:p>
            <a:pPr marL="1085850" lvl="2" indent="-171450">
              <a:buFont typeface="Arial" panose="020B0604020202020204" pitchFamily="34" charset="0"/>
              <a:buChar char="•"/>
            </a:pPr>
            <a:r>
              <a:rPr lang="en-CA" sz="1200" kern="1200">
                <a:solidFill>
                  <a:schemeClr val="tx1"/>
                </a:solidFill>
                <a:effectLst/>
                <a:latin typeface="+mn-lt"/>
                <a:ea typeface="+mn-ea"/>
                <a:cs typeface="+mn-cs"/>
              </a:rPr>
              <a:t>Finalists’ videos on our Youtube channel and promote on social (key to this: in the </a:t>
            </a:r>
            <a:r>
              <a:rPr lang="en-CA" sz="1200" kern="1200" err="1">
                <a:solidFill>
                  <a:schemeClr val="tx1"/>
                </a:solidFill>
                <a:effectLst/>
                <a:latin typeface="+mn-lt"/>
                <a:ea typeface="+mn-ea"/>
                <a:cs typeface="+mn-cs"/>
              </a:rPr>
              <a:t>Woobox</a:t>
            </a:r>
            <a:r>
              <a:rPr lang="en-CA" sz="1200" kern="1200">
                <a:solidFill>
                  <a:schemeClr val="tx1"/>
                </a:solidFill>
                <a:effectLst/>
                <a:latin typeface="+mn-lt"/>
                <a:ea typeface="+mn-ea"/>
                <a:cs typeface="+mn-cs"/>
              </a:rPr>
              <a:t> submission form, we include a question asking permission to share the video)</a:t>
            </a:r>
          </a:p>
          <a:p>
            <a:pPr marL="1085850" lvl="2" indent="-171450">
              <a:buFont typeface="Arial" panose="020B0604020202020204" pitchFamily="34" charset="0"/>
              <a:buChar char="•"/>
            </a:pPr>
            <a:r>
              <a:rPr lang="en-CA" sz="1200" kern="1200">
                <a:solidFill>
                  <a:schemeClr val="tx1"/>
                </a:solidFill>
                <a:effectLst/>
                <a:latin typeface="+mn-lt"/>
                <a:ea typeface="+mn-ea"/>
                <a:cs typeface="+mn-cs"/>
              </a:rPr>
              <a:t>Press release announcing winners. We also invite media to the event. In 2017 our winner was interviewed on site at the event.</a:t>
            </a:r>
          </a:p>
          <a:p>
            <a:pPr marL="1085850" lvl="2" indent="-171450">
              <a:buFont typeface="Arial" panose="020B0604020202020204" pitchFamily="34" charset="0"/>
              <a:buChar char="•"/>
            </a:pPr>
            <a:r>
              <a:rPr lang="en-CA" sz="1200" kern="1200">
                <a:solidFill>
                  <a:schemeClr val="tx1"/>
                </a:solidFill>
                <a:effectLst/>
                <a:latin typeface="+mn-lt"/>
                <a:ea typeface="+mn-ea"/>
                <a:cs typeface="+mn-cs"/>
              </a:rPr>
              <a:t>Letters of congratulations from our CEO to Presidents of winners’ schools</a:t>
            </a:r>
          </a:p>
          <a:p>
            <a:pPr marL="457200" lvl="1" indent="0">
              <a:buFont typeface="Arial" panose="020B0604020202020204" pitchFamily="34" charset="0"/>
              <a:buNone/>
            </a:pPr>
            <a:endParaRPr lang="en-CA" sz="1200" kern="1200">
              <a:solidFill>
                <a:schemeClr val="tx1"/>
              </a:solidFill>
              <a:effectLst/>
              <a:latin typeface="+mn-lt"/>
              <a:ea typeface="+mn-ea"/>
              <a:cs typeface="+mn-cs"/>
            </a:endParaRPr>
          </a:p>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A655B-0138-4D39-A939-90BE51BCFF1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7236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CA" sz="1200" kern="1200">
                <a:solidFill>
                  <a:schemeClr val="tx1"/>
                </a:solidFill>
                <a:effectLst/>
                <a:latin typeface="+mn-lt"/>
                <a:ea typeface="+mn-ea"/>
                <a:cs typeface="+mn-cs"/>
              </a:rPr>
              <a:t>We open it up to the entire business and PSE community, not just Connectors and Connectees. At the event we invite everyone in attendance to sign up for the program.</a:t>
            </a:r>
          </a:p>
          <a:p>
            <a:pPr marL="628650" lvl="1" indent="-171450">
              <a:buFont typeface="Arial" panose="020B0604020202020204" pitchFamily="34" charset="0"/>
              <a:buChar char="•"/>
            </a:pPr>
            <a:r>
              <a:rPr lang="en-CA" sz="1200" kern="1200">
                <a:solidFill>
                  <a:schemeClr val="tx1"/>
                </a:solidFill>
                <a:effectLst/>
                <a:latin typeface="+mn-lt"/>
                <a:ea typeface="+mn-ea"/>
                <a:cs typeface="+mn-cs"/>
              </a:rPr>
              <a:t>Strong partnership with post-secondary schools. We always get the most submission from Nova Scotia Community College, where we do in-person presentations and one class has the pitch as part of their </a:t>
            </a:r>
            <a:r>
              <a:rPr lang="en-CA" sz="1200" kern="1200" err="1">
                <a:solidFill>
                  <a:schemeClr val="tx1"/>
                </a:solidFill>
                <a:effectLst/>
                <a:latin typeface="+mn-lt"/>
                <a:ea typeface="+mn-ea"/>
                <a:cs typeface="+mn-cs"/>
              </a:rPr>
              <a:t>cirriculum</a:t>
            </a:r>
            <a:r>
              <a:rPr lang="en-CA" sz="1200" kern="1200">
                <a:solidFill>
                  <a:schemeClr val="tx1"/>
                </a:solidFill>
                <a:effectLst/>
                <a:latin typeface="+mn-lt"/>
                <a:ea typeface="+mn-ea"/>
                <a:cs typeface="+mn-cs"/>
              </a:rPr>
              <a:t> </a:t>
            </a:r>
          </a:p>
          <a:p>
            <a:pPr marL="628650" lvl="1" indent="-171450">
              <a:buFont typeface="Arial" panose="020B0604020202020204" pitchFamily="34" charset="0"/>
              <a:buChar char="•"/>
            </a:pPr>
            <a:r>
              <a:rPr lang="en-CA" sz="1200" kern="1200">
                <a:solidFill>
                  <a:schemeClr val="tx1"/>
                </a:solidFill>
                <a:effectLst/>
                <a:latin typeface="+mn-lt"/>
                <a:ea typeface="+mn-ea"/>
                <a:cs typeface="+mn-cs"/>
              </a:rPr>
              <a:t>Our network of 100+ private and public sector investors is one of the success factors. They are keen to attend the event, help with promotion, and even participate as judges. If your organization doesn’t have this type of network, connect with your local BIDs and Chambers of Commerce.</a:t>
            </a:r>
          </a:p>
          <a:p>
            <a:pPr marL="628650" lvl="1" indent="-171450">
              <a:buFont typeface="Arial" panose="020B0604020202020204" pitchFamily="34" charset="0"/>
              <a:buChar char="•"/>
            </a:pPr>
            <a:r>
              <a:rPr lang="en-CA" sz="1200" kern="1200">
                <a:solidFill>
                  <a:schemeClr val="tx1"/>
                </a:solidFill>
                <a:effectLst/>
                <a:latin typeface="+mn-lt"/>
                <a:ea typeface="+mn-ea"/>
                <a:cs typeface="+mn-cs"/>
              </a:rPr>
              <a:t>Set a long contest period</a:t>
            </a:r>
          </a:p>
          <a:p>
            <a:pPr marL="628650" lvl="1" indent="-171450">
              <a:buFont typeface="Arial" panose="020B0604020202020204" pitchFamily="34" charset="0"/>
              <a:buChar char="•"/>
            </a:pPr>
            <a:r>
              <a:rPr lang="en-CA" sz="1200" kern="1200">
                <a:solidFill>
                  <a:schemeClr val="tx1"/>
                </a:solidFill>
                <a:effectLst/>
                <a:latin typeface="+mn-lt"/>
                <a:ea typeface="+mn-ea"/>
                <a:cs typeface="+mn-cs"/>
              </a:rPr>
              <a:t>Promote a lot (most submissions will come in during the final days)</a:t>
            </a:r>
          </a:p>
          <a:p>
            <a:pPr marL="1085850" lvl="2" indent="-171450">
              <a:buFont typeface="Arial" panose="020B0604020202020204" pitchFamily="34" charset="0"/>
              <a:buChar char="•"/>
            </a:pPr>
            <a:r>
              <a:rPr lang="en-CA" sz="1200" kern="1200">
                <a:solidFill>
                  <a:schemeClr val="tx1"/>
                </a:solidFill>
                <a:effectLst/>
                <a:latin typeface="+mn-lt"/>
                <a:ea typeface="+mn-ea"/>
                <a:cs typeface="+mn-cs"/>
              </a:rPr>
              <a:t>Posters at schools are effective (story: posters in science building)</a:t>
            </a:r>
          </a:p>
          <a:p>
            <a:pPr marL="1085850" lvl="2" indent="-171450">
              <a:buFont typeface="Arial" panose="020B0604020202020204" pitchFamily="34" charset="0"/>
              <a:buChar char="•"/>
            </a:pPr>
            <a:r>
              <a:rPr lang="en-CA" sz="1200" kern="1200">
                <a:solidFill>
                  <a:schemeClr val="tx1"/>
                </a:solidFill>
                <a:effectLst/>
                <a:latin typeface="+mn-lt"/>
                <a:ea typeface="+mn-ea"/>
                <a:cs typeface="+mn-cs"/>
              </a:rPr>
              <a:t>Social and digital media advertising</a:t>
            </a:r>
          </a:p>
          <a:p>
            <a:pPr marL="628650" lvl="1" indent="-171450">
              <a:buFont typeface="Arial" panose="020B0604020202020204" pitchFamily="34" charset="0"/>
              <a:buChar char="•"/>
            </a:pPr>
            <a:r>
              <a:rPr lang="en-CA" sz="1200" kern="1200">
                <a:solidFill>
                  <a:schemeClr val="tx1"/>
                </a:solidFill>
                <a:effectLst/>
                <a:latin typeface="+mn-lt"/>
                <a:ea typeface="+mn-ea"/>
                <a:cs typeface="+mn-cs"/>
              </a:rPr>
              <a:t>Ensure judges are privy to diversity in culture and field of study</a:t>
            </a:r>
          </a:p>
          <a:p>
            <a:pPr marL="628650" lvl="1" indent="-171450">
              <a:buFont typeface="Arial" panose="020B0604020202020204" pitchFamily="34" charset="0"/>
              <a:buChar char="•"/>
            </a:pPr>
            <a:r>
              <a:rPr lang="en-CA" sz="1200" kern="1200">
                <a:solidFill>
                  <a:schemeClr val="tx1"/>
                </a:solidFill>
                <a:effectLst/>
                <a:latin typeface="+mn-lt"/>
                <a:ea typeface="+mn-ea"/>
                <a:cs typeface="+mn-cs"/>
              </a:rPr>
              <a:t>Feedback on why only for under 30. If you get questions about why you’re limiting the contest to a certain group (could be youth, immigrants, grads, etc.), connect is back strongly to a larger strategy</a:t>
            </a:r>
          </a:p>
          <a:p>
            <a:pPr marL="1085850" lvl="2" indent="-171450">
              <a:buFont typeface="Arial" panose="020B0604020202020204" pitchFamily="34" charset="0"/>
              <a:buChar char="•"/>
            </a:pPr>
            <a:r>
              <a:rPr lang="en-CA" sz="1200" kern="1200">
                <a:solidFill>
                  <a:schemeClr val="tx1"/>
                </a:solidFill>
                <a:effectLst/>
                <a:latin typeface="+mn-lt"/>
                <a:ea typeface="+mn-ea"/>
                <a:cs typeface="+mn-cs"/>
              </a:rPr>
              <a:t>After Game Changers we changed criteria to recent grad within two years (any program, undergrad, grad, PhD)</a:t>
            </a:r>
          </a:p>
          <a:p>
            <a:pPr marL="457200" lvl="1" indent="0">
              <a:buFont typeface="Arial" panose="020B0604020202020204" pitchFamily="34" charset="0"/>
              <a:buNone/>
            </a:pPr>
            <a:endParaRPr lang="en-CA" sz="1200" kern="1200">
              <a:solidFill>
                <a:schemeClr val="tx1"/>
              </a:solidFill>
              <a:effectLst/>
              <a:latin typeface="+mn-lt"/>
              <a:ea typeface="+mn-ea"/>
              <a:cs typeface="+mn-cs"/>
            </a:endParaRPr>
          </a:p>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A655B-0138-4D39-A939-90BE51BCFF1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5803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Some other ideas/things we’ve tried</a:t>
            </a:r>
          </a:p>
          <a:p>
            <a:pPr marL="628650" lvl="1" indent="-171450">
              <a:buFont typeface="Arial" panose="020B0604020202020204" pitchFamily="34" charset="0"/>
              <a:buChar char="•"/>
            </a:pPr>
            <a:r>
              <a:rPr lang="en-CA" sz="1200" kern="1200">
                <a:solidFill>
                  <a:schemeClr val="tx1"/>
                </a:solidFill>
                <a:effectLst/>
                <a:latin typeface="+mn-lt"/>
                <a:ea typeface="+mn-ea"/>
                <a:cs typeface="+mn-cs"/>
              </a:rPr>
              <a:t>Promo video</a:t>
            </a:r>
          </a:p>
          <a:p>
            <a:pPr marL="628650" lvl="1" indent="-171450">
              <a:buFont typeface="Arial" panose="020B0604020202020204" pitchFamily="34" charset="0"/>
              <a:buChar char="•"/>
            </a:pPr>
            <a:r>
              <a:rPr lang="en-CA" sz="1200" kern="1200">
                <a:solidFill>
                  <a:schemeClr val="tx1"/>
                </a:solidFill>
                <a:effectLst/>
                <a:latin typeface="+mn-lt"/>
                <a:ea typeface="+mn-ea"/>
                <a:cs typeface="+mn-cs"/>
              </a:rPr>
              <a:t>Pitch compilation video</a:t>
            </a:r>
          </a:p>
          <a:p>
            <a:pPr marL="628650" lvl="1" indent="-171450">
              <a:buFont typeface="Arial" panose="020B0604020202020204" pitchFamily="34" charset="0"/>
              <a:buChar char="•"/>
            </a:pPr>
            <a:r>
              <a:rPr lang="en-CA" sz="1200" kern="1200">
                <a:solidFill>
                  <a:schemeClr val="tx1"/>
                </a:solidFill>
                <a:effectLst/>
                <a:latin typeface="+mn-lt"/>
                <a:ea typeface="+mn-ea"/>
                <a:cs typeface="+mn-cs"/>
              </a:rPr>
              <a:t>Quick networking tip videos filmed in our boardroom leading up to contest deadline and/or event</a:t>
            </a:r>
          </a:p>
          <a:p>
            <a:pPr marL="628650" lvl="1" indent="-171450">
              <a:buFont typeface="Arial" panose="020B0604020202020204" pitchFamily="34" charset="0"/>
              <a:buChar char="•"/>
            </a:pPr>
            <a:r>
              <a:rPr lang="en-CA" sz="1200" kern="1200">
                <a:solidFill>
                  <a:schemeClr val="tx1"/>
                </a:solidFill>
                <a:effectLst/>
                <a:latin typeface="+mn-lt"/>
                <a:ea typeface="+mn-ea"/>
                <a:cs typeface="+mn-cs"/>
              </a:rPr>
              <a:t>Networking prompts on name tags</a:t>
            </a:r>
          </a:p>
          <a:p>
            <a:pPr marL="628650" lvl="1" indent="-171450">
              <a:buFont typeface="Arial" panose="020B0604020202020204" pitchFamily="34" charset="0"/>
              <a:buChar char="•"/>
            </a:pPr>
            <a:r>
              <a:rPr lang="en-CA" sz="1200" kern="1200">
                <a:solidFill>
                  <a:schemeClr val="tx1"/>
                </a:solidFill>
                <a:effectLst/>
                <a:latin typeface="+mn-lt"/>
                <a:ea typeface="+mn-ea"/>
                <a:cs typeface="+mn-cs"/>
              </a:rPr>
              <a:t>Booths/trade show during networking time for PSEs and key partners</a:t>
            </a:r>
          </a:p>
          <a:p>
            <a:pPr marL="628650" lvl="1" indent="-171450">
              <a:buFont typeface="Arial" panose="020B0604020202020204" pitchFamily="34" charset="0"/>
              <a:buChar char="•"/>
            </a:pPr>
            <a:r>
              <a:rPr lang="en-CA" sz="1200" kern="1200">
                <a:solidFill>
                  <a:schemeClr val="tx1"/>
                </a:solidFill>
                <a:effectLst/>
                <a:latin typeface="+mn-lt"/>
                <a:ea typeface="+mn-ea"/>
                <a:cs typeface="+mn-cs"/>
              </a:rPr>
              <a:t>Private sector sponsors judge and give remarks</a:t>
            </a:r>
          </a:p>
          <a:p>
            <a:pPr marL="628650" lvl="1" indent="-171450">
              <a:buFont typeface="Arial" panose="020B0604020202020204" pitchFamily="34" charset="0"/>
              <a:buChar char="•"/>
            </a:pPr>
            <a:r>
              <a:rPr lang="en-CA" sz="1200" kern="1200">
                <a:solidFill>
                  <a:schemeClr val="tx1"/>
                </a:solidFill>
                <a:effectLst/>
                <a:latin typeface="+mn-lt"/>
                <a:ea typeface="+mn-ea"/>
                <a:cs typeface="+mn-cs"/>
              </a:rPr>
              <a:t>Opened contest to students looking for EL</a:t>
            </a:r>
          </a:p>
          <a:p>
            <a:pPr marL="628650" lvl="1" indent="-171450">
              <a:buFont typeface="Arial" panose="020B0604020202020204" pitchFamily="34" charset="0"/>
              <a:buChar char="•"/>
            </a:pPr>
            <a:r>
              <a:rPr lang="en-CA" sz="1200" kern="1200">
                <a:solidFill>
                  <a:schemeClr val="tx1"/>
                </a:solidFill>
                <a:effectLst/>
                <a:latin typeface="+mn-lt"/>
                <a:ea typeface="+mn-ea"/>
                <a:cs typeface="+mn-cs"/>
              </a:rPr>
              <a:t>Added People’s Choice winner</a:t>
            </a:r>
          </a:p>
          <a:p>
            <a:pPr marL="628650" lvl="1" indent="-171450">
              <a:buFont typeface="Arial" panose="020B0604020202020204" pitchFamily="34" charset="0"/>
              <a:buChar char="•"/>
            </a:pPr>
            <a:r>
              <a:rPr lang="en-CA" sz="1200" kern="1200">
                <a:solidFill>
                  <a:schemeClr val="tx1"/>
                </a:solidFill>
                <a:effectLst/>
                <a:latin typeface="+mn-lt"/>
                <a:ea typeface="+mn-ea"/>
                <a:cs typeface="+mn-cs"/>
              </a:rPr>
              <a:t>We’re doing it again, next one is in March</a:t>
            </a:r>
          </a:p>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A655B-0138-4D39-A939-90BE51BCFF1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343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hlinkClick r:id="rId3"/>
              </a:rPr>
              <a:t>https://www.youtube.com/watch?v=BRDj15TgDVo</a:t>
            </a:r>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A655B-0138-4D39-A939-90BE51BCFF1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3334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RW"/>
          </a:p>
        </p:txBody>
      </p:sp>
      <p:sp>
        <p:nvSpPr>
          <p:cNvPr id="4" name="Slide Number Placeholder 3"/>
          <p:cNvSpPr>
            <a:spLocks noGrp="1"/>
          </p:cNvSpPr>
          <p:nvPr>
            <p:ph type="sldNum" sz="quarter" idx="5"/>
          </p:nvPr>
        </p:nvSpPr>
        <p:spPr/>
        <p:txBody>
          <a:bodyPr/>
          <a:lstStyle/>
          <a:p>
            <a:fld id="{3FA98BD0-558F-9D40-BA4D-57F1AD83DAE2}" type="slidenum">
              <a:rPr lang="en-CA" smtClean="0"/>
              <a:t>5</a:t>
            </a:fld>
            <a:endParaRPr lang="en-CA"/>
          </a:p>
        </p:txBody>
      </p:sp>
    </p:spTree>
    <p:extLst>
      <p:ext uri="{BB962C8B-B14F-4D97-AF65-F5344CB8AC3E}">
        <p14:creationId xmlns:p14="http://schemas.microsoft.com/office/powerpoint/2010/main" val="3765937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Distribute copies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A655B-0138-4D39-A939-90BE51BCFF1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5909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a:solidFill>
                  <a:schemeClr val="tx1"/>
                </a:solidFill>
                <a:effectLst/>
                <a:latin typeface="+mn-lt"/>
                <a:ea typeface="+mn-ea"/>
                <a:cs typeface="+mn-cs"/>
              </a:rPr>
              <a:t>What it is</a:t>
            </a:r>
          </a:p>
          <a:p>
            <a:pPr lvl="1"/>
            <a:r>
              <a:rPr lang="en-CA" sz="1200" kern="1200">
                <a:solidFill>
                  <a:schemeClr val="tx1"/>
                </a:solidFill>
                <a:effectLst/>
                <a:latin typeface="+mn-lt"/>
                <a:ea typeface="+mn-ea"/>
                <a:cs typeface="+mn-cs"/>
              </a:rPr>
              <a:t>60 page guide with hiring resources, incentive information, success stories, program information, ads, articles such as “why hire youth” dispelling myths. Ads and articles from private and post-secondary partners</a:t>
            </a:r>
          </a:p>
          <a:p>
            <a:pPr lvl="1"/>
            <a:r>
              <a:rPr lang="en-CA" sz="1200" kern="1200">
                <a:solidFill>
                  <a:schemeClr val="tx1"/>
                </a:solidFill>
                <a:effectLst/>
                <a:latin typeface="+mn-lt"/>
                <a:ea typeface="+mn-ea"/>
                <a:cs typeface="+mn-cs"/>
              </a:rPr>
              <a:t>Released in 2017 </a:t>
            </a:r>
          </a:p>
          <a:p>
            <a:pPr lvl="0"/>
            <a:r>
              <a:rPr lang="en-CA" sz="1200" kern="1200">
                <a:solidFill>
                  <a:schemeClr val="tx1"/>
                </a:solidFill>
                <a:effectLst/>
                <a:latin typeface="+mn-lt"/>
                <a:ea typeface="+mn-ea"/>
                <a:cs typeface="+mn-cs"/>
              </a:rPr>
              <a:t>What we did</a:t>
            </a:r>
          </a:p>
          <a:p>
            <a:pPr lvl="1"/>
            <a:r>
              <a:rPr lang="en-CA" sz="1200" kern="1200">
                <a:solidFill>
                  <a:schemeClr val="tx1"/>
                </a:solidFill>
                <a:effectLst/>
                <a:latin typeface="+mn-lt"/>
                <a:ea typeface="+mn-ea"/>
                <a:cs typeface="+mn-cs"/>
              </a:rPr>
              <a:t>Created a physical document and digital document</a:t>
            </a:r>
          </a:p>
          <a:p>
            <a:pPr lvl="1"/>
            <a:r>
              <a:rPr lang="en-CA" sz="1200" kern="1200">
                <a:solidFill>
                  <a:schemeClr val="tx1"/>
                </a:solidFill>
                <a:effectLst/>
                <a:latin typeface="+mn-lt"/>
                <a:ea typeface="+mn-ea"/>
                <a:cs typeface="+mn-cs"/>
              </a:rPr>
              <a:t>Worked with a professional designer</a:t>
            </a:r>
          </a:p>
          <a:p>
            <a:pPr lvl="1"/>
            <a:r>
              <a:rPr lang="en-CA" sz="1200" kern="1200">
                <a:solidFill>
                  <a:schemeClr val="tx1"/>
                </a:solidFill>
                <a:effectLst/>
                <a:latin typeface="+mn-lt"/>
                <a:ea typeface="+mn-ea"/>
                <a:cs typeface="+mn-cs"/>
              </a:rPr>
              <a:t>Distributed copies via mail and at events</a:t>
            </a:r>
          </a:p>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A655B-0138-4D39-A939-90BE51BCFF1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1121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a:solidFill>
                  <a:schemeClr val="tx1"/>
                </a:solidFill>
                <a:effectLst/>
                <a:latin typeface="+mn-lt"/>
                <a:ea typeface="+mn-ea"/>
                <a:cs typeface="+mn-cs"/>
              </a:rPr>
              <a:t>We’re always evaluating and collecting feedback on our tactics. Earlier this year we held engagement sessions with youth, business, and post-secondary partners to gather input and ideas for relaunching Game Changers. The Hiring Guide is one tactic we asked for input on in the business session</a:t>
            </a:r>
          </a:p>
          <a:p>
            <a:pPr lvl="1"/>
            <a:r>
              <a:rPr lang="en-CA" sz="1200" kern="1200">
                <a:solidFill>
                  <a:schemeClr val="tx1"/>
                </a:solidFill>
                <a:effectLst/>
                <a:latin typeface="+mn-lt"/>
                <a:ea typeface="+mn-ea"/>
                <a:cs typeface="+mn-cs"/>
              </a:rPr>
              <a:t>They wouldn’t peruse it casually, they want easy access to the useful info (incentives, resources) </a:t>
            </a:r>
          </a:p>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A655B-0138-4D39-A939-90BE51BCFF1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8613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CA" sz="1200" kern="1200">
                <a:solidFill>
                  <a:schemeClr val="tx1"/>
                </a:solidFill>
                <a:effectLst/>
                <a:latin typeface="+mn-lt"/>
                <a:ea typeface="+mn-ea"/>
                <a:cs typeface="+mn-cs"/>
              </a:rPr>
              <a:t>Digital version (more interactive instead of just a PDF, no print version)</a:t>
            </a:r>
          </a:p>
          <a:p>
            <a:pPr marL="628650" lvl="1" indent="-171450">
              <a:buFont typeface="Arial" panose="020B0604020202020204" pitchFamily="34" charset="0"/>
              <a:buChar char="•"/>
            </a:pPr>
            <a:r>
              <a:rPr lang="en-CA" sz="1200" kern="1200">
                <a:solidFill>
                  <a:schemeClr val="tx1"/>
                </a:solidFill>
                <a:effectLst/>
                <a:latin typeface="+mn-lt"/>
                <a:ea typeface="+mn-ea"/>
                <a:cs typeface="+mn-cs"/>
              </a:rPr>
              <a:t>Paired down</a:t>
            </a:r>
          </a:p>
          <a:p>
            <a:pPr marL="628650" lvl="1" indent="-171450">
              <a:buFont typeface="Arial" panose="020B0604020202020204" pitchFamily="34" charset="0"/>
              <a:buChar char="•"/>
            </a:pPr>
            <a:r>
              <a:rPr lang="en-CA" sz="1200" kern="1200">
                <a:solidFill>
                  <a:schemeClr val="tx1"/>
                </a:solidFill>
                <a:effectLst/>
                <a:latin typeface="+mn-lt"/>
                <a:ea typeface="+mn-ea"/>
                <a:cs typeface="+mn-cs"/>
              </a:rPr>
              <a:t>Resources and incentives only</a:t>
            </a:r>
          </a:p>
          <a:p>
            <a:pPr marL="628650" lvl="1" indent="-171450">
              <a:buFont typeface="Arial" panose="020B0604020202020204" pitchFamily="34" charset="0"/>
              <a:buChar char="•"/>
            </a:pPr>
            <a:r>
              <a:rPr lang="en-CA" sz="1200" kern="1200">
                <a:solidFill>
                  <a:schemeClr val="tx1"/>
                </a:solidFill>
                <a:effectLst/>
                <a:latin typeface="+mn-lt"/>
                <a:ea typeface="+mn-ea"/>
                <a:cs typeface="+mn-cs"/>
              </a:rPr>
              <a:t>Also wanted even more info on each</a:t>
            </a:r>
          </a:p>
          <a:p>
            <a:pPr marL="628650" lvl="1" indent="-171450">
              <a:buFont typeface="Arial" panose="020B0604020202020204" pitchFamily="34" charset="0"/>
              <a:buChar char="•"/>
            </a:pPr>
            <a:r>
              <a:rPr lang="en-CA" sz="1200" kern="1200">
                <a:solidFill>
                  <a:schemeClr val="tx1"/>
                </a:solidFill>
                <a:effectLst/>
                <a:latin typeface="+mn-lt"/>
                <a:ea typeface="+mn-ea"/>
                <a:cs typeface="+mn-cs"/>
              </a:rPr>
              <a:t>Also asked for reminders in the form of e-blasts before funding deadlines, which is when they’re most likely to take advantages of the incentives</a:t>
            </a:r>
          </a:p>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A655B-0138-4D39-A939-90BE51BCFF1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78703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a:solidFill>
                  <a:schemeClr val="tx1"/>
                </a:solidFill>
                <a:effectLst/>
                <a:latin typeface="+mn-lt"/>
                <a:ea typeface="+mn-ea"/>
                <a:cs typeface="+mn-cs"/>
              </a:rPr>
              <a:t>They might ask about $ and sponsors, how much can I share?</a:t>
            </a:r>
          </a:p>
          <a:p>
            <a:pPr lvl="0"/>
            <a:r>
              <a:rPr lang="en-CA" sz="1200" kern="1200">
                <a:solidFill>
                  <a:schemeClr val="tx1"/>
                </a:solidFill>
                <a:effectLst/>
                <a:latin typeface="+mn-lt"/>
                <a:ea typeface="+mn-ea"/>
                <a:cs typeface="+mn-cs"/>
              </a:rPr>
              <a:t>Does HP own the idea/do we give HP credit?</a:t>
            </a:r>
          </a:p>
          <a:p>
            <a:pPr lvl="0"/>
            <a:r>
              <a:rPr lang="en-CA" sz="1200" kern="1200">
                <a:solidFill>
                  <a:schemeClr val="tx1"/>
                </a:solidFill>
                <a:effectLst/>
                <a:latin typeface="+mn-lt"/>
                <a:ea typeface="+mn-ea"/>
                <a:cs typeface="+mn-cs"/>
              </a:rPr>
              <a:t>How many people were hired?</a:t>
            </a:r>
          </a:p>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A655B-0138-4D39-A939-90BE51BCFF1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054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In 2015, the Halifax Partnership launched the Game Changers Youth Retention Action Plan to increase youth retention in Halifax. Its primary purpose was to change the attitudes and behaviours of businesses to provide entry-level positions for youth aged 20-29, to help them build their business network, and to demonstrate to youth that they could find entry-level positions aligned with their education and experience, and build their lives here, in Halifax.</a:t>
            </a:r>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A655B-0138-4D39-A939-90BE51BCFF1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3735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These were the goals of Game Changers, and #HireMeHalifax is one way we worked toward these goals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A655B-0138-4D39-A939-90BE51BCFF1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2313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CA" sz="1200" kern="1200">
                <a:solidFill>
                  <a:schemeClr val="tx1"/>
                </a:solidFill>
                <a:effectLst/>
                <a:latin typeface="+mn-lt"/>
                <a:ea typeface="+mn-ea"/>
                <a:cs typeface="+mn-cs"/>
              </a:rPr>
              <a:t>Launched with Game Changers by our Connector team as Pitch It! It was conceived when Partnership staff were thinking about how to engage youth, who were already spending time on their phones and on social media, and that’s where the video pitch idea came from</a:t>
            </a:r>
          </a:p>
          <a:p>
            <a:pPr marL="628650" lvl="1" indent="-171450">
              <a:buFont typeface="Arial" panose="020B0604020202020204" pitchFamily="34" charset="0"/>
              <a:buChar char="•"/>
            </a:pPr>
            <a:r>
              <a:rPr lang="en-CA" sz="1200" kern="1200">
                <a:solidFill>
                  <a:schemeClr val="tx1"/>
                </a:solidFill>
                <a:effectLst/>
                <a:latin typeface="+mn-lt"/>
                <a:ea typeface="+mn-ea"/>
                <a:cs typeface="+mn-cs"/>
              </a:rPr>
              <a:t>Networking is hard, nerve wrecking for some people. So we tried to make it more approachable.</a:t>
            </a:r>
          </a:p>
          <a:p>
            <a:pPr marL="628650" lvl="1" indent="-171450">
              <a:buFont typeface="Arial" panose="020B0604020202020204" pitchFamily="34" charset="0"/>
              <a:buChar char="•"/>
            </a:pPr>
            <a:r>
              <a:rPr lang="en-CA" sz="1200" kern="1200">
                <a:solidFill>
                  <a:schemeClr val="tx1"/>
                </a:solidFill>
                <a:effectLst/>
                <a:latin typeface="+mn-lt"/>
                <a:ea typeface="+mn-ea"/>
                <a:cs typeface="+mn-cs"/>
              </a:rPr>
              <a:t>2016 renamed as #HireMeHalifax and incorporated into our Game Changers Youth Retention initiative</a:t>
            </a:r>
          </a:p>
          <a:p>
            <a:pPr marL="628650" lvl="1" indent="-171450">
              <a:buFont typeface="Arial" panose="020B0604020202020204" pitchFamily="34" charset="0"/>
              <a:buChar char="•"/>
            </a:pPr>
            <a:r>
              <a:rPr lang="en-CA" sz="1200" kern="1200">
                <a:solidFill>
                  <a:schemeClr val="tx1"/>
                </a:solidFill>
                <a:effectLst/>
                <a:latin typeface="+mn-lt"/>
                <a:ea typeface="+mn-ea"/>
                <a:cs typeface="+mn-cs"/>
              </a:rPr>
              <a:t>After Game Changers ended, in 2019 by Connector team and EL </a:t>
            </a:r>
          </a:p>
          <a:p>
            <a:pPr marL="628650" lvl="1" indent="-171450">
              <a:buFont typeface="Arial" panose="020B0604020202020204" pitchFamily="34" charset="0"/>
              <a:buChar char="•"/>
            </a:pPr>
            <a:r>
              <a:rPr lang="en-CA" sz="1200" kern="1200">
                <a:solidFill>
                  <a:schemeClr val="tx1"/>
                </a:solidFill>
                <a:effectLst/>
                <a:latin typeface="+mn-lt"/>
                <a:ea typeface="+mn-ea"/>
                <a:cs typeface="+mn-cs"/>
              </a:rPr>
              <a:t>Two elements: Pitch Competition and Networking Event</a:t>
            </a:r>
          </a:p>
          <a:p>
            <a:pPr marL="1085850" lvl="2" indent="-171450">
              <a:buFont typeface="Arial" panose="020B0604020202020204" pitchFamily="34" charset="0"/>
              <a:buChar char="•"/>
            </a:pPr>
            <a:r>
              <a:rPr lang="en-CA" sz="1200" kern="1200">
                <a:solidFill>
                  <a:schemeClr val="tx1"/>
                </a:solidFill>
                <a:effectLst/>
                <a:latin typeface="+mn-lt"/>
                <a:ea typeface="+mn-ea"/>
                <a:cs typeface="+mn-cs"/>
              </a:rPr>
              <a:t>Youth ages 20-29 looking for employment in Halifax enter a 30-second video telling employers why they should hire them</a:t>
            </a:r>
          </a:p>
          <a:p>
            <a:pPr marL="1085850" lvl="2" indent="-171450">
              <a:buFont typeface="Arial" panose="020B0604020202020204" pitchFamily="34" charset="0"/>
              <a:buChar char="•"/>
            </a:pPr>
            <a:r>
              <a:rPr lang="en-CA" sz="1200" kern="1200">
                <a:solidFill>
                  <a:schemeClr val="tx1"/>
                </a:solidFill>
                <a:effectLst/>
                <a:latin typeface="+mn-lt"/>
                <a:ea typeface="+mn-ea"/>
                <a:cs typeface="+mn-cs"/>
              </a:rPr>
              <a:t>The top 10 pitches are performed and judged live at a networking event</a:t>
            </a:r>
          </a:p>
          <a:p>
            <a:pPr marL="1085850" lvl="2" indent="-171450">
              <a:buFont typeface="Arial" panose="020B0604020202020204" pitchFamily="34" charset="0"/>
              <a:buChar char="•"/>
            </a:pPr>
            <a:r>
              <a:rPr lang="en-CA" sz="1200" kern="1200">
                <a:solidFill>
                  <a:schemeClr val="tx1"/>
                </a:solidFill>
                <a:effectLst/>
                <a:latin typeface="+mn-lt"/>
                <a:ea typeface="+mn-ea"/>
                <a:cs typeface="+mn-cs"/>
              </a:rPr>
              <a:t>Any job seekers and business professional in Halifax is welcome to attend the event</a:t>
            </a:r>
          </a:p>
          <a:p>
            <a:pPr marL="1085850" lvl="2" indent="-171450">
              <a:buFont typeface="Arial" panose="020B0604020202020204" pitchFamily="34" charset="0"/>
              <a:buChar char="•"/>
            </a:pPr>
            <a:r>
              <a:rPr lang="en-CA" sz="1200" kern="1200">
                <a:solidFill>
                  <a:schemeClr val="tx1"/>
                </a:solidFill>
                <a:effectLst/>
                <a:latin typeface="+mn-lt"/>
                <a:ea typeface="+mn-ea"/>
                <a:cs typeface="+mn-cs"/>
              </a:rPr>
              <a:t>Marquee event with 200+ attendees of business professionals, students and grads, Connectees, and post-secondary institutions</a:t>
            </a:r>
          </a:p>
          <a:p>
            <a:pPr marL="628650" lvl="1" indent="-171450">
              <a:buFont typeface="Arial" panose="020B0604020202020204" pitchFamily="34" charset="0"/>
              <a:buChar char="•"/>
            </a:pPr>
            <a:r>
              <a:rPr lang="en-CA" sz="1200" kern="1200">
                <a:solidFill>
                  <a:schemeClr val="tx1"/>
                </a:solidFill>
                <a:effectLst/>
                <a:latin typeface="+mn-lt"/>
                <a:ea typeface="+mn-ea"/>
                <a:cs typeface="+mn-cs"/>
              </a:rPr>
              <a:t>Also a social media campaign, first to promote the contest and event, then we encourage employers and job seekers to use the hashtag to find each other</a:t>
            </a:r>
          </a:p>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A655B-0138-4D39-A939-90BE51BCFF1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7192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a:t>The only event of its kind in Halifax</a:t>
            </a:r>
          </a:p>
          <a:p>
            <a:pPr marL="171450" indent="-171450">
              <a:buFont typeface="Arial" panose="020B0604020202020204" pitchFamily="34" charset="0"/>
              <a:buChar char="•"/>
            </a:pPr>
            <a:r>
              <a:rPr lang="en-CA"/>
              <a:t>Benefits students, grads, and immigrants by getting them to think about how they would pitch themselves to an employer, thinking about the idea of developing a pitch, and actually putting it into practice</a:t>
            </a:r>
          </a:p>
          <a:p>
            <a:pPr marL="171450" indent="-171450">
              <a:buFont typeface="Arial" panose="020B0604020202020204" pitchFamily="34" charset="0"/>
              <a:buChar char="•"/>
            </a:pPr>
            <a:r>
              <a:rPr lang="en-CA"/>
              <a:t>Cash prizes: $1,000 for first, $300 for second, $200 for third</a:t>
            </a:r>
          </a:p>
          <a:p>
            <a:pPr marL="171450" indent="-171450">
              <a:buFont typeface="Arial" panose="020B0604020202020204" pitchFamily="34" charset="0"/>
              <a:buChar char="•"/>
            </a:pPr>
            <a:r>
              <a:rPr lang="en-CA"/>
              <a:t>Chad’s story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A655B-0138-4D39-A939-90BE51BCFF1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2164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CA" sz="1200" kern="1200">
              <a:solidFill>
                <a:schemeClr val="tx1"/>
              </a:solidFill>
              <a:effectLst/>
              <a:latin typeface="+mn-lt"/>
              <a:ea typeface="+mn-ea"/>
              <a:cs typeface="+mn-cs"/>
            </a:endParaRPr>
          </a:p>
          <a:p>
            <a:r>
              <a:rPr lang="en-CA"/>
              <a:t>Story about someone who hired (TD hired two finalists in 2018)</a:t>
            </a:r>
          </a:p>
          <a:p>
            <a:r>
              <a:rPr lang="en-CA"/>
              <a:t>Connectors were raising their hands to pitch their own businesses and job openings to the job seekers in the room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A655B-0138-4D39-A939-90BE51BCFF1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171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RW"/>
          </a:p>
        </p:txBody>
      </p:sp>
      <p:sp>
        <p:nvSpPr>
          <p:cNvPr id="4" name="Slide Number Placeholder 3"/>
          <p:cNvSpPr>
            <a:spLocks noGrp="1"/>
          </p:cNvSpPr>
          <p:nvPr>
            <p:ph type="sldNum" sz="quarter" idx="5"/>
          </p:nvPr>
        </p:nvSpPr>
        <p:spPr/>
        <p:txBody>
          <a:bodyPr/>
          <a:lstStyle/>
          <a:p>
            <a:fld id="{3FA98BD0-558F-9D40-BA4D-57F1AD83DAE2}" type="slidenum">
              <a:rPr lang="en-CA" smtClean="0"/>
              <a:t>11</a:t>
            </a:fld>
            <a:endParaRPr lang="en-CA"/>
          </a:p>
        </p:txBody>
      </p:sp>
    </p:spTree>
    <p:extLst>
      <p:ext uri="{BB962C8B-B14F-4D97-AF65-F5344CB8AC3E}">
        <p14:creationId xmlns:p14="http://schemas.microsoft.com/office/powerpoint/2010/main" val="495922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5850" lvl="2" indent="-171450">
              <a:buFont typeface="Arial" panose="020B0604020202020204" pitchFamily="34" charset="0"/>
              <a:buChar char="•"/>
            </a:pPr>
            <a:r>
              <a:rPr lang="en-CA" sz="1200" kern="1200">
                <a:solidFill>
                  <a:schemeClr val="tx1"/>
                </a:solidFill>
                <a:effectLst/>
                <a:latin typeface="+mn-lt"/>
                <a:ea typeface="+mn-ea"/>
                <a:cs typeface="+mn-cs"/>
              </a:rPr>
              <a:t>Contest period open for one month. We tried a week in year 1 and received less submissions. We open the contest early February to early March because of close to graduation but not interfering with exams, and overlaps with reading week. But note that many submissions will come in the day before or even day of the deadline</a:t>
            </a:r>
          </a:p>
          <a:p>
            <a:pPr marL="1085850" lvl="2" indent="-171450">
              <a:buFont typeface="Arial" panose="020B0604020202020204" pitchFamily="34" charset="0"/>
              <a:buChar char="•"/>
            </a:pPr>
            <a:r>
              <a:rPr lang="en-CA" sz="1200" kern="1200">
                <a:solidFill>
                  <a:schemeClr val="tx1"/>
                </a:solidFill>
                <a:effectLst/>
                <a:latin typeface="+mn-lt"/>
                <a:ea typeface="+mn-ea"/>
                <a:cs typeface="+mn-cs"/>
              </a:rPr>
              <a:t>Promote via social media, posters, post-secondary classroom presentations, direct emails to Connectees</a:t>
            </a:r>
          </a:p>
          <a:p>
            <a:pPr marL="1085850" lvl="2" indent="-171450">
              <a:buFont typeface="Arial" panose="020B0604020202020204" pitchFamily="34" charset="0"/>
              <a:buChar char="•"/>
            </a:pPr>
            <a:r>
              <a:rPr lang="en-CA" sz="1200" kern="1200">
                <a:solidFill>
                  <a:schemeClr val="tx1"/>
                </a:solidFill>
                <a:effectLst/>
                <a:latin typeface="+mn-lt"/>
                <a:ea typeface="+mn-ea"/>
                <a:cs typeface="+mn-cs"/>
              </a:rPr>
              <a:t>Contestants upload a Youtube video and submit the link through </a:t>
            </a:r>
            <a:r>
              <a:rPr lang="en-CA" sz="1200" kern="1200" err="1">
                <a:solidFill>
                  <a:schemeClr val="tx1"/>
                </a:solidFill>
                <a:effectLst/>
                <a:latin typeface="+mn-lt"/>
                <a:ea typeface="+mn-ea"/>
                <a:cs typeface="+mn-cs"/>
              </a:rPr>
              <a:t>Woobox</a:t>
            </a:r>
            <a:r>
              <a:rPr lang="en-CA" sz="1200" kern="1200">
                <a:solidFill>
                  <a:schemeClr val="tx1"/>
                </a:solidFill>
                <a:effectLst/>
                <a:latin typeface="+mn-lt"/>
                <a:ea typeface="+mn-ea"/>
                <a:cs typeface="+mn-cs"/>
              </a:rPr>
              <a:t>, a contest platform (to avoid viruses or emailing of large files) which has the option for free and paid accounts</a:t>
            </a:r>
          </a:p>
          <a:p>
            <a:pPr marL="1085850" lvl="2" indent="-171450">
              <a:buFont typeface="Arial" panose="020B0604020202020204" pitchFamily="34" charset="0"/>
              <a:buChar char="•"/>
            </a:pPr>
            <a:r>
              <a:rPr lang="en-CA" sz="1200" kern="1200">
                <a:solidFill>
                  <a:schemeClr val="tx1"/>
                </a:solidFill>
                <a:effectLst/>
                <a:latin typeface="+mn-lt"/>
                <a:ea typeface="+mn-ea"/>
                <a:cs typeface="+mn-cs"/>
              </a:rPr>
              <a:t>Story: when searching #HireMeHalifax on Youtube for this presentation, I found two videos from last year that were not submitted through </a:t>
            </a:r>
            <a:r>
              <a:rPr lang="en-CA" sz="1200" kern="1200" err="1">
                <a:solidFill>
                  <a:schemeClr val="tx1"/>
                </a:solidFill>
                <a:effectLst/>
                <a:latin typeface="+mn-lt"/>
                <a:ea typeface="+mn-ea"/>
                <a:cs typeface="+mn-cs"/>
              </a:rPr>
              <a:t>Woobox</a:t>
            </a:r>
            <a:r>
              <a:rPr lang="en-CA" sz="1200" kern="1200">
                <a:solidFill>
                  <a:schemeClr val="tx1"/>
                </a:solidFill>
                <a:effectLst/>
                <a:latin typeface="+mn-lt"/>
                <a:ea typeface="+mn-ea"/>
                <a:cs typeface="+mn-cs"/>
              </a:rPr>
              <a:t> and therefore were not entered… so following instructions is important!</a:t>
            </a:r>
          </a:p>
          <a:p>
            <a:pPr marL="457200" lvl="1" indent="0">
              <a:buFont typeface="Arial" panose="020B0604020202020204" pitchFamily="34" charset="0"/>
              <a:buNone/>
            </a:pPr>
            <a:endParaRPr lang="en-CA" sz="1200" kern="1200">
              <a:solidFill>
                <a:schemeClr val="tx1"/>
              </a:solidFill>
              <a:effectLst/>
              <a:latin typeface="+mn-lt"/>
              <a:ea typeface="+mn-ea"/>
              <a:cs typeface="+mn-cs"/>
            </a:endParaRPr>
          </a:p>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A655B-0138-4D39-A939-90BE51BCFF1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59015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Closer">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bg1"/>
          </a:solidFill>
          <a:ln w="111125">
            <a:solidFill>
              <a:srgbClr val="C121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06233" y="2618522"/>
            <a:ext cx="5579534" cy="1620956"/>
          </a:xfrm>
          <a:prstGeom prst="rect">
            <a:avLst/>
          </a:prstGeom>
        </p:spPr>
      </p:pic>
    </p:spTree>
    <p:extLst>
      <p:ext uri="{BB962C8B-B14F-4D97-AF65-F5344CB8AC3E}">
        <p14:creationId xmlns:p14="http://schemas.microsoft.com/office/powerpoint/2010/main" val="154322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normAutofit/>
          </a:bodyPr>
          <a:lstStyle>
            <a:lvl1pPr>
              <a:defRPr sz="2400"/>
            </a:lvl1pPr>
          </a:lstStyle>
          <a:p>
            <a:r>
              <a:rPr lang="en-US"/>
              <a:t>CLICK TO EDIT</a:t>
            </a:r>
            <a:br>
              <a:rPr lang="en-US"/>
            </a:br>
            <a:r>
              <a:rPr lang="en-US"/>
              <a:t>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6"/>
          <p:cNvSpPr>
            <a:spLocks noGrp="1"/>
          </p:cNvSpPr>
          <p:nvPr>
            <p:ph type="sldNum" sz="quarter" idx="12"/>
          </p:nvPr>
        </p:nvSpPr>
        <p:spPr>
          <a:xfrm>
            <a:off x="9273372" y="6562543"/>
            <a:ext cx="323475" cy="365125"/>
          </a:xfrm>
          <a:prstGeom prst="rect">
            <a:avLst/>
          </a:prstGeom>
        </p:spPr>
        <p:txBody>
          <a:bodyPr/>
          <a:lstStyle>
            <a:lvl1pPr>
              <a:defRPr sz="900" b="1" i="0">
                <a:solidFill>
                  <a:srgbClr val="C12129"/>
                </a:solidFill>
                <a:latin typeface="Helvetica Neue" charset="0"/>
                <a:ea typeface="Helvetica Neue" charset="0"/>
                <a:cs typeface="Helvetica Neue" charset="0"/>
              </a:defRPr>
            </a:lvl1pPr>
          </a:lstStyle>
          <a:p>
            <a:fld id="{0353FE60-4475-8E45-89D0-956C8D107389}" type="slidenum">
              <a:rPr lang="en-CA" smtClean="0"/>
              <a:pPr/>
              <a:t>‹#›</a:t>
            </a:fld>
            <a:endParaRPr lang="en-CA"/>
          </a:p>
        </p:txBody>
      </p:sp>
      <p:sp>
        <p:nvSpPr>
          <p:cNvPr id="10" name="TextBox 9"/>
          <p:cNvSpPr txBox="1"/>
          <p:nvPr userDrawn="1"/>
        </p:nvSpPr>
        <p:spPr>
          <a:xfrm>
            <a:off x="9480209" y="6563240"/>
            <a:ext cx="3556000" cy="200055"/>
          </a:xfrm>
          <a:prstGeom prst="rect">
            <a:avLst/>
          </a:prstGeom>
          <a:noFill/>
        </p:spPr>
        <p:txBody>
          <a:bodyPr wrap="square" rtlCol="0">
            <a:spAutoFit/>
          </a:bodyPr>
          <a:lstStyle/>
          <a:p>
            <a:r>
              <a:rPr lang="en-CA" sz="700" b="1" spc="50">
                <a:solidFill>
                  <a:schemeClr val="bg1">
                    <a:lumMod val="65000"/>
                  </a:schemeClr>
                </a:solidFill>
                <a:latin typeface="Helvetica Neue" charset="0"/>
                <a:ea typeface="Helvetica Neue" charset="0"/>
                <a:cs typeface="Helvetica Neue" charset="0"/>
              </a:rPr>
              <a:t>|  NATIONAL CONNECTOR PROGRAM</a:t>
            </a:r>
          </a:p>
        </p:txBody>
      </p:sp>
    </p:spTree>
    <p:extLst>
      <p:ext uri="{BB962C8B-B14F-4D97-AF65-F5344CB8AC3E}">
        <p14:creationId xmlns:p14="http://schemas.microsoft.com/office/powerpoint/2010/main" val="1676883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normAutofit/>
          </a:bodyPr>
          <a:lstStyle>
            <a:lvl1pPr>
              <a:defRPr sz="2000"/>
            </a:lvl1pPr>
          </a:lstStyle>
          <a:p>
            <a:r>
              <a:rPr lang="en-US"/>
              <a:t>CLICK TO EDIT</a:t>
            </a:r>
            <a:br>
              <a:rPr lang="en-US"/>
            </a:br>
            <a:r>
              <a:rPr lang="en-US"/>
              <a:t>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6"/>
          <p:cNvSpPr>
            <a:spLocks noGrp="1"/>
          </p:cNvSpPr>
          <p:nvPr>
            <p:ph type="sldNum" sz="quarter" idx="12"/>
          </p:nvPr>
        </p:nvSpPr>
        <p:spPr>
          <a:xfrm>
            <a:off x="9273372" y="6562543"/>
            <a:ext cx="323475" cy="365125"/>
          </a:xfrm>
          <a:prstGeom prst="rect">
            <a:avLst/>
          </a:prstGeom>
        </p:spPr>
        <p:txBody>
          <a:bodyPr/>
          <a:lstStyle>
            <a:lvl1pPr>
              <a:defRPr sz="900" b="1" i="0">
                <a:solidFill>
                  <a:srgbClr val="C12129"/>
                </a:solidFill>
                <a:latin typeface="Helvetica Neue" charset="0"/>
                <a:ea typeface="Helvetica Neue" charset="0"/>
                <a:cs typeface="Helvetica Neue" charset="0"/>
              </a:defRPr>
            </a:lvl1pPr>
          </a:lstStyle>
          <a:p>
            <a:fld id="{0353FE60-4475-8E45-89D0-956C8D107389}" type="slidenum">
              <a:rPr lang="en-CA" smtClean="0"/>
              <a:pPr/>
              <a:t>‹#›</a:t>
            </a:fld>
            <a:endParaRPr lang="en-CA"/>
          </a:p>
        </p:txBody>
      </p:sp>
      <p:sp>
        <p:nvSpPr>
          <p:cNvPr id="10" name="TextBox 9"/>
          <p:cNvSpPr txBox="1"/>
          <p:nvPr userDrawn="1"/>
        </p:nvSpPr>
        <p:spPr>
          <a:xfrm>
            <a:off x="9480209" y="6563240"/>
            <a:ext cx="3556000" cy="200055"/>
          </a:xfrm>
          <a:prstGeom prst="rect">
            <a:avLst/>
          </a:prstGeom>
          <a:noFill/>
        </p:spPr>
        <p:txBody>
          <a:bodyPr wrap="square" rtlCol="0">
            <a:spAutoFit/>
          </a:bodyPr>
          <a:lstStyle/>
          <a:p>
            <a:r>
              <a:rPr lang="en-CA" sz="700" b="1" spc="50">
                <a:solidFill>
                  <a:schemeClr val="bg1">
                    <a:lumMod val="65000"/>
                  </a:schemeClr>
                </a:solidFill>
                <a:latin typeface="Helvetica Neue" charset="0"/>
                <a:ea typeface="Helvetica Neue" charset="0"/>
                <a:cs typeface="Helvetica Neue" charset="0"/>
              </a:rPr>
              <a:t>|  NATIONAL CONNECTOR PROGRAM</a:t>
            </a:r>
          </a:p>
        </p:txBody>
      </p:sp>
    </p:spTree>
    <p:extLst>
      <p:ext uri="{BB962C8B-B14F-4D97-AF65-F5344CB8AC3E}">
        <p14:creationId xmlns:p14="http://schemas.microsoft.com/office/powerpoint/2010/main" val="1953908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B8BC6-B456-4ECB-B513-7FC5EE5CCC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4CD63D56-7A1B-48B8-94B5-60E22569F8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05B24F85-6F23-45C8-A591-AA7279CE427D}"/>
              </a:ext>
            </a:extLst>
          </p:cNvPr>
          <p:cNvSpPr>
            <a:spLocks noGrp="1"/>
          </p:cNvSpPr>
          <p:nvPr>
            <p:ph type="dt" sz="half" idx="10"/>
          </p:nvPr>
        </p:nvSpPr>
        <p:spPr/>
        <p:txBody>
          <a:bodyPr/>
          <a:lstStyle/>
          <a:p>
            <a:fld id="{0A0B6692-047D-4849-A28F-7971FB3862F4}" type="datetimeFigureOut">
              <a:rPr lang="en-CA" smtClean="0"/>
              <a:t>2019-12-17</a:t>
            </a:fld>
            <a:endParaRPr lang="en-CA"/>
          </a:p>
        </p:txBody>
      </p:sp>
      <p:sp>
        <p:nvSpPr>
          <p:cNvPr id="5" name="Footer Placeholder 4">
            <a:extLst>
              <a:ext uri="{FF2B5EF4-FFF2-40B4-BE49-F238E27FC236}">
                <a16:creationId xmlns:a16="http://schemas.microsoft.com/office/drawing/2014/main" id="{BEDF5388-BF3F-4B50-8720-1097BD8C183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FB7A6E8-C64B-4D19-8891-64FD7CEE1392}"/>
              </a:ext>
            </a:extLst>
          </p:cNvPr>
          <p:cNvSpPr>
            <a:spLocks noGrp="1"/>
          </p:cNvSpPr>
          <p:nvPr>
            <p:ph type="sldNum" sz="quarter" idx="12"/>
          </p:nvPr>
        </p:nvSpPr>
        <p:spPr/>
        <p:txBody>
          <a:bodyPr/>
          <a:lstStyle/>
          <a:p>
            <a:fld id="{82F183F5-59A5-44AE-96E8-117AA16EA280}" type="slidenum">
              <a:rPr lang="en-CA" smtClean="0"/>
              <a:t>‹#›</a:t>
            </a:fld>
            <a:endParaRPr lang="en-CA"/>
          </a:p>
        </p:txBody>
      </p:sp>
    </p:spTree>
    <p:extLst>
      <p:ext uri="{BB962C8B-B14F-4D97-AF65-F5344CB8AC3E}">
        <p14:creationId xmlns:p14="http://schemas.microsoft.com/office/powerpoint/2010/main" val="1580026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299B4-7F66-4C12-AF68-E53FC3E80B0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DBDD4F2-4A2B-4095-9B71-3100AF4FE7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3BF9B9F-60DD-4723-A334-C4E598E04AB1}"/>
              </a:ext>
            </a:extLst>
          </p:cNvPr>
          <p:cNvSpPr>
            <a:spLocks noGrp="1"/>
          </p:cNvSpPr>
          <p:nvPr>
            <p:ph type="dt" sz="half" idx="10"/>
          </p:nvPr>
        </p:nvSpPr>
        <p:spPr/>
        <p:txBody>
          <a:bodyPr/>
          <a:lstStyle/>
          <a:p>
            <a:fld id="{0A0B6692-047D-4849-A28F-7971FB3862F4}" type="datetimeFigureOut">
              <a:rPr lang="en-CA" smtClean="0"/>
              <a:t>2019-12-17</a:t>
            </a:fld>
            <a:endParaRPr lang="en-CA"/>
          </a:p>
        </p:txBody>
      </p:sp>
      <p:sp>
        <p:nvSpPr>
          <p:cNvPr id="5" name="Footer Placeholder 4">
            <a:extLst>
              <a:ext uri="{FF2B5EF4-FFF2-40B4-BE49-F238E27FC236}">
                <a16:creationId xmlns:a16="http://schemas.microsoft.com/office/drawing/2014/main" id="{9D8F53A2-0EEC-4FA9-AD5D-A83520B3005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C90794C-1E71-46C8-B54F-B3CACE6AC16F}"/>
              </a:ext>
            </a:extLst>
          </p:cNvPr>
          <p:cNvSpPr>
            <a:spLocks noGrp="1"/>
          </p:cNvSpPr>
          <p:nvPr>
            <p:ph type="sldNum" sz="quarter" idx="12"/>
          </p:nvPr>
        </p:nvSpPr>
        <p:spPr/>
        <p:txBody>
          <a:bodyPr/>
          <a:lstStyle/>
          <a:p>
            <a:fld id="{82F183F5-59A5-44AE-96E8-117AA16EA280}" type="slidenum">
              <a:rPr lang="en-CA" smtClean="0"/>
              <a:t>‹#›</a:t>
            </a:fld>
            <a:endParaRPr lang="en-CA"/>
          </a:p>
        </p:txBody>
      </p:sp>
    </p:spTree>
    <p:extLst>
      <p:ext uri="{BB962C8B-B14F-4D97-AF65-F5344CB8AC3E}">
        <p14:creationId xmlns:p14="http://schemas.microsoft.com/office/powerpoint/2010/main" val="539545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97621-0276-4D42-AA15-70065A3D3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493332E6-728F-46AE-A63F-4B1A3B696B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814D6E-DC12-4580-BADA-4765B5ED0C4F}"/>
              </a:ext>
            </a:extLst>
          </p:cNvPr>
          <p:cNvSpPr>
            <a:spLocks noGrp="1"/>
          </p:cNvSpPr>
          <p:nvPr>
            <p:ph type="dt" sz="half" idx="10"/>
          </p:nvPr>
        </p:nvSpPr>
        <p:spPr/>
        <p:txBody>
          <a:bodyPr/>
          <a:lstStyle/>
          <a:p>
            <a:fld id="{0A0B6692-047D-4849-A28F-7971FB3862F4}" type="datetimeFigureOut">
              <a:rPr lang="en-CA" smtClean="0"/>
              <a:t>2019-12-17</a:t>
            </a:fld>
            <a:endParaRPr lang="en-CA"/>
          </a:p>
        </p:txBody>
      </p:sp>
      <p:sp>
        <p:nvSpPr>
          <p:cNvPr id="5" name="Footer Placeholder 4">
            <a:extLst>
              <a:ext uri="{FF2B5EF4-FFF2-40B4-BE49-F238E27FC236}">
                <a16:creationId xmlns:a16="http://schemas.microsoft.com/office/drawing/2014/main" id="{D9EF06E8-C81B-4A4E-9E98-EC796F4E672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85A38FC-E377-4A37-8B59-DE6D95A81C99}"/>
              </a:ext>
            </a:extLst>
          </p:cNvPr>
          <p:cNvSpPr>
            <a:spLocks noGrp="1"/>
          </p:cNvSpPr>
          <p:nvPr>
            <p:ph type="sldNum" sz="quarter" idx="12"/>
          </p:nvPr>
        </p:nvSpPr>
        <p:spPr/>
        <p:txBody>
          <a:bodyPr/>
          <a:lstStyle/>
          <a:p>
            <a:fld id="{82F183F5-59A5-44AE-96E8-117AA16EA280}" type="slidenum">
              <a:rPr lang="en-CA" smtClean="0"/>
              <a:t>‹#›</a:t>
            </a:fld>
            <a:endParaRPr lang="en-CA"/>
          </a:p>
        </p:txBody>
      </p:sp>
    </p:spTree>
    <p:extLst>
      <p:ext uri="{BB962C8B-B14F-4D97-AF65-F5344CB8AC3E}">
        <p14:creationId xmlns:p14="http://schemas.microsoft.com/office/powerpoint/2010/main" val="2301967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959A0-4048-461D-8366-83E485ABDCA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B4A793E-FE82-4DB0-B3B9-03F8718036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65C9D8F-48FA-44EB-BCE6-25F064C6C5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807A5627-2304-4A22-8952-48A933B91E2E}"/>
              </a:ext>
            </a:extLst>
          </p:cNvPr>
          <p:cNvSpPr>
            <a:spLocks noGrp="1"/>
          </p:cNvSpPr>
          <p:nvPr>
            <p:ph type="dt" sz="half" idx="10"/>
          </p:nvPr>
        </p:nvSpPr>
        <p:spPr/>
        <p:txBody>
          <a:bodyPr/>
          <a:lstStyle/>
          <a:p>
            <a:fld id="{0A0B6692-047D-4849-A28F-7971FB3862F4}" type="datetimeFigureOut">
              <a:rPr lang="en-CA" smtClean="0"/>
              <a:t>2019-12-17</a:t>
            </a:fld>
            <a:endParaRPr lang="en-CA"/>
          </a:p>
        </p:txBody>
      </p:sp>
      <p:sp>
        <p:nvSpPr>
          <p:cNvPr id="6" name="Footer Placeholder 5">
            <a:extLst>
              <a:ext uri="{FF2B5EF4-FFF2-40B4-BE49-F238E27FC236}">
                <a16:creationId xmlns:a16="http://schemas.microsoft.com/office/drawing/2014/main" id="{AA84712B-C704-45CB-ADA1-638FDB2ADA3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2C95406-A829-472B-807B-1461F992DA3D}"/>
              </a:ext>
            </a:extLst>
          </p:cNvPr>
          <p:cNvSpPr>
            <a:spLocks noGrp="1"/>
          </p:cNvSpPr>
          <p:nvPr>
            <p:ph type="sldNum" sz="quarter" idx="12"/>
          </p:nvPr>
        </p:nvSpPr>
        <p:spPr/>
        <p:txBody>
          <a:bodyPr/>
          <a:lstStyle/>
          <a:p>
            <a:fld id="{82F183F5-59A5-44AE-96E8-117AA16EA280}" type="slidenum">
              <a:rPr lang="en-CA" smtClean="0"/>
              <a:t>‹#›</a:t>
            </a:fld>
            <a:endParaRPr lang="en-CA"/>
          </a:p>
        </p:txBody>
      </p:sp>
    </p:spTree>
    <p:extLst>
      <p:ext uri="{BB962C8B-B14F-4D97-AF65-F5344CB8AC3E}">
        <p14:creationId xmlns:p14="http://schemas.microsoft.com/office/powerpoint/2010/main" val="2187936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3FE02-131E-4960-8A53-04DCADA9927A}"/>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9C331B2-83C9-4554-9883-3625E67850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442A48-E1C5-4412-8D4E-4E6AB6DA34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1E6D9FE-5D25-4959-9041-183820135F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8CF630-596C-4937-8E0E-DB24DFBAB9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C7E40F5E-9F98-48E3-BCF1-33A2800C7C1D}"/>
              </a:ext>
            </a:extLst>
          </p:cNvPr>
          <p:cNvSpPr>
            <a:spLocks noGrp="1"/>
          </p:cNvSpPr>
          <p:nvPr>
            <p:ph type="dt" sz="half" idx="10"/>
          </p:nvPr>
        </p:nvSpPr>
        <p:spPr/>
        <p:txBody>
          <a:bodyPr/>
          <a:lstStyle/>
          <a:p>
            <a:fld id="{0A0B6692-047D-4849-A28F-7971FB3862F4}" type="datetimeFigureOut">
              <a:rPr lang="en-CA" smtClean="0"/>
              <a:t>2019-12-17</a:t>
            </a:fld>
            <a:endParaRPr lang="en-CA"/>
          </a:p>
        </p:txBody>
      </p:sp>
      <p:sp>
        <p:nvSpPr>
          <p:cNvPr id="8" name="Footer Placeholder 7">
            <a:extLst>
              <a:ext uri="{FF2B5EF4-FFF2-40B4-BE49-F238E27FC236}">
                <a16:creationId xmlns:a16="http://schemas.microsoft.com/office/drawing/2014/main" id="{666008A7-1551-472E-A86F-BE108FBE41ED}"/>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4EB19263-9BFF-4816-8529-3198F9126005}"/>
              </a:ext>
            </a:extLst>
          </p:cNvPr>
          <p:cNvSpPr>
            <a:spLocks noGrp="1"/>
          </p:cNvSpPr>
          <p:nvPr>
            <p:ph type="sldNum" sz="quarter" idx="12"/>
          </p:nvPr>
        </p:nvSpPr>
        <p:spPr/>
        <p:txBody>
          <a:bodyPr/>
          <a:lstStyle/>
          <a:p>
            <a:fld id="{82F183F5-59A5-44AE-96E8-117AA16EA280}" type="slidenum">
              <a:rPr lang="en-CA" smtClean="0"/>
              <a:t>‹#›</a:t>
            </a:fld>
            <a:endParaRPr lang="en-CA"/>
          </a:p>
        </p:txBody>
      </p:sp>
    </p:spTree>
    <p:extLst>
      <p:ext uri="{BB962C8B-B14F-4D97-AF65-F5344CB8AC3E}">
        <p14:creationId xmlns:p14="http://schemas.microsoft.com/office/powerpoint/2010/main" val="2129346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F8320-F897-4450-94F8-7CB4550E347B}"/>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8D7053D2-191C-4936-A9CE-8A1C8AF530D3}"/>
              </a:ext>
            </a:extLst>
          </p:cNvPr>
          <p:cNvSpPr>
            <a:spLocks noGrp="1"/>
          </p:cNvSpPr>
          <p:nvPr>
            <p:ph type="dt" sz="half" idx="10"/>
          </p:nvPr>
        </p:nvSpPr>
        <p:spPr/>
        <p:txBody>
          <a:bodyPr/>
          <a:lstStyle/>
          <a:p>
            <a:fld id="{0A0B6692-047D-4849-A28F-7971FB3862F4}" type="datetimeFigureOut">
              <a:rPr lang="en-CA" smtClean="0"/>
              <a:t>2019-12-17</a:t>
            </a:fld>
            <a:endParaRPr lang="en-CA"/>
          </a:p>
        </p:txBody>
      </p:sp>
      <p:sp>
        <p:nvSpPr>
          <p:cNvPr id="4" name="Footer Placeholder 3">
            <a:extLst>
              <a:ext uri="{FF2B5EF4-FFF2-40B4-BE49-F238E27FC236}">
                <a16:creationId xmlns:a16="http://schemas.microsoft.com/office/drawing/2014/main" id="{81E24220-E084-428C-9636-10912E0E0DD4}"/>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ADCE407-D4B9-4078-B66A-892AA7A333B8}"/>
              </a:ext>
            </a:extLst>
          </p:cNvPr>
          <p:cNvSpPr>
            <a:spLocks noGrp="1"/>
          </p:cNvSpPr>
          <p:nvPr>
            <p:ph type="sldNum" sz="quarter" idx="12"/>
          </p:nvPr>
        </p:nvSpPr>
        <p:spPr/>
        <p:txBody>
          <a:bodyPr/>
          <a:lstStyle/>
          <a:p>
            <a:fld id="{82F183F5-59A5-44AE-96E8-117AA16EA280}" type="slidenum">
              <a:rPr lang="en-CA" smtClean="0"/>
              <a:t>‹#›</a:t>
            </a:fld>
            <a:endParaRPr lang="en-CA"/>
          </a:p>
        </p:txBody>
      </p:sp>
    </p:spTree>
    <p:extLst>
      <p:ext uri="{BB962C8B-B14F-4D97-AF65-F5344CB8AC3E}">
        <p14:creationId xmlns:p14="http://schemas.microsoft.com/office/powerpoint/2010/main" val="3226061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81F214-282E-48E3-8384-6B1148873DC0}"/>
              </a:ext>
            </a:extLst>
          </p:cNvPr>
          <p:cNvSpPr>
            <a:spLocks noGrp="1"/>
          </p:cNvSpPr>
          <p:nvPr>
            <p:ph type="dt" sz="half" idx="10"/>
          </p:nvPr>
        </p:nvSpPr>
        <p:spPr/>
        <p:txBody>
          <a:bodyPr/>
          <a:lstStyle/>
          <a:p>
            <a:fld id="{0A0B6692-047D-4849-A28F-7971FB3862F4}" type="datetimeFigureOut">
              <a:rPr lang="en-CA" smtClean="0"/>
              <a:t>2019-12-17</a:t>
            </a:fld>
            <a:endParaRPr lang="en-CA"/>
          </a:p>
        </p:txBody>
      </p:sp>
      <p:sp>
        <p:nvSpPr>
          <p:cNvPr id="3" name="Footer Placeholder 2">
            <a:extLst>
              <a:ext uri="{FF2B5EF4-FFF2-40B4-BE49-F238E27FC236}">
                <a16:creationId xmlns:a16="http://schemas.microsoft.com/office/drawing/2014/main" id="{258F2F16-0BAB-4E76-A8BD-F946EF24D2F6}"/>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9B87C4B-1386-4724-BD94-0E59999D36C1}"/>
              </a:ext>
            </a:extLst>
          </p:cNvPr>
          <p:cNvSpPr>
            <a:spLocks noGrp="1"/>
          </p:cNvSpPr>
          <p:nvPr>
            <p:ph type="sldNum" sz="quarter" idx="12"/>
          </p:nvPr>
        </p:nvSpPr>
        <p:spPr/>
        <p:txBody>
          <a:bodyPr/>
          <a:lstStyle/>
          <a:p>
            <a:fld id="{82F183F5-59A5-44AE-96E8-117AA16EA280}" type="slidenum">
              <a:rPr lang="en-CA" smtClean="0"/>
              <a:t>‹#›</a:t>
            </a:fld>
            <a:endParaRPr lang="en-CA"/>
          </a:p>
        </p:txBody>
      </p:sp>
    </p:spTree>
    <p:extLst>
      <p:ext uri="{BB962C8B-B14F-4D97-AF65-F5344CB8AC3E}">
        <p14:creationId xmlns:p14="http://schemas.microsoft.com/office/powerpoint/2010/main" val="3604030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84ED5-36B0-4EC7-B7CC-A1791E620A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D66B20E-62D9-4BBD-8BF6-C34F393AE5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04B34139-95BC-4DEB-9251-42915AE367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7E690D-EFFF-4C27-BADE-771F0F6E4DD2}"/>
              </a:ext>
            </a:extLst>
          </p:cNvPr>
          <p:cNvSpPr>
            <a:spLocks noGrp="1"/>
          </p:cNvSpPr>
          <p:nvPr>
            <p:ph type="dt" sz="half" idx="10"/>
          </p:nvPr>
        </p:nvSpPr>
        <p:spPr/>
        <p:txBody>
          <a:bodyPr/>
          <a:lstStyle/>
          <a:p>
            <a:fld id="{0A0B6692-047D-4849-A28F-7971FB3862F4}" type="datetimeFigureOut">
              <a:rPr lang="en-CA" smtClean="0"/>
              <a:t>2019-12-17</a:t>
            </a:fld>
            <a:endParaRPr lang="en-CA"/>
          </a:p>
        </p:txBody>
      </p:sp>
      <p:sp>
        <p:nvSpPr>
          <p:cNvPr id="6" name="Footer Placeholder 5">
            <a:extLst>
              <a:ext uri="{FF2B5EF4-FFF2-40B4-BE49-F238E27FC236}">
                <a16:creationId xmlns:a16="http://schemas.microsoft.com/office/drawing/2014/main" id="{16351AE5-2D02-4A9D-B126-92EE97B4D01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5F27183-85CC-44F0-BC32-737FC2FA0244}"/>
              </a:ext>
            </a:extLst>
          </p:cNvPr>
          <p:cNvSpPr>
            <a:spLocks noGrp="1"/>
          </p:cNvSpPr>
          <p:nvPr>
            <p:ph type="sldNum" sz="quarter" idx="12"/>
          </p:nvPr>
        </p:nvSpPr>
        <p:spPr/>
        <p:txBody>
          <a:bodyPr/>
          <a:lstStyle/>
          <a:p>
            <a:fld id="{82F183F5-59A5-44AE-96E8-117AA16EA280}" type="slidenum">
              <a:rPr lang="en-CA" smtClean="0"/>
              <a:t>‹#›</a:t>
            </a:fld>
            <a:endParaRPr lang="en-CA"/>
          </a:p>
        </p:txBody>
      </p:sp>
    </p:spTree>
    <p:extLst>
      <p:ext uri="{BB962C8B-B14F-4D97-AF65-F5344CB8AC3E}">
        <p14:creationId xmlns:p14="http://schemas.microsoft.com/office/powerpoint/2010/main" val="1868879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Presentation Title Opti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normAutofit/>
          </a:bodyPr>
          <a:lstStyle>
            <a:lvl1pPr>
              <a:defRPr sz="2400" b="0" i="0" spc="50" baseline="0">
                <a:solidFill>
                  <a:srgbClr val="C12129"/>
                </a:solidFill>
                <a:latin typeface="Helvetica Neue Medium" charset="0"/>
                <a:ea typeface="Helvetica Neue Medium" charset="0"/>
                <a:cs typeface="Helvetica Neue Medium" charset="0"/>
              </a:defRPr>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1800" b="0" i="0">
                <a:solidFill>
                  <a:schemeClr val="tx1">
                    <a:tint val="75000"/>
                  </a:schemeClr>
                </a:solidFill>
                <a:latin typeface="Helvetica Neue" charset="0"/>
                <a:ea typeface="Helvetica Neue" charset="0"/>
                <a:cs typeface="Helvetica Neue"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633592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06133-7BED-49B2-988F-707AEF34C2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7F06CDF2-9390-4707-B820-C9CC33FD86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435292D3-A7F6-4AA6-A17E-9A0E7340D4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17ED5F-F0C4-492D-8688-0F91E744CFB8}"/>
              </a:ext>
            </a:extLst>
          </p:cNvPr>
          <p:cNvSpPr>
            <a:spLocks noGrp="1"/>
          </p:cNvSpPr>
          <p:nvPr>
            <p:ph type="dt" sz="half" idx="10"/>
          </p:nvPr>
        </p:nvSpPr>
        <p:spPr/>
        <p:txBody>
          <a:bodyPr/>
          <a:lstStyle/>
          <a:p>
            <a:fld id="{0A0B6692-047D-4849-A28F-7971FB3862F4}" type="datetimeFigureOut">
              <a:rPr lang="en-CA" smtClean="0"/>
              <a:t>2019-12-17</a:t>
            </a:fld>
            <a:endParaRPr lang="en-CA"/>
          </a:p>
        </p:txBody>
      </p:sp>
      <p:sp>
        <p:nvSpPr>
          <p:cNvPr id="6" name="Footer Placeholder 5">
            <a:extLst>
              <a:ext uri="{FF2B5EF4-FFF2-40B4-BE49-F238E27FC236}">
                <a16:creationId xmlns:a16="http://schemas.microsoft.com/office/drawing/2014/main" id="{86D08A37-7CA1-4AB6-A854-2D93D3A9B02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7662FDA-BEF6-4BA7-BE96-56A402C8E6C4}"/>
              </a:ext>
            </a:extLst>
          </p:cNvPr>
          <p:cNvSpPr>
            <a:spLocks noGrp="1"/>
          </p:cNvSpPr>
          <p:nvPr>
            <p:ph type="sldNum" sz="quarter" idx="12"/>
          </p:nvPr>
        </p:nvSpPr>
        <p:spPr/>
        <p:txBody>
          <a:bodyPr/>
          <a:lstStyle/>
          <a:p>
            <a:fld id="{82F183F5-59A5-44AE-96E8-117AA16EA280}" type="slidenum">
              <a:rPr lang="en-CA" smtClean="0"/>
              <a:t>‹#›</a:t>
            </a:fld>
            <a:endParaRPr lang="en-CA"/>
          </a:p>
        </p:txBody>
      </p:sp>
    </p:spTree>
    <p:extLst>
      <p:ext uri="{BB962C8B-B14F-4D97-AF65-F5344CB8AC3E}">
        <p14:creationId xmlns:p14="http://schemas.microsoft.com/office/powerpoint/2010/main" val="382436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BA613-3399-4207-A997-8C554634F581}"/>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7EC57D1-7DD2-4C1F-AFAE-BE2EEEB0F8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4A95EE4-9A62-48A2-A498-654724D55D9B}"/>
              </a:ext>
            </a:extLst>
          </p:cNvPr>
          <p:cNvSpPr>
            <a:spLocks noGrp="1"/>
          </p:cNvSpPr>
          <p:nvPr>
            <p:ph type="dt" sz="half" idx="10"/>
          </p:nvPr>
        </p:nvSpPr>
        <p:spPr/>
        <p:txBody>
          <a:bodyPr/>
          <a:lstStyle/>
          <a:p>
            <a:fld id="{0A0B6692-047D-4849-A28F-7971FB3862F4}" type="datetimeFigureOut">
              <a:rPr lang="en-CA" smtClean="0"/>
              <a:t>2019-12-17</a:t>
            </a:fld>
            <a:endParaRPr lang="en-CA"/>
          </a:p>
        </p:txBody>
      </p:sp>
      <p:sp>
        <p:nvSpPr>
          <p:cNvPr id="5" name="Footer Placeholder 4">
            <a:extLst>
              <a:ext uri="{FF2B5EF4-FFF2-40B4-BE49-F238E27FC236}">
                <a16:creationId xmlns:a16="http://schemas.microsoft.com/office/drawing/2014/main" id="{D4D779D3-ADA4-4BA2-B40A-00CDE5AA713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5206A28-DB2F-4661-8A96-A855DE891AA7}"/>
              </a:ext>
            </a:extLst>
          </p:cNvPr>
          <p:cNvSpPr>
            <a:spLocks noGrp="1"/>
          </p:cNvSpPr>
          <p:nvPr>
            <p:ph type="sldNum" sz="quarter" idx="12"/>
          </p:nvPr>
        </p:nvSpPr>
        <p:spPr/>
        <p:txBody>
          <a:bodyPr/>
          <a:lstStyle/>
          <a:p>
            <a:fld id="{82F183F5-59A5-44AE-96E8-117AA16EA280}" type="slidenum">
              <a:rPr lang="en-CA" smtClean="0"/>
              <a:t>‹#›</a:t>
            </a:fld>
            <a:endParaRPr lang="en-CA"/>
          </a:p>
        </p:txBody>
      </p:sp>
    </p:spTree>
    <p:extLst>
      <p:ext uri="{BB962C8B-B14F-4D97-AF65-F5344CB8AC3E}">
        <p14:creationId xmlns:p14="http://schemas.microsoft.com/office/powerpoint/2010/main" val="39800714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FDC2C7-04FA-471D-9CF8-34BE86D620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40B10BC-67D4-4837-A88B-053B13DEF4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7405C90-D18F-40B6-B090-6AEE1B8331AE}"/>
              </a:ext>
            </a:extLst>
          </p:cNvPr>
          <p:cNvSpPr>
            <a:spLocks noGrp="1"/>
          </p:cNvSpPr>
          <p:nvPr>
            <p:ph type="dt" sz="half" idx="10"/>
          </p:nvPr>
        </p:nvSpPr>
        <p:spPr/>
        <p:txBody>
          <a:bodyPr/>
          <a:lstStyle/>
          <a:p>
            <a:fld id="{0A0B6692-047D-4849-A28F-7971FB3862F4}" type="datetimeFigureOut">
              <a:rPr lang="en-CA" smtClean="0"/>
              <a:t>2019-12-17</a:t>
            </a:fld>
            <a:endParaRPr lang="en-CA"/>
          </a:p>
        </p:txBody>
      </p:sp>
      <p:sp>
        <p:nvSpPr>
          <p:cNvPr id="5" name="Footer Placeholder 4">
            <a:extLst>
              <a:ext uri="{FF2B5EF4-FFF2-40B4-BE49-F238E27FC236}">
                <a16:creationId xmlns:a16="http://schemas.microsoft.com/office/drawing/2014/main" id="{7F71CA31-6DD7-47F6-BA6E-AB0E9A160E2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6E090B4-7481-4B31-9B54-BC831A75DE9D}"/>
              </a:ext>
            </a:extLst>
          </p:cNvPr>
          <p:cNvSpPr>
            <a:spLocks noGrp="1"/>
          </p:cNvSpPr>
          <p:nvPr>
            <p:ph type="sldNum" sz="quarter" idx="12"/>
          </p:nvPr>
        </p:nvSpPr>
        <p:spPr/>
        <p:txBody>
          <a:bodyPr/>
          <a:lstStyle/>
          <a:p>
            <a:fld id="{82F183F5-59A5-44AE-96E8-117AA16EA280}" type="slidenum">
              <a:rPr lang="en-CA" smtClean="0"/>
              <a:t>‹#›</a:t>
            </a:fld>
            <a:endParaRPr lang="en-CA"/>
          </a:p>
        </p:txBody>
      </p:sp>
    </p:spTree>
    <p:extLst>
      <p:ext uri="{BB962C8B-B14F-4D97-AF65-F5344CB8AC3E}">
        <p14:creationId xmlns:p14="http://schemas.microsoft.com/office/powerpoint/2010/main" val="3540738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Titl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C12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userDrawn="1"/>
        </p:nvSpPr>
        <p:spPr>
          <a:xfrm>
            <a:off x="4220634" y="3077633"/>
            <a:ext cx="3750733" cy="702734"/>
          </a:xfrm>
          <a:prstGeom prst="rect">
            <a:avLst/>
          </a:prstGeom>
          <a:no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25198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hasCustomPrompt="1"/>
          </p:nvPr>
        </p:nvSpPr>
        <p:spPr/>
        <p:txBody>
          <a:bodyPr/>
          <a:lstStyle>
            <a:lvl1pPr>
              <a:defRPr>
                <a:solidFill>
                  <a:schemeClr val="bg1"/>
                </a:solidFill>
              </a:defRPr>
            </a:lvl1pPr>
          </a:lstStyle>
          <a:p>
            <a:r>
              <a:rPr lang="en-US"/>
              <a:t>TABLE OF CONTENTS</a:t>
            </a:r>
            <a:endParaRPr lang="en-CA"/>
          </a:p>
        </p:txBody>
      </p:sp>
      <p:sp>
        <p:nvSpPr>
          <p:cNvPr id="5" name="TextBox 4"/>
          <p:cNvSpPr txBox="1"/>
          <p:nvPr userDrawn="1"/>
        </p:nvSpPr>
        <p:spPr>
          <a:xfrm>
            <a:off x="838200" y="1889760"/>
            <a:ext cx="10515600" cy="2585323"/>
          </a:xfrm>
          <a:prstGeom prst="rect">
            <a:avLst/>
          </a:prstGeom>
          <a:noFill/>
        </p:spPr>
        <p:txBody>
          <a:bodyPr wrap="square" rtlCol="0">
            <a:spAutoFit/>
          </a:bodyPr>
          <a:lstStyle/>
          <a:p>
            <a:pPr marL="342900" indent="-342900">
              <a:buFont typeface="+mj-lt"/>
              <a:buAutoNum type="arabicPeriod"/>
            </a:pPr>
            <a:r>
              <a:rPr lang="en-CA" b="0" i="0">
                <a:solidFill>
                  <a:schemeClr val="bg1"/>
                </a:solidFill>
                <a:latin typeface="Helvetica Neue" charset="0"/>
                <a:ea typeface="Helvetica Neue" charset="0"/>
                <a:cs typeface="Helvetica Neue" charset="0"/>
              </a:rPr>
              <a:t>Section One</a:t>
            </a:r>
            <a:br>
              <a:rPr lang="en-CA" b="0" i="0">
                <a:solidFill>
                  <a:schemeClr val="bg1"/>
                </a:solidFill>
                <a:latin typeface="Helvetica Neue" charset="0"/>
                <a:ea typeface="Helvetica Neue" charset="0"/>
                <a:cs typeface="Helvetica Neue" charset="0"/>
              </a:rPr>
            </a:br>
            <a:endParaRPr lang="en-CA" b="0" i="0">
              <a:solidFill>
                <a:schemeClr val="bg1"/>
              </a:solidFill>
              <a:latin typeface="Helvetica Neue" charset="0"/>
              <a:ea typeface="Helvetica Neue" charset="0"/>
              <a:cs typeface="Helvetica Neue" charset="0"/>
            </a:endParaRPr>
          </a:p>
          <a:p>
            <a:pPr marL="342900" indent="-342900">
              <a:buFont typeface="+mj-lt"/>
              <a:buAutoNum type="arabicPeriod"/>
            </a:pPr>
            <a:r>
              <a:rPr lang="en-CA" b="0" i="0">
                <a:solidFill>
                  <a:schemeClr val="bg1"/>
                </a:solidFill>
                <a:latin typeface="Helvetica Neue" charset="0"/>
                <a:ea typeface="Helvetica Neue" charset="0"/>
                <a:cs typeface="Helvetica Neue" charset="0"/>
              </a:rPr>
              <a:t>Section Two</a:t>
            </a:r>
            <a:br>
              <a:rPr lang="en-CA" b="0" i="0">
                <a:solidFill>
                  <a:schemeClr val="bg1"/>
                </a:solidFill>
                <a:latin typeface="Helvetica Neue" charset="0"/>
                <a:ea typeface="Helvetica Neue" charset="0"/>
                <a:cs typeface="Helvetica Neue" charset="0"/>
              </a:rPr>
            </a:br>
            <a:endParaRPr lang="en-CA" b="0" i="0">
              <a:solidFill>
                <a:schemeClr val="bg1"/>
              </a:solidFill>
              <a:latin typeface="Helvetica Neue" charset="0"/>
              <a:ea typeface="Helvetica Neue" charset="0"/>
              <a:cs typeface="Helvetica Neue" charset="0"/>
            </a:endParaRPr>
          </a:p>
          <a:p>
            <a:pPr marL="342900" indent="-342900">
              <a:buFont typeface="+mj-lt"/>
              <a:buAutoNum type="arabicPeriod"/>
            </a:pPr>
            <a:r>
              <a:rPr lang="en-CA" b="0" i="0">
                <a:solidFill>
                  <a:schemeClr val="bg1"/>
                </a:solidFill>
                <a:latin typeface="Helvetica Neue" charset="0"/>
                <a:ea typeface="Helvetica Neue" charset="0"/>
                <a:cs typeface="Helvetica Neue" charset="0"/>
              </a:rPr>
              <a:t>Section Three</a:t>
            </a:r>
            <a:br>
              <a:rPr lang="en-CA" b="0" i="0">
                <a:solidFill>
                  <a:schemeClr val="bg1"/>
                </a:solidFill>
                <a:latin typeface="Helvetica Neue" charset="0"/>
                <a:ea typeface="Helvetica Neue" charset="0"/>
                <a:cs typeface="Helvetica Neue" charset="0"/>
              </a:rPr>
            </a:br>
            <a:endParaRPr lang="en-CA" b="0" i="0">
              <a:solidFill>
                <a:schemeClr val="bg1"/>
              </a:solidFill>
              <a:latin typeface="Helvetica Neue" charset="0"/>
              <a:ea typeface="Helvetica Neue" charset="0"/>
              <a:cs typeface="Helvetica Neue" charset="0"/>
            </a:endParaRPr>
          </a:p>
          <a:p>
            <a:pPr marL="342900" indent="-342900">
              <a:buFont typeface="+mj-lt"/>
              <a:buAutoNum type="arabicPeriod"/>
            </a:pPr>
            <a:r>
              <a:rPr lang="en-CA" b="0" i="0">
                <a:solidFill>
                  <a:schemeClr val="bg1"/>
                </a:solidFill>
                <a:latin typeface="Helvetica Neue" charset="0"/>
                <a:ea typeface="Helvetica Neue" charset="0"/>
                <a:cs typeface="Helvetica Neue" charset="0"/>
              </a:rPr>
              <a:t>Section</a:t>
            </a:r>
            <a:r>
              <a:rPr lang="en-CA" b="0" i="0" baseline="0">
                <a:solidFill>
                  <a:schemeClr val="bg1"/>
                </a:solidFill>
                <a:latin typeface="Helvetica Neue" charset="0"/>
                <a:ea typeface="Helvetica Neue" charset="0"/>
                <a:cs typeface="Helvetica Neue" charset="0"/>
              </a:rPr>
              <a:t> Four</a:t>
            </a:r>
            <a:br>
              <a:rPr lang="en-CA" b="0" i="0" baseline="0">
                <a:solidFill>
                  <a:schemeClr val="bg1"/>
                </a:solidFill>
                <a:latin typeface="Helvetica Neue" charset="0"/>
                <a:ea typeface="Helvetica Neue" charset="0"/>
                <a:cs typeface="Helvetica Neue" charset="0"/>
              </a:rPr>
            </a:br>
            <a:endParaRPr lang="en-CA" b="0" i="0" baseline="0">
              <a:solidFill>
                <a:schemeClr val="bg1"/>
              </a:solidFill>
              <a:latin typeface="Helvetica Neue" charset="0"/>
              <a:ea typeface="Helvetica Neue" charset="0"/>
              <a:cs typeface="Helvetica Neue" charset="0"/>
            </a:endParaRPr>
          </a:p>
          <a:p>
            <a:pPr marL="342900" indent="-342900">
              <a:buFont typeface="+mj-lt"/>
              <a:buAutoNum type="arabicPeriod"/>
            </a:pPr>
            <a:r>
              <a:rPr lang="en-CA" b="0" i="0" baseline="0">
                <a:solidFill>
                  <a:schemeClr val="bg1"/>
                </a:solidFill>
                <a:latin typeface="Helvetica Neue" charset="0"/>
                <a:ea typeface="Helvetica Neue" charset="0"/>
                <a:cs typeface="Helvetica Neue" charset="0"/>
              </a:rPr>
              <a:t>Section Five</a:t>
            </a:r>
            <a:endParaRPr lang="en-CA" b="0" i="0">
              <a:solidFill>
                <a:schemeClr val="bg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559837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400" b="0" i="0" spc="50" baseline="0">
                <a:solidFill>
                  <a:srgbClr val="C12129"/>
                </a:solidFill>
                <a:latin typeface="Helvetica Neue Medium" charset="0"/>
                <a:ea typeface="Helvetica Neue Medium" charset="0"/>
                <a:cs typeface="Helvetica Neue Medium" charset="0"/>
              </a:defRPr>
            </a:lvl1pPr>
          </a:lstStyle>
          <a:p>
            <a:r>
              <a:rPr lang="en-US"/>
              <a:t>CLICK TO EDIT MASTER TITLE STYLE</a:t>
            </a:r>
            <a:endParaRPr lang="en-CA"/>
          </a:p>
        </p:txBody>
      </p:sp>
      <p:sp>
        <p:nvSpPr>
          <p:cNvPr id="3" name="Content Placeholder 2"/>
          <p:cNvSpPr>
            <a:spLocks noGrp="1"/>
          </p:cNvSpPr>
          <p:nvPr>
            <p:ph idx="1"/>
          </p:nvPr>
        </p:nvSpPr>
        <p:spPr/>
        <p:txBody>
          <a:bodyPr>
            <a:normAutofit/>
          </a:bodyPr>
          <a:lstStyle>
            <a:lvl1pPr>
              <a:defRPr sz="1200" b="0" i="0">
                <a:solidFill>
                  <a:srgbClr val="58595B"/>
                </a:solidFill>
                <a:latin typeface="Helvetica Neue" charset="0"/>
                <a:ea typeface="Helvetica Neue" charset="0"/>
                <a:cs typeface="Helvetica Neue" charset="0"/>
              </a:defRPr>
            </a:lvl1pPr>
            <a:lvl2pPr>
              <a:defRPr sz="1000" b="0" i="0">
                <a:solidFill>
                  <a:srgbClr val="C12129"/>
                </a:solidFill>
                <a:latin typeface="Helvetica Neue" charset="0"/>
                <a:ea typeface="Helvetica Neue" charset="0"/>
                <a:cs typeface="Helvetica Neue" charset="0"/>
              </a:defRPr>
            </a:lvl2pPr>
            <a:lvl3pPr>
              <a:defRPr sz="1000" b="0" i="0">
                <a:solidFill>
                  <a:srgbClr val="C12129"/>
                </a:solidFill>
                <a:latin typeface="Helvetica Neue" charset="0"/>
                <a:ea typeface="Helvetica Neue" charset="0"/>
                <a:cs typeface="Helvetica Neue" charset="0"/>
              </a:defRPr>
            </a:lvl3pPr>
            <a:lvl4pPr>
              <a:defRPr sz="1000" b="0" i="0">
                <a:solidFill>
                  <a:srgbClr val="C12129"/>
                </a:solidFill>
                <a:latin typeface="Helvetica Neue" charset="0"/>
                <a:ea typeface="Helvetica Neue" charset="0"/>
                <a:cs typeface="Helvetica Neue" charset="0"/>
              </a:defRPr>
            </a:lvl4pPr>
            <a:lvl5pPr>
              <a:defRPr sz="1000" b="0" i="0">
                <a:solidFill>
                  <a:srgbClr val="C12129"/>
                </a:solidFill>
                <a:latin typeface="Helvetica Neue" charset="0"/>
                <a:ea typeface="Helvetica Neue" charset="0"/>
                <a:cs typeface="Helvetica Neue"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Slide Number Placeholder 6"/>
          <p:cNvSpPr>
            <a:spLocks noGrp="1"/>
          </p:cNvSpPr>
          <p:nvPr>
            <p:ph type="sldNum" sz="quarter" idx="12"/>
          </p:nvPr>
        </p:nvSpPr>
        <p:spPr>
          <a:xfrm>
            <a:off x="9273372" y="6562543"/>
            <a:ext cx="323475" cy="365125"/>
          </a:xfrm>
          <a:prstGeom prst="rect">
            <a:avLst/>
          </a:prstGeom>
        </p:spPr>
        <p:txBody>
          <a:bodyPr/>
          <a:lstStyle>
            <a:lvl1pPr>
              <a:defRPr sz="900" b="1" i="0">
                <a:solidFill>
                  <a:srgbClr val="C12129"/>
                </a:solidFill>
                <a:latin typeface="Helvetica Neue" charset="0"/>
                <a:ea typeface="Helvetica Neue" charset="0"/>
                <a:cs typeface="Helvetica Neue" charset="0"/>
              </a:defRPr>
            </a:lvl1pPr>
          </a:lstStyle>
          <a:p>
            <a:fld id="{0353FE60-4475-8E45-89D0-956C8D107389}" type="slidenum">
              <a:rPr lang="en-CA" smtClean="0"/>
              <a:pPr/>
              <a:t>‹#›</a:t>
            </a:fld>
            <a:endParaRPr lang="en-CA"/>
          </a:p>
        </p:txBody>
      </p:sp>
      <p:sp>
        <p:nvSpPr>
          <p:cNvPr id="10" name="TextBox 9"/>
          <p:cNvSpPr txBox="1"/>
          <p:nvPr userDrawn="1"/>
        </p:nvSpPr>
        <p:spPr>
          <a:xfrm>
            <a:off x="9480209" y="6563240"/>
            <a:ext cx="3556000" cy="200055"/>
          </a:xfrm>
          <a:prstGeom prst="rect">
            <a:avLst/>
          </a:prstGeom>
          <a:noFill/>
        </p:spPr>
        <p:txBody>
          <a:bodyPr wrap="square" rtlCol="0">
            <a:spAutoFit/>
          </a:bodyPr>
          <a:lstStyle/>
          <a:p>
            <a:r>
              <a:rPr lang="en-CA" sz="700" b="1" spc="50">
                <a:solidFill>
                  <a:schemeClr val="bg1">
                    <a:lumMod val="65000"/>
                  </a:schemeClr>
                </a:solidFill>
                <a:latin typeface="Helvetica Neue" charset="0"/>
                <a:ea typeface="Helvetica Neue" charset="0"/>
                <a:cs typeface="Helvetica Neue" charset="0"/>
              </a:rPr>
              <a:t>|  NATIONAL CONNECTOR PROGRAM</a:t>
            </a:r>
          </a:p>
        </p:txBody>
      </p:sp>
    </p:spTree>
    <p:extLst>
      <p:ext uri="{BB962C8B-B14F-4D97-AF65-F5344CB8AC3E}">
        <p14:creationId xmlns:p14="http://schemas.microsoft.com/office/powerpoint/2010/main" val="86027984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400" b="0" i="0" spc="50" baseline="0">
                <a:solidFill>
                  <a:srgbClr val="C12129"/>
                </a:solidFill>
                <a:latin typeface="Helvetica Neue Medium" charset="0"/>
                <a:ea typeface="Helvetica Neue Medium" charset="0"/>
                <a:cs typeface="Helvetica Neue Medium" charset="0"/>
              </a:defRPr>
            </a:lvl1p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noAutofit/>
          </a:bodyPr>
          <a:lstStyle>
            <a:lvl1pPr>
              <a:defRPr sz="1200" b="0" i="0">
                <a:solidFill>
                  <a:srgbClr val="58595B"/>
                </a:solidFill>
                <a:latin typeface="Helvetica Neue" charset="0"/>
                <a:ea typeface="Helvetica Neue" charset="0"/>
                <a:cs typeface="Helvetica Neue" charset="0"/>
              </a:defRPr>
            </a:lvl1pPr>
            <a:lvl2pPr>
              <a:defRPr sz="1100" b="0" i="0">
                <a:solidFill>
                  <a:srgbClr val="C12129"/>
                </a:solidFill>
                <a:latin typeface="Helvetica Neue" charset="0"/>
                <a:ea typeface="Helvetica Neue" charset="0"/>
                <a:cs typeface="Helvetica Neue" charset="0"/>
              </a:defRPr>
            </a:lvl2pPr>
            <a:lvl3pPr>
              <a:defRPr sz="1100" b="0" i="0">
                <a:solidFill>
                  <a:srgbClr val="C12129"/>
                </a:solidFill>
                <a:latin typeface="Helvetica Neue" charset="0"/>
                <a:ea typeface="Helvetica Neue" charset="0"/>
                <a:cs typeface="Helvetica Neue" charset="0"/>
              </a:defRPr>
            </a:lvl3pPr>
            <a:lvl4pPr>
              <a:defRPr sz="1100" b="0" i="0">
                <a:solidFill>
                  <a:srgbClr val="C12129"/>
                </a:solidFill>
                <a:latin typeface="Helvetica Neue" charset="0"/>
                <a:ea typeface="Helvetica Neue" charset="0"/>
                <a:cs typeface="Helvetica Neue" charset="0"/>
              </a:defRPr>
            </a:lvl4pPr>
            <a:lvl5pPr>
              <a:defRPr sz="1100" b="0" i="0">
                <a:solidFill>
                  <a:srgbClr val="C12129"/>
                </a:solidFill>
                <a:latin typeface="Helvetica Neue" charset="0"/>
                <a:ea typeface="Helvetica Neue" charset="0"/>
                <a:cs typeface="Helvetica Neue"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Content Placeholder 2"/>
          <p:cNvSpPr>
            <a:spLocks noGrp="1"/>
          </p:cNvSpPr>
          <p:nvPr>
            <p:ph sz="half" idx="13"/>
          </p:nvPr>
        </p:nvSpPr>
        <p:spPr>
          <a:xfrm>
            <a:off x="6172200" y="1825625"/>
            <a:ext cx="5181600" cy="4351338"/>
          </a:xfrm>
        </p:spPr>
        <p:txBody>
          <a:bodyPr>
            <a:noAutofit/>
          </a:bodyPr>
          <a:lstStyle>
            <a:lvl1pPr>
              <a:defRPr sz="1200" b="0" i="0">
                <a:solidFill>
                  <a:srgbClr val="58595B"/>
                </a:solidFill>
                <a:latin typeface="Helvetica Neue" charset="0"/>
                <a:ea typeface="Helvetica Neue" charset="0"/>
                <a:cs typeface="Helvetica Neue" charset="0"/>
              </a:defRPr>
            </a:lvl1pPr>
            <a:lvl2pPr>
              <a:defRPr sz="1100" b="0" i="0">
                <a:solidFill>
                  <a:srgbClr val="C12129"/>
                </a:solidFill>
                <a:latin typeface="Helvetica Neue" charset="0"/>
                <a:ea typeface="Helvetica Neue" charset="0"/>
                <a:cs typeface="Helvetica Neue" charset="0"/>
              </a:defRPr>
            </a:lvl2pPr>
            <a:lvl3pPr>
              <a:defRPr sz="1100" b="0" i="0">
                <a:solidFill>
                  <a:srgbClr val="C12129"/>
                </a:solidFill>
                <a:latin typeface="Helvetica Neue" charset="0"/>
                <a:ea typeface="Helvetica Neue" charset="0"/>
                <a:cs typeface="Helvetica Neue" charset="0"/>
              </a:defRPr>
            </a:lvl3pPr>
            <a:lvl4pPr>
              <a:defRPr sz="1100" b="0" i="0">
                <a:solidFill>
                  <a:srgbClr val="C12129"/>
                </a:solidFill>
                <a:latin typeface="Helvetica Neue" charset="0"/>
                <a:ea typeface="Helvetica Neue" charset="0"/>
                <a:cs typeface="Helvetica Neue" charset="0"/>
              </a:defRPr>
            </a:lvl4pPr>
            <a:lvl5pPr>
              <a:defRPr sz="1100" b="0" i="0">
                <a:solidFill>
                  <a:srgbClr val="C12129"/>
                </a:solidFill>
                <a:latin typeface="Helvetica Neue" charset="0"/>
                <a:ea typeface="Helvetica Neue" charset="0"/>
                <a:cs typeface="Helvetica Neue"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Slide Number Placeholder 6"/>
          <p:cNvSpPr>
            <a:spLocks noGrp="1"/>
          </p:cNvSpPr>
          <p:nvPr>
            <p:ph type="sldNum" sz="quarter" idx="12"/>
          </p:nvPr>
        </p:nvSpPr>
        <p:spPr>
          <a:xfrm>
            <a:off x="9273372" y="6562543"/>
            <a:ext cx="323475" cy="365125"/>
          </a:xfrm>
          <a:prstGeom prst="rect">
            <a:avLst/>
          </a:prstGeom>
        </p:spPr>
        <p:txBody>
          <a:bodyPr/>
          <a:lstStyle>
            <a:lvl1pPr>
              <a:defRPr sz="900" b="1" i="0">
                <a:solidFill>
                  <a:srgbClr val="C12129"/>
                </a:solidFill>
                <a:latin typeface="Helvetica Neue" charset="0"/>
                <a:ea typeface="Helvetica Neue" charset="0"/>
                <a:cs typeface="Helvetica Neue" charset="0"/>
              </a:defRPr>
            </a:lvl1pPr>
          </a:lstStyle>
          <a:p>
            <a:fld id="{0353FE60-4475-8E45-89D0-956C8D107389}" type="slidenum">
              <a:rPr lang="en-CA" smtClean="0"/>
              <a:pPr/>
              <a:t>‹#›</a:t>
            </a:fld>
            <a:endParaRPr lang="en-CA"/>
          </a:p>
        </p:txBody>
      </p:sp>
      <p:sp>
        <p:nvSpPr>
          <p:cNvPr id="17" name="TextBox 16"/>
          <p:cNvSpPr txBox="1"/>
          <p:nvPr userDrawn="1"/>
        </p:nvSpPr>
        <p:spPr>
          <a:xfrm>
            <a:off x="9480209" y="6563240"/>
            <a:ext cx="3556000" cy="200055"/>
          </a:xfrm>
          <a:prstGeom prst="rect">
            <a:avLst/>
          </a:prstGeom>
          <a:noFill/>
        </p:spPr>
        <p:txBody>
          <a:bodyPr wrap="square" rtlCol="0">
            <a:spAutoFit/>
          </a:bodyPr>
          <a:lstStyle/>
          <a:p>
            <a:r>
              <a:rPr lang="en-CA" sz="700" b="1" spc="50">
                <a:solidFill>
                  <a:schemeClr val="bg1">
                    <a:lumMod val="65000"/>
                  </a:schemeClr>
                </a:solidFill>
                <a:latin typeface="Helvetica Neue" charset="0"/>
                <a:ea typeface="Helvetica Neue" charset="0"/>
                <a:cs typeface="Helvetica Neue" charset="0"/>
              </a:rPr>
              <a:t>|  NATIONAL CONNECTOR PROGRAM</a:t>
            </a:r>
          </a:p>
        </p:txBody>
      </p:sp>
    </p:spTree>
    <p:extLst>
      <p:ext uri="{BB962C8B-B14F-4D97-AF65-F5344CB8AC3E}">
        <p14:creationId xmlns:p14="http://schemas.microsoft.com/office/powerpoint/2010/main" val="72532753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2" name="Slide Number Placeholder 6"/>
          <p:cNvSpPr>
            <a:spLocks noGrp="1"/>
          </p:cNvSpPr>
          <p:nvPr>
            <p:ph type="sldNum" sz="quarter" idx="12"/>
          </p:nvPr>
        </p:nvSpPr>
        <p:spPr>
          <a:xfrm>
            <a:off x="9273372" y="6562543"/>
            <a:ext cx="323475" cy="365125"/>
          </a:xfrm>
          <a:prstGeom prst="rect">
            <a:avLst/>
          </a:prstGeom>
        </p:spPr>
        <p:txBody>
          <a:bodyPr/>
          <a:lstStyle>
            <a:lvl1pPr>
              <a:defRPr sz="900" b="1" i="0">
                <a:solidFill>
                  <a:srgbClr val="C12129"/>
                </a:solidFill>
                <a:latin typeface="Helvetica Neue" charset="0"/>
                <a:ea typeface="Helvetica Neue" charset="0"/>
                <a:cs typeface="Helvetica Neue" charset="0"/>
              </a:defRPr>
            </a:lvl1pPr>
          </a:lstStyle>
          <a:p>
            <a:fld id="{0353FE60-4475-8E45-89D0-956C8D107389}" type="slidenum">
              <a:rPr lang="en-CA" smtClean="0"/>
              <a:pPr/>
              <a:t>‹#›</a:t>
            </a:fld>
            <a:endParaRPr lang="en-CA"/>
          </a:p>
        </p:txBody>
      </p:sp>
      <p:sp>
        <p:nvSpPr>
          <p:cNvPr id="13" name="TextBox 12"/>
          <p:cNvSpPr txBox="1"/>
          <p:nvPr userDrawn="1"/>
        </p:nvSpPr>
        <p:spPr>
          <a:xfrm>
            <a:off x="9480209" y="6563240"/>
            <a:ext cx="3556000" cy="200055"/>
          </a:xfrm>
          <a:prstGeom prst="rect">
            <a:avLst/>
          </a:prstGeom>
          <a:noFill/>
        </p:spPr>
        <p:txBody>
          <a:bodyPr wrap="square" rtlCol="0">
            <a:spAutoFit/>
          </a:bodyPr>
          <a:lstStyle/>
          <a:p>
            <a:r>
              <a:rPr lang="en-CA" sz="700" b="1" spc="50">
                <a:solidFill>
                  <a:schemeClr val="bg1">
                    <a:lumMod val="65000"/>
                  </a:schemeClr>
                </a:solidFill>
                <a:latin typeface="Helvetica Neue" charset="0"/>
                <a:ea typeface="Helvetica Neue" charset="0"/>
                <a:cs typeface="Helvetica Neue" charset="0"/>
              </a:rPr>
              <a:t>|  NATIONAL CONNECTOR PROGRAM</a:t>
            </a:r>
          </a:p>
        </p:txBody>
      </p:sp>
    </p:spTree>
    <p:extLst>
      <p:ext uri="{BB962C8B-B14F-4D97-AF65-F5344CB8AC3E}">
        <p14:creationId xmlns:p14="http://schemas.microsoft.com/office/powerpoint/2010/main" val="1462633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endParaRPr lang="en-CA"/>
          </a:p>
        </p:txBody>
      </p:sp>
      <p:sp>
        <p:nvSpPr>
          <p:cNvPr id="13" name="Slide Number Placeholder 6"/>
          <p:cNvSpPr>
            <a:spLocks noGrp="1"/>
          </p:cNvSpPr>
          <p:nvPr>
            <p:ph type="sldNum" sz="quarter" idx="12"/>
          </p:nvPr>
        </p:nvSpPr>
        <p:spPr>
          <a:xfrm>
            <a:off x="9273372" y="6562543"/>
            <a:ext cx="323475" cy="365125"/>
          </a:xfrm>
          <a:prstGeom prst="rect">
            <a:avLst/>
          </a:prstGeom>
        </p:spPr>
        <p:txBody>
          <a:bodyPr/>
          <a:lstStyle>
            <a:lvl1pPr>
              <a:defRPr sz="900" b="1" i="0">
                <a:solidFill>
                  <a:srgbClr val="C12129"/>
                </a:solidFill>
                <a:latin typeface="Helvetica Neue" charset="0"/>
                <a:ea typeface="Helvetica Neue" charset="0"/>
                <a:cs typeface="Helvetica Neue" charset="0"/>
              </a:defRPr>
            </a:lvl1pPr>
          </a:lstStyle>
          <a:p>
            <a:fld id="{0353FE60-4475-8E45-89D0-956C8D107389}" type="slidenum">
              <a:rPr lang="en-CA" smtClean="0"/>
              <a:pPr/>
              <a:t>‹#›</a:t>
            </a:fld>
            <a:endParaRPr lang="en-CA"/>
          </a:p>
        </p:txBody>
      </p:sp>
      <p:sp>
        <p:nvSpPr>
          <p:cNvPr id="14" name="TextBox 13"/>
          <p:cNvSpPr txBox="1"/>
          <p:nvPr userDrawn="1"/>
        </p:nvSpPr>
        <p:spPr>
          <a:xfrm>
            <a:off x="9480209" y="6563240"/>
            <a:ext cx="3556000" cy="200055"/>
          </a:xfrm>
          <a:prstGeom prst="rect">
            <a:avLst/>
          </a:prstGeom>
          <a:noFill/>
        </p:spPr>
        <p:txBody>
          <a:bodyPr wrap="square" rtlCol="0">
            <a:spAutoFit/>
          </a:bodyPr>
          <a:lstStyle/>
          <a:p>
            <a:r>
              <a:rPr lang="en-CA" sz="700" b="1" spc="50">
                <a:solidFill>
                  <a:schemeClr val="bg1">
                    <a:lumMod val="65000"/>
                  </a:schemeClr>
                </a:solidFill>
                <a:latin typeface="Helvetica Neue" charset="0"/>
                <a:ea typeface="Helvetica Neue" charset="0"/>
                <a:cs typeface="Helvetica Neue" charset="0"/>
              </a:rPr>
              <a:t>|  NATIONAL CONNECTOR PROGRAM</a:t>
            </a:r>
          </a:p>
        </p:txBody>
      </p:sp>
    </p:spTree>
    <p:extLst>
      <p:ext uri="{BB962C8B-B14F-4D97-AF65-F5344CB8AC3E}">
        <p14:creationId xmlns:p14="http://schemas.microsoft.com/office/powerpoint/2010/main" val="229960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9273372" y="6562543"/>
            <a:ext cx="323475" cy="365125"/>
          </a:xfrm>
          <a:prstGeom prst="rect">
            <a:avLst/>
          </a:prstGeom>
        </p:spPr>
        <p:txBody>
          <a:bodyPr/>
          <a:lstStyle>
            <a:lvl1pPr>
              <a:defRPr sz="900" b="1" i="0">
                <a:solidFill>
                  <a:srgbClr val="C12129"/>
                </a:solidFill>
                <a:latin typeface="Helvetica Neue" charset="0"/>
                <a:ea typeface="Helvetica Neue" charset="0"/>
                <a:cs typeface="Helvetica Neue" charset="0"/>
              </a:defRPr>
            </a:lvl1pPr>
          </a:lstStyle>
          <a:p>
            <a:fld id="{0353FE60-4475-8E45-89D0-956C8D107389}" type="slidenum">
              <a:rPr lang="en-CA" smtClean="0"/>
              <a:pPr/>
              <a:t>‹#›</a:t>
            </a:fld>
            <a:endParaRPr lang="en-CA"/>
          </a:p>
        </p:txBody>
      </p:sp>
      <p:sp>
        <p:nvSpPr>
          <p:cNvPr id="8" name="TextBox 7"/>
          <p:cNvSpPr txBox="1"/>
          <p:nvPr userDrawn="1"/>
        </p:nvSpPr>
        <p:spPr>
          <a:xfrm>
            <a:off x="9480209" y="6563240"/>
            <a:ext cx="3556000" cy="200055"/>
          </a:xfrm>
          <a:prstGeom prst="rect">
            <a:avLst/>
          </a:prstGeom>
          <a:noFill/>
        </p:spPr>
        <p:txBody>
          <a:bodyPr wrap="square" rtlCol="0">
            <a:spAutoFit/>
          </a:bodyPr>
          <a:lstStyle/>
          <a:p>
            <a:r>
              <a:rPr lang="en-CA" sz="700" b="1" spc="50">
                <a:solidFill>
                  <a:schemeClr val="bg1">
                    <a:lumMod val="65000"/>
                  </a:schemeClr>
                </a:solidFill>
                <a:latin typeface="Helvetica Neue" charset="0"/>
                <a:ea typeface="Helvetica Neue" charset="0"/>
                <a:cs typeface="Helvetica Neue" charset="0"/>
              </a:rPr>
              <a:t>|  NATIONAL CONNECTOR PROGRAM</a:t>
            </a:r>
          </a:p>
        </p:txBody>
      </p:sp>
    </p:spTree>
    <p:extLst>
      <p:ext uri="{BB962C8B-B14F-4D97-AF65-F5344CB8AC3E}">
        <p14:creationId xmlns:p14="http://schemas.microsoft.com/office/powerpoint/2010/main" val="1628185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0150087"/>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49" r:id="rId3"/>
    <p:sldLayoutId id="2147483661" r:id="rId4"/>
    <p:sldLayoutId id="2147483650" r:id="rId5"/>
    <p:sldLayoutId id="2147483652" r:id="rId6"/>
    <p:sldLayoutId id="2147483653" r:id="rId7"/>
    <p:sldLayoutId id="2147483654" r:id="rId8"/>
    <p:sldLayoutId id="2147483655" r:id="rId9"/>
    <p:sldLayoutId id="2147483656" r:id="rId10"/>
    <p:sldLayoutId id="2147483657" r:id="rId11"/>
  </p:sldLayoutIdLst>
  <p:hf hdr="0" ftr="0" dt="0"/>
  <p:txStyles>
    <p:titleStyle>
      <a:lvl1pPr algn="l" defTabSz="914400" rtl="0" eaLnBrk="1" latinLnBrk="0" hangingPunct="1">
        <a:lnSpc>
          <a:spcPct val="90000"/>
        </a:lnSpc>
        <a:spcBef>
          <a:spcPct val="0"/>
        </a:spcBef>
        <a:buNone/>
        <a:defRPr sz="2400" b="0" i="0" kern="1200" spc="50" baseline="0">
          <a:solidFill>
            <a:srgbClr val="C12129"/>
          </a:solidFill>
          <a:latin typeface="Helvetica Neue Medium" charset="0"/>
          <a:ea typeface="Helvetica Neue Medium" charset="0"/>
          <a:cs typeface="Helvetica Neue Medium" charset="0"/>
        </a:defRPr>
      </a:lvl1pPr>
    </p:titleStyle>
    <p:bodyStyle>
      <a:lvl1pPr marL="228600" indent="-228600" algn="l" defTabSz="914400" rtl="0" eaLnBrk="1" latinLnBrk="0" hangingPunct="1">
        <a:lnSpc>
          <a:spcPct val="90000"/>
        </a:lnSpc>
        <a:spcBef>
          <a:spcPts val="1000"/>
        </a:spcBef>
        <a:buFont typeface="Arial"/>
        <a:buChar char="•"/>
        <a:defRPr sz="1200" b="0" i="0" kern="1200">
          <a:solidFill>
            <a:srgbClr val="58595B"/>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1050" b="0" i="0" kern="1200">
          <a:solidFill>
            <a:srgbClr val="C12129"/>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1050" b="0" i="0" kern="1200">
          <a:solidFill>
            <a:srgbClr val="C12129"/>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050" b="0" i="0" kern="1200">
          <a:solidFill>
            <a:srgbClr val="C12129"/>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050" b="0" i="0" kern="1200">
          <a:solidFill>
            <a:srgbClr val="C12129"/>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8142A1-FF78-45D7-84EE-697F22E5B2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92A3B66-BA2E-4176-B87A-CA4AE0EB67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0E890F0-A711-4C68-8C51-D05D4A36A3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0B6692-047D-4849-A28F-7971FB3862F4}" type="datetimeFigureOut">
              <a:rPr lang="en-CA" smtClean="0"/>
              <a:t>2019-12-17</a:t>
            </a:fld>
            <a:endParaRPr lang="en-CA"/>
          </a:p>
        </p:txBody>
      </p:sp>
      <p:sp>
        <p:nvSpPr>
          <p:cNvPr id="5" name="Footer Placeholder 4">
            <a:extLst>
              <a:ext uri="{FF2B5EF4-FFF2-40B4-BE49-F238E27FC236}">
                <a16:creationId xmlns:a16="http://schemas.microsoft.com/office/drawing/2014/main" id="{05AD3600-9E06-493C-A93E-7C4A0A644A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635EFDB9-5212-497B-92BB-D1F6A1486B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F183F5-59A5-44AE-96E8-117AA16EA280}" type="slidenum">
              <a:rPr lang="en-CA" smtClean="0"/>
              <a:t>‹#›</a:t>
            </a:fld>
            <a:endParaRPr lang="en-CA"/>
          </a:p>
        </p:txBody>
      </p:sp>
    </p:spTree>
    <p:extLst>
      <p:ext uri="{BB962C8B-B14F-4D97-AF65-F5344CB8AC3E}">
        <p14:creationId xmlns:p14="http://schemas.microsoft.com/office/powerpoint/2010/main" val="21428553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2t0uld3NaUo"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BRDj15TgDVo"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514392"/>
          </a:xfrm>
        </p:spPr>
        <p:txBody>
          <a:bodyPr/>
          <a:lstStyle/>
          <a:p>
            <a:r>
              <a:rPr lang="en-CA"/>
              <a:t>Learning Exchange 2019</a:t>
            </a:r>
          </a:p>
        </p:txBody>
      </p:sp>
      <p:sp>
        <p:nvSpPr>
          <p:cNvPr id="3" name="Text Placeholder 2"/>
          <p:cNvSpPr>
            <a:spLocks noGrp="1"/>
          </p:cNvSpPr>
          <p:nvPr>
            <p:ph type="body" idx="1"/>
          </p:nvPr>
        </p:nvSpPr>
        <p:spPr>
          <a:xfrm>
            <a:off x="838200" y="4278939"/>
            <a:ext cx="10515600" cy="1500187"/>
          </a:xfrm>
        </p:spPr>
        <p:txBody>
          <a:bodyPr/>
          <a:lstStyle/>
          <a:p>
            <a:r>
              <a:rPr lang="en-CA"/>
              <a:t>Westin Nova Scotian, Halifax, Nova Scotia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850" y="1654931"/>
            <a:ext cx="4192671" cy="1218047"/>
          </a:xfrm>
          <a:prstGeom prst="rect">
            <a:avLst/>
          </a:prstGeom>
        </p:spPr>
      </p:pic>
      <p:pic>
        <p:nvPicPr>
          <p:cNvPr id="7" name="Picture 6" descr="A group of people sitting at a table&#10;&#10;Description automatically generated">
            <a:extLst>
              <a:ext uri="{FF2B5EF4-FFF2-40B4-BE49-F238E27FC236}">
                <a16:creationId xmlns:a16="http://schemas.microsoft.com/office/drawing/2014/main" id="{1EB30B21-1924-488C-8524-DE948C60FE27}"/>
              </a:ext>
            </a:extLst>
          </p:cNvPr>
          <p:cNvPicPr>
            <a:picLocks noChangeAspect="1"/>
          </p:cNvPicPr>
          <p:nvPr/>
        </p:nvPicPr>
        <p:blipFill>
          <a:blip r:embed="rId4"/>
          <a:stretch>
            <a:fillRect/>
          </a:stretch>
        </p:blipFill>
        <p:spPr>
          <a:xfrm>
            <a:off x="6096000" y="1354868"/>
            <a:ext cx="4898887" cy="3674165"/>
          </a:xfrm>
          <a:prstGeom prst="rect">
            <a:avLst/>
          </a:prstGeom>
        </p:spPr>
      </p:pic>
    </p:spTree>
    <p:extLst>
      <p:ext uri="{BB962C8B-B14F-4D97-AF65-F5344CB8AC3E}">
        <p14:creationId xmlns:p14="http://schemas.microsoft.com/office/powerpoint/2010/main" val="2129730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FF7A-F588-42A5-B5F9-D4C3A28A16C6}"/>
              </a:ext>
            </a:extLst>
          </p:cNvPr>
          <p:cNvSpPr>
            <a:spLocks noGrp="1"/>
          </p:cNvSpPr>
          <p:nvPr>
            <p:ph type="title"/>
          </p:nvPr>
        </p:nvSpPr>
        <p:spPr>
          <a:xfrm>
            <a:off x="915943" y="270477"/>
            <a:ext cx="8281066" cy="765493"/>
          </a:xfrm>
        </p:spPr>
        <p:txBody>
          <a:bodyPr>
            <a:noAutofit/>
          </a:bodyPr>
          <a:lstStyle/>
          <a:p>
            <a:r>
              <a:rPr lang="en-CA" sz="4600" b="1">
                <a:solidFill>
                  <a:srgbClr val="01568B"/>
                </a:solidFill>
                <a:latin typeface="Helvetica" pitchFamily="2" charset="0"/>
              </a:rPr>
              <a:t>Marketing and Promotion</a:t>
            </a:r>
          </a:p>
        </p:txBody>
      </p:sp>
      <p:sp>
        <p:nvSpPr>
          <p:cNvPr id="5" name="Rectangle 4">
            <a:extLst>
              <a:ext uri="{FF2B5EF4-FFF2-40B4-BE49-F238E27FC236}">
                <a16:creationId xmlns:a16="http://schemas.microsoft.com/office/drawing/2014/main" id="{638E7BC0-9828-4DB4-BCF4-FE06C0F15617}"/>
              </a:ext>
            </a:extLst>
          </p:cNvPr>
          <p:cNvSpPr/>
          <p:nvPr/>
        </p:nvSpPr>
        <p:spPr>
          <a:xfrm>
            <a:off x="0" y="0"/>
            <a:ext cx="12192000" cy="6858000"/>
          </a:xfrm>
          <a:prstGeom prst="rect">
            <a:avLst/>
          </a:prstGeom>
          <a:noFill/>
          <a:ln w="127000">
            <a:solidFill>
              <a:srgbClr val="0156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Content Placeholder 8" descr="A screenshot of a cell phone&#10;&#10;Description automatically generated">
            <a:extLst>
              <a:ext uri="{FF2B5EF4-FFF2-40B4-BE49-F238E27FC236}">
                <a16:creationId xmlns:a16="http://schemas.microsoft.com/office/drawing/2014/main" id="{C459329F-208B-4C93-825F-C27C7BD6EBF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4563" y="1258486"/>
            <a:ext cx="10182873" cy="5329037"/>
          </a:xfrm>
        </p:spPr>
      </p:pic>
    </p:spTree>
    <p:extLst>
      <p:ext uri="{BB962C8B-B14F-4D97-AF65-F5344CB8AC3E}">
        <p14:creationId xmlns:p14="http://schemas.microsoft.com/office/powerpoint/2010/main" val="405896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FF7A-F588-42A5-B5F9-D4C3A28A16C6}"/>
              </a:ext>
            </a:extLst>
          </p:cNvPr>
          <p:cNvSpPr>
            <a:spLocks noGrp="1"/>
          </p:cNvSpPr>
          <p:nvPr>
            <p:ph type="title"/>
          </p:nvPr>
        </p:nvSpPr>
        <p:spPr>
          <a:xfrm>
            <a:off x="915943" y="270477"/>
            <a:ext cx="8281066" cy="765493"/>
          </a:xfrm>
        </p:spPr>
        <p:txBody>
          <a:bodyPr>
            <a:noAutofit/>
          </a:bodyPr>
          <a:lstStyle/>
          <a:p>
            <a:r>
              <a:rPr lang="en-CA" sz="4600" b="1">
                <a:solidFill>
                  <a:srgbClr val="01568B"/>
                </a:solidFill>
                <a:latin typeface="Helvetica" pitchFamily="2" charset="0"/>
              </a:rPr>
              <a:t>Marketing and Promotion</a:t>
            </a:r>
          </a:p>
        </p:txBody>
      </p:sp>
      <p:sp>
        <p:nvSpPr>
          <p:cNvPr id="5" name="Rectangle 4">
            <a:extLst>
              <a:ext uri="{FF2B5EF4-FFF2-40B4-BE49-F238E27FC236}">
                <a16:creationId xmlns:a16="http://schemas.microsoft.com/office/drawing/2014/main" id="{638E7BC0-9828-4DB4-BCF4-FE06C0F15617}"/>
              </a:ext>
            </a:extLst>
          </p:cNvPr>
          <p:cNvSpPr/>
          <p:nvPr/>
        </p:nvSpPr>
        <p:spPr>
          <a:xfrm>
            <a:off x="0" y="0"/>
            <a:ext cx="12192000" cy="6858000"/>
          </a:xfrm>
          <a:prstGeom prst="rect">
            <a:avLst/>
          </a:prstGeom>
          <a:noFill/>
          <a:ln w="127000">
            <a:solidFill>
              <a:srgbClr val="0156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6" descr="A screenshot of a cell phone&#10;&#10;Description automatically generated">
            <a:extLst>
              <a:ext uri="{FF2B5EF4-FFF2-40B4-BE49-F238E27FC236}">
                <a16:creationId xmlns:a16="http://schemas.microsoft.com/office/drawing/2014/main" id="{5756E4B2-8216-4FD4-B456-147331F478E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5943" y="1069020"/>
            <a:ext cx="9810672" cy="5518503"/>
          </a:xfrm>
        </p:spPr>
      </p:pic>
    </p:spTree>
    <p:extLst>
      <p:ext uri="{BB962C8B-B14F-4D97-AF65-F5344CB8AC3E}">
        <p14:creationId xmlns:p14="http://schemas.microsoft.com/office/powerpoint/2010/main" val="3696690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FF7A-F588-42A5-B5F9-D4C3A28A16C6}"/>
              </a:ext>
            </a:extLst>
          </p:cNvPr>
          <p:cNvSpPr>
            <a:spLocks noGrp="1"/>
          </p:cNvSpPr>
          <p:nvPr>
            <p:ph type="title"/>
          </p:nvPr>
        </p:nvSpPr>
        <p:spPr>
          <a:xfrm>
            <a:off x="7669774" y="2571403"/>
            <a:ext cx="3971241" cy="765493"/>
          </a:xfrm>
        </p:spPr>
        <p:txBody>
          <a:bodyPr>
            <a:noAutofit/>
          </a:bodyPr>
          <a:lstStyle/>
          <a:p>
            <a:r>
              <a:rPr lang="en-CA" sz="4100" b="1">
                <a:solidFill>
                  <a:srgbClr val="01568B"/>
                </a:solidFill>
                <a:latin typeface="Helvetica" pitchFamily="2" charset="0"/>
              </a:rPr>
              <a:t>PROMO VIDEO</a:t>
            </a:r>
          </a:p>
        </p:txBody>
      </p:sp>
      <p:sp>
        <p:nvSpPr>
          <p:cNvPr id="3" name="Content Placeholder 2">
            <a:extLst>
              <a:ext uri="{FF2B5EF4-FFF2-40B4-BE49-F238E27FC236}">
                <a16:creationId xmlns:a16="http://schemas.microsoft.com/office/drawing/2014/main" id="{1D0CB97B-1E5C-49EB-BD8C-D4DC9AD78463}"/>
              </a:ext>
            </a:extLst>
          </p:cNvPr>
          <p:cNvSpPr>
            <a:spLocks noGrp="1"/>
          </p:cNvSpPr>
          <p:nvPr>
            <p:ph idx="1"/>
          </p:nvPr>
        </p:nvSpPr>
        <p:spPr>
          <a:xfrm>
            <a:off x="7669774" y="3429000"/>
            <a:ext cx="3682724" cy="841510"/>
          </a:xfrm>
        </p:spPr>
        <p:txBody>
          <a:bodyPr>
            <a:normAutofit/>
          </a:bodyPr>
          <a:lstStyle/>
          <a:p>
            <a:pPr marL="0" indent="0">
              <a:buNone/>
            </a:pPr>
            <a:r>
              <a:rPr lang="en-CA">
                <a:solidFill>
                  <a:schemeClr val="bg2">
                    <a:lumMod val="50000"/>
                  </a:schemeClr>
                </a:solidFill>
                <a:latin typeface="Helvetica" pitchFamily="2" charset="0"/>
              </a:rPr>
              <a:t>#HireMeHalifax 2017</a:t>
            </a:r>
          </a:p>
        </p:txBody>
      </p:sp>
      <p:sp>
        <p:nvSpPr>
          <p:cNvPr id="5" name="Rectangle 4">
            <a:extLst>
              <a:ext uri="{FF2B5EF4-FFF2-40B4-BE49-F238E27FC236}">
                <a16:creationId xmlns:a16="http://schemas.microsoft.com/office/drawing/2014/main" id="{638E7BC0-9828-4DB4-BCF4-FE06C0F15617}"/>
              </a:ext>
            </a:extLst>
          </p:cNvPr>
          <p:cNvSpPr/>
          <p:nvPr/>
        </p:nvSpPr>
        <p:spPr>
          <a:xfrm>
            <a:off x="0" y="0"/>
            <a:ext cx="12192000" cy="6858000"/>
          </a:xfrm>
          <a:prstGeom prst="rect">
            <a:avLst/>
          </a:prstGeom>
          <a:noFill/>
          <a:ln w="127000">
            <a:solidFill>
              <a:srgbClr val="0156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hlinkClick r:id="rId3"/>
            <a:extLst>
              <a:ext uri="{FF2B5EF4-FFF2-40B4-BE49-F238E27FC236}">
                <a16:creationId xmlns:a16="http://schemas.microsoft.com/office/drawing/2014/main" id="{479E6FE0-DA0F-4C27-BF14-912EE38FB331}"/>
              </a:ext>
            </a:extLst>
          </p:cNvPr>
          <p:cNvPicPr>
            <a:picLocks noChangeAspect="1"/>
          </p:cNvPicPr>
          <p:nvPr/>
        </p:nvPicPr>
        <p:blipFill>
          <a:blip r:embed="rId4"/>
          <a:stretch>
            <a:fillRect/>
          </a:stretch>
        </p:blipFill>
        <p:spPr>
          <a:xfrm>
            <a:off x="550985" y="1598837"/>
            <a:ext cx="6854548" cy="3476119"/>
          </a:xfrm>
          <a:prstGeom prst="rect">
            <a:avLst/>
          </a:prstGeom>
        </p:spPr>
      </p:pic>
    </p:spTree>
    <p:extLst>
      <p:ext uri="{BB962C8B-B14F-4D97-AF65-F5344CB8AC3E}">
        <p14:creationId xmlns:p14="http://schemas.microsoft.com/office/powerpoint/2010/main" val="666795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FF7A-F588-42A5-B5F9-D4C3A28A16C6}"/>
              </a:ext>
            </a:extLst>
          </p:cNvPr>
          <p:cNvSpPr>
            <a:spLocks noGrp="1"/>
          </p:cNvSpPr>
          <p:nvPr>
            <p:ph type="title"/>
          </p:nvPr>
        </p:nvSpPr>
        <p:spPr>
          <a:xfrm>
            <a:off x="915943" y="643527"/>
            <a:ext cx="8281066" cy="765493"/>
          </a:xfrm>
        </p:spPr>
        <p:txBody>
          <a:bodyPr>
            <a:noAutofit/>
          </a:bodyPr>
          <a:lstStyle/>
          <a:p>
            <a:r>
              <a:rPr lang="en-CA" sz="4600" b="1" dirty="0">
                <a:solidFill>
                  <a:srgbClr val="01568B"/>
                </a:solidFill>
                <a:latin typeface="Helvetica" pitchFamily="2" charset="0"/>
              </a:rPr>
              <a:t>Judging</a:t>
            </a:r>
          </a:p>
        </p:txBody>
      </p:sp>
      <p:sp>
        <p:nvSpPr>
          <p:cNvPr id="5" name="Rectangle 4">
            <a:extLst>
              <a:ext uri="{FF2B5EF4-FFF2-40B4-BE49-F238E27FC236}">
                <a16:creationId xmlns:a16="http://schemas.microsoft.com/office/drawing/2014/main" id="{638E7BC0-9828-4DB4-BCF4-FE06C0F15617}"/>
              </a:ext>
            </a:extLst>
          </p:cNvPr>
          <p:cNvSpPr/>
          <p:nvPr/>
        </p:nvSpPr>
        <p:spPr>
          <a:xfrm>
            <a:off x="0" y="0"/>
            <a:ext cx="12192000" cy="6858000"/>
          </a:xfrm>
          <a:prstGeom prst="rect">
            <a:avLst/>
          </a:prstGeom>
          <a:noFill/>
          <a:ln w="127000">
            <a:solidFill>
              <a:srgbClr val="0156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CDA1759F-CC46-444F-9791-AE158C1427A1}"/>
              </a:ext>
            </a:extLst>
          </p:cNvPr>
          <p:cNvSpPr>
            <a:spLocks noGrp="1"/>
          </p:cNvSpPr>
          <p:nvPr>
            <p:ph idx="1"/>
          </p:nvPr>
        </p:nvSpPr>
        <p:spPr/>
        <p:txBody>
          <a:bodyPr>
            <a:normAutofit fontScale="92500" lnSpcReduction="20000"/>
          </a:bodyPr>
          <a:lstStyle/>
          <a:p>
            <a:pPr>
              <a:lnSpc>
                <a:spcPct val="150000"/>
              </a:lnSpc>
            </a:pPr>
            <a:r>
              <a:rPr lang="en-CA" sz="3500">
                <a:solidFill>
                  <a:schemeClr val="bg2">
                    <a:lumMod val="10000"/>
                  </a:schemeClr>
                </a:solidFill>
                <a:latin typeface="Helvetica" pitchFamily="2" charset="0"/>
              </a:rPr>
              <a:t>Round 1: Partnership staff judge all submissions and identify top 20</a:t>
            </a:r>
          </a:p>
          <a:p>
            <a:pPr>
              <a:lnSpc>
                <a:spcPct val="150000"/>
              </a:lnSpc>
            </a:pPr>
            <a:r>
              <a:rPr lang="en-CA" sz="3500">
                <a:solidFill>
                  <a:schemeClr val="bg2">
                    <a:lumMod val="10000"/>
                  </a:schemeClr>
                </a:solidFill>
                <a:latin typeface="Helvetica" pitchFamily="2" charset="0"/>
              </a:rPr>
              <a:t>Round 2: Partners and business community reps select top 10</a:t>
            </a:r>
          </a:p>
          <a:p>
            <a:pPr>
              <a:lnSpc>
                <a:spcPct val="150000"/>
              </a:lnSpc>
            </a:pPr>
            <a:r>
              <a:rPr lang="en-CA" sz="3500">
                <a:solidFill>
                  <a:schemeClr val="bg2">
                    <a:lumMod val="10000"/>
                  </a:schemeClr>
                </a:solidFill>
                <a:latin typeface="Helvetica" pitchFamily="2" charset="0"/>
              </a:rPr>
              <a:t>Round 3:Top 10 pitch live at the event to a panel of judges</a:t>
            </a:r>
          </a:p>
        </p:txBody>
      </p:sp>
    </p:spTree>
    <p:extLst>
      <p:ext uri="{BB962C8B-B14F-4D97-AF65-F5344CB8AC3E}">
        <p14:creationId xmlns:p14="http://schemas.microsoft.com/office/powerpoint/2010/main" val="2223453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FF7A-F588-42A5-B5F9-D4C3A28A16C6}"/>
              </a:ext>
            </a:extLst>
          </p:cNvPr>
          <p:cNvSpPr>
            <a:spLocks noGrp="1"/>
          </p:cNvSpPr>
          <p:nvPr>
            <p:ph type="title"/>
          </p:nvPr>
        </p:nvSpPr>
        <p:spPr>
          <a:xfrm>
            <a:off x="915943" y="389389"/>
            <a:ext cx="8281066" cy="765493"/>
          </a:xfrm>
        </p:spPr>
        <p:txBody>
          <a:bodyPr>
            <a:noAutofit/>
          </a:bodyPr>
          <a:lstStyle/>
          <a:p>
            <a:r>
              <a:rPr lang="en-CA" sz="4600" b="1" dirty="0">
                <a:solidFill>
                  <a:srgbClr val="01568B"/>
                </a:solidFill>
                <a:latin typeface="Helvetica" pitchFamily="2" charset="0"/>
              </a:rPr>
              <a:t>Judging Criteria</a:t>
            </a:r>
          </a:p>
        </p:txBody>
      </p:sp>
      <p:sp>
        <p:nvSpPr>
          <p:cNvPr id="5" name="Rectangle 4">
            <a:extLst>
              <a:ext uri="{FF2B5EF4-FFF2-40B4-BE49-F238E27FC236}">
                <a16:creationId xmlns:a16="http://schemas.microsoft.com/office/drawing/2014/main" id="{638E7BC0-9828-4DB4-BCF4-FE06C0F15617}"/>
              </a:ext>
            </a:extLst>
          </p:cNvPr>
          <p:cNvSpPr/>
          <p:nvPr/>
        </p:nvSpPr>
        <p:spPr>
          <a:xfrm>
            <a:off x="0" y="0"/>
            <a:ext cx="12192000" cy="6858000"/>
          </a:xfrm>
          <a:prstGeom prst="rect">
            <a:avLst/>
          </a:prstGeom>
          <a:noFill/>
          <a:ln w="127000">
            <a:solidFill>
              <a:srgbClr val="0156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CDA1759F-CC46-444F-9791-AE158C1427A1}"/>
              </a:ext>
            </a:extLst>
          </p:cNvPr>
          <p:cNvSpPr>
            <a:spLocks noGrp="1"/>
          </p:cNvSpPr>
          <p:nvPr>
            <p:ph idx="1"/>
          </p:nvPr>
        </p:nvSpPr>
        <p:spPr>
          <a:xfrm>
            <a:off x="915942" y="1327552"/>
            <a:ext cx="11041595" cy="5337017"/>
          </a:xfrm>
        </p:spPr>
        <p:txBody>
          <a:bodyPr>
            <a:normAutofit fontScale="85000" lnSpcReduction="20000"/>
          </a:bodyPr>
          <a:lstStyle/>
          <a:p>
            <a:pPr marL="0" lvl="0" indent="0">
              <a:buNone/>
            </a:pPr>
            <a:r>
              <a:rPr lang="en-CA" sz="3300" b="1" dirty="0"/>
              <a:t>Pitches should include:</a:t>
            </a:r>
          </a:p>
          <a:p>
            <a:pPr lvl="0"/>
            <a:r>
              <a:rPr lang="en-CA" sz="3300" dirty="0"/>
              <a:t>Your name, degree, and field of work </a:t>
            </a:r>
          </a:p>
          <a:p>
            <a:pPr lvl="0"/>
            <a:r>
              <a:rPr lang="en-CA" sz="3300" dirty="0"/>
              <a:t>Whether you’re in search of a full-time or experiential learning opportunity</a:t>
            </a:r>
          </a:p>
          <a:p>
            <a:pPr lvl="0"/>
            <a:r>
              <a:rPr lang="en-CA" sz="3300" dirty="0"/>
              <a:t>Career ambitions</a:t>
            </a:r>
          </a:p>
          <a:p>
            <a:pPr lvl="0"/>
            <a:r>
              <a:rPr lang="en-CA" sz="3300" dirty="0"/>
              <a:t>The type of company you want to work with</a:t>
            </a:r>
          </a:p>
          <a:p>
            <a:pPr lvl="0"/>
            <a:r>
              <a:rPr lang="en-CA" sz="3300" dirty="0"/>
              <a:t>What makes you stand out (relevant experience, soft and hard skills)</a:t>
            </a:r>
            <a:br>
              <a:rPr lang="en-CA" sz="3300"/>
            </a:br>
            <a:endParaRPr lang="en-CA" sz="3300"/>
          </a:p>
          <a:p>
            <a:pPr marL="0" indent="0">
              <a:buNone/>
            </a:pPr>
            <a:r>
              <a:rPr lang="en-CA" sz="3300" b="1" dirty="0"/>
              <a:t>Pitch Criteria:</a:t>
            </a:r>
            <a:endParaRPr lang="en-CA" sz="3300" dirty="0"/>
          </a:p>
          <a:p>
            <a:pPr lvl="0"/>
            <a:r>
              <a:rPr lang="en-CA" sz="3300" dirty="0"/>
              <a:t>No more than 30 seconds long</a:t>
            </a:r>
          </a:p>
          <a:p>
            <a:pPr lvl="0"/>
            <a:r>
              <a:rPr lang="en-CA" sz="3300" dirty="0"/>
              <a:t>Highlights your skills and what you can offer a business</a:t>
            </a:r>
          </a:p>
          <a:p>
            <a:pPr lvl="0"/>
            <a:r>
              <a:rPr lang="en-CA" sz="3300" dirty="0"/>
              <a:t>Professional language and presentation</a:t>
            </a:r>
          </a:p>
          <a:p>
            <a:pPr lvl="0"/>
            <a:r>
              <a:rPr lang="en-CA" sz="3300" dirty="0"/>
              <a:t>Business attire</a:t>
            </a:r>
          </a:p>
          <a:p>
            <a:pPr>
              <a:lnSpc>
                <a:spcPct val="150000"/>
              </a:lnSpc>
            </a:pPr>
            <a:endParaRPr lang="en-CA" sz="3500">
              <a:solidFill>
                <a:schemeClr val="bg2">
                  <a:lumMod val="10000"/>
                </a:schemeClr>
              </a:solidFill>
              <a:latin typeface="Helvetica" pitchFamily="2" charset="0"/>
            </a:endParaRPr>
          </a:p>
        </p:txBody>
      </p:sp>
    </p:spTree>
    <p:extLst>
      <p:ext uri="{BB962C8B-B14F-4D97-AF65-F5344CB8AC3E}">
        <p14:creationId xmlns:p14="http://schemas.microsoft.com/office/powerpoint/2010/main" val="1442717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FF7A-F588-42A5-B5F9-D4C3A28A16C6}"/>
              </a:ext>
            </a:extLst>
          </p:cNvPr>
          <p:cNvSpPr>
            <a:spLocks noGrp="1"/>
          </p:cNvSpPr>
          <p:nvPr>
            <p:ph type="title"/>
          </p:nvPr>
        </p:nvSpPr>
        <p:spPr>
          <a:xfrm>
            <a:off x="915943" y="643527"/>
            <a:ext cx="8281066" cy="765493"/>
          </a:xfrm>
        </p:spPr>
        <p:txBody>
          <a:bodyPr>
            <a:noAutofit/>
          </a:bodyPr>
          <a:lstStyle/>
          <a:p>
            <a:r>
              <a:rPr lang="en-CA" sz="4600" b="1" dirty="0">
                <a:solidFill>
                  <a:srgbClr val="01568B"/>
                </a:solidFill>
                <a:latin typeface="Helvetica" pitchFamily="2" charset="0"/>
              </a:rPr>
              <a:t>Networking Event</a:t>
            </a:r>
          </a:p>
        </p:txBody>
      </p:sp>
      <p:sp>
        <p:nvSpPr>
          <p:cNvPr id="5" name="Rectangle 4">
            <a:extLst>
              <a:ext uri="{FF2B5EF4-FFF2-40B4-BE49-F238E27FC236}">
                <a16:creationId xmlns:a16="http://schemas.microsoft.com/office/drawing/2014/main" id="{638E7BC0-9828-4DB4-BCF4-FE06C0F15617}"/>
              </a:ext>
            </a:extLst>
          </p:cNvPr>
          <p:cNvSpPr/>
          <p:nvPr/>
        </p:nvSpPr>
        <p:spPr>
          <a:xfrm>
            <a:off x="0" y="0"/>
            <a:ext cx="12192000" cy="6858000"/>
          </a:xfrm>
          <a:prstGeom prst="rect">
            <a:avLst/>
          </a:prstGeom>
          <a:noFill/>
          <a:ln w="127000">
            <a:solidFill>
              <a:srgbClr val="0156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CDA1759F-CC46-444F-9791-AE158C1427A1}"/>
              </a:ext>
            </a:extLst>
          </p:cNvPr>
          <p:cNvSpPr>
            <a:spLocks noGrp="1"/>
          </p:cNvSpPr>
          <p:nvPr>
            <p:ph idx="1"/>
          </p:nvPr>
        </p:nvSpPr>
        <p:spPr>
          <a:xfrm>
            <a:off x="2483133" y="1409020"/>
            <a:ext cx="7225734" cy="5273134"/>
          </a:xfrm>
        </p:spPr>
        <p:txBody>
          <a:bodyPr>
            <a:normAutofit fontScale="25000" lnSpcReduction="20000"/>
          </a:bodyPr>
          <a:lstStyle/>
          <a:p>
            <a:pPr marL="0" indent="0">
              <a:lnSpc>
                <a:spcPct val="170000"/>
              </a:lnSpc>
              <a:spcAft>
                <a:spcPts val="1200"/>
              </a:spcAft>
              <a:buNone/>
            </a:pPr>
            <a:r>
              <a:rPr lang="en-CA" sz="11200" dirty="0">
                <a:solidFill>
                  <a:schemeClr val="bg2">
                    <a:lumMod val="10000"/>
                  </a:schemeClr>
                </a:solidFill>
                <a:latin typeface="Helvetica" pitchFamily="2" charset="0"/>
              </a:rPr>
              <a:t>2:30 pm: Dress rehearsal for pitch finalists</a:t>
            </a:r>
            <a:br>
              <a:rPr lang="en-CA" sz="11200">
                <a:solidFill>
                  <a:schemeClr val="bg2">
                    <a:lumMod val="10000"/>
                  </a:schemeClr>
                </a:solidFill>
                <a:latin typeface="Helvetica" pitchFamily="2" charset="0"/>
              </a:rPr>
            </a:br>
            <a:r>
              <a:rPr lang="en-CA" sz="11200" dirty="0">
                <a:solidFill>
                  <a:schemeClr val="bg2">
                    <a:lumMod val="10000"/>
                  </a:schemeClr>
                </a:solidFill>
                <a:latin typeface="Helvetica" pitchFamily="2" charset="0"/>
              </a:rPr>
              <a:t>3:30 pm: Networking workshop</a:t>
            </a:r>
            <a:br>
              <a:rPr lang="en-CA" sz="11200">
                <a:solidFill>
                  <a:schemeClr val="bg2">
                    <a:lumMod val="10000"/>
                  </a:schemeClr>
                </a:solidFill>
                <a:latin typeface="Helvetica" pitchFamily="2" charset="0"/>
              </a:rPr>
            </a:br>
            <a:r>
              <a:rPr lang="en-CA" sz="11200" dirty="0">
                <a:solidFill>
                  <a:schemeClr val="bg2">
                    <a:lumMod val="10000"/>
                  </a:schemeClr>
                </a:solidFill>
                <a:latin typeface="Helvetica" pitchFamily="2" charset="0"/>
              </a:rPr>
              <a:t>4:00 pm: Registration and networking</a:t>
            </a:r>
            <a:br>
              <a:rPr lang="en-CA" sz="11200">
                <a:solidFill>
                  <a:schemeClr val="bg2">
                    <a:lumMod val="10000"/>
                  </a:schemeClr>
                </a:solidFill>
                <a:latin typeface="Helvetica" pitchFamily="2" charset="0"/>
              </a:rPr>
            </a:br>
            <a:r>
              <a:rPr lang="en-CA" sz="11200" dirty="0">
                <a:solidFill>
                  <a:schemeClr val="bg2">
                    <a:lumMod val="10000"/>
                  </a:schemeClr>
                </a:solidFill>
                <a:latin typeface="Helvetica" pitchFamily="2" charset="0"/>
              </a:rPr>
              <a:t>4:30 pm: Pitch competition</a:t>
            </a:r>
            <a:br>
              <a:rPr lang="en-CA" sz="11200">
                <a:solidFill>
                  <a:schemeClr val="bg2">
                    <a:lumMod val="10000"/>
                  </a:schemeClr>
                </a:solidFill>
                <a:latin typeface="Helvetica" pitchFamily="2" charset="0"/>
              </a:rPr>
            </a:br>
            <a:r>
              <a:rPr lang="en-CA" sz="11200" dirty="0">
                <a:solidFill>
                  <a:schemeClr val="bg2">
                    <a:lumMod val="10000"/>
                  </a:schemeClr>
                </a:solidFill>
                <a:latin typeface="Helvetica" pitchFamily="2" charset="0"/>
              </a:rPr>
              <a:t>5:00 pm: Break for judges to convene</a:t>
            </a:r>
            <a:br>
              <a:rPr lang="en-CA" sz="11200">
                <a:solidFill>
                  <a:schemeClr val="bg2">
                    <a:lumMod val="10000"/>
                  </a:schemeClr>
                </a:solidFill>
                <a:latin typeface="Helvetica" pitchFamily="2" charset="0"/>
              </a:rPr>
            </a:br>
            <a:r>
              <a:rPr lang="en-CA" sz="11200" dirty="0">
                <a:solidFill>
                  <a:schemeClr val="bg2">
                    <a:lumMod val="10000"/>
                  </a:schemeClr>
                </a:solidFill>
                <a:latin typeface="Helvetica" pitchFamily="2" charset="0"/>
              </a:rPr>
              <a:t>5:15 pm: Winner announcement </a:t>
            </a:r>
            <a:br>
              <a:rPr lang="en-CA" sz="11200">
                <a:solidFill>
                  <a:schemeClr val="bg2">
                    <a:lumMod val="10000"/>
                  </a:schemeClr>
                </a:solidFill>
                <a:latin typeface="Helvetica" pitchFamily="2" charset="0"/>
              </a:rPr>
            </a:br>
            <a:r>
              <a:rPr lang="en-CA" sz="11200" dirty="0">
                <a:solidFill>
                  <a:schemeClr val="bg2">
                    <a:lumMod val="10000"/>
                  </a:schemeClr>
                </a:solidFill>
                <a:latin typeface="Helvetica" pitchFamily="2" charset="0"/>
              </a:rPr>
              <a:t>5:20 pm: Networking resumes </a:t>
            </a:r>
            <a:br>
              <a:rPr lang="en-CA" sz="11200">
                <a:solidFill>
                  <a:schemeClr val="bg2">
                    <a:lumMod val="10000"/>
                  </a:schemeClr>
                </a:solidFill>
                <a:latin typeface="Helvetica" pitchFamily="2" charset="0"/>
              </a:rPr>
            </a:br>
            <a:r>
              <a:rPr lang="en-CA" sz="11200" dirty="0">
                <a:solidFill>
                  <a:schemeClr val="bg2">
                    <a:lumMod val="10000"/>
                  </a:schemeClr>
                </a:solidFill>
                <a:latin typeface="Helvetica" pitchFamily="2" charset="0"/>
              </a:rPr>
              <a:t>6:00 pm: Event closes</a:t>
            </a:r>
          </a:p>
          <a:p>
            <a:pPr marL="0" indent="0">
              <a:lnSpc>
                <a:spcPct val="150000"/>
              </a:lnSpc>
              <a:buNone/>
            </a:pPr>
            <a:endParaRPr lang="en-CA" sz="3500">
              <a:solidFill>
                <a:schemeClr val="bg2">
                  <a:lumMod val="10000"/>
                </a:schemeClr>
              </a:solidFill>
              <a:latin typeface="Helvetica" pitchFamily="2" charset="0"/>
            </a:endParaRPr>
          </a:p>
        </p:txBody>
      </p:sp>
    </p:spTree>
    <p:extLst>
      <p:ext uri="{BB962C8B-B14F-4D97-AF65-F5344CB8AC3E}">
        <p14:creationId xmlns:p14="http://schemas.microsoft.com/office/powerpoint/2010/main" val="3398833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FF7A-F588-42A5-B5F9-D4C3A28A16C6}"/>
              </a:ext>
            </a:extLst>
          </p:cNvPr>
          <p:cNvSpPr>
            <a:spLocks noGrp="1"/>
          </p:cNvSpPr>
          <p:nvPr>
            <p:ph type="title"/>
          </p:nvPr>
        </p:nvSpPr>
        <p:spPr>
          <a:xfrm>
            <a:off x="915943" y="643527"/>
            <a:ext cx="8281066" cy="765493"/>
          </a:xfrm>
        </p:spPr>
        <p:txBody>
          <a:bodyPr>
            <a:noAutofit/>
          </a:bodyPr>
          <a:lstStyle/>
          <a:p>
            <a:r>
              <a:rPr lang="en-CA" sz="4600" b="1">
                <a:solidFill>
                  <a:srgbClr val="01568B"/>
                </a:solidFill>
                <a:latin typeface="Helvetica" pitchFamily="2" charset="0"/>
              </a:rPr>
              <a:t>Post Event</a:t>
            </a:r>
          </a:p>
        </p:txBody>
      </p:sp>
      <p:sp>
        <p:nvSpPr>
          <p:cNvPr id="5" name="Rectangle 4">
            <a:extLst>
              <a:ext uri="{FF2B5EF4-FFF2-40B4-BE49-F238E27FC236}">
                <a16:creationId xmlns:a16="http://schemas.microsoft.com/office/drawing/2014/main" id="{638E7BC0-9828-4DB4-BCF4-FE06C0F15617}"/>
              </a:ext>
            </a:extLst>
          </p:cNvPr>
          <p:cNvSpPr/>
          <p:nvPr/>
        </p:nvSpPr>
        <p:spPr>
          <a:xfrm>
            <a:off x="0" y="0"/>
            <a:ext cx="12192000" cy="6858000"/>
          </a:xfrm>
          <a:prstGeom prst="rect">
            <a:avLst/>
          </a:prstGeom>
          <a:noFill/>
          <a:ln w="127000">
            <a:solidFill>
              <a:srgbClr val="0156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CDA1759F-CC46-444F-9791-AE158C1427A1}"/>
              </a:ext>
            </a:extLst>
          </p:cNvPr>
          <p:cNvSpPr>
            <a:spLocks noGrp="1"/>
          </p:cNvSpPr>
          <p:nvPr>
            <p:ph idx="1"/>
          </p:nvPr>
        </p:nvSpPr>
        <p:spPr/>
        <p:txBody>
          <a:bodyPr>
            <a:normAutofit lnSpcReduction="10000"/>
          </a:bodyPr>
          <a:lstStyle/>
          <a:p>
            <a:pPr>
              <a:lnSpc>
                <a:spcPct val="150000"/>
              </a:lnSpc>
            </a:pPr>
            <a:r>
              <a:rPr lang="en-CA" sz="3500">
                <a:solidFill>
                  <a:schemeClr val="bg2">
                    <a:lumMod val="10000"/>
                  </a:schemeClr>
                </a:solidFill>
                <a:latin typeface="Helvetica" pitchFamily="2" charset="0"/>
              </a:rPr>
              <a:t>Winners ad</a:t>
            </a:r>
          </a:p>
          <a:p>
            <a:pPr>
              <a:lnSpc>
                <a:spcPct val="150000"/>
              </a:lnSpc>
            </a:pPr>
            <a:r>
              <a:rPr lang="en-CA" sz="3500">
                <a:solidFill>
                  <a:schemeClr val="bg2">
                    <a:lumMod val="10000"/>
                  </a:schemeClr>
                </a:solidFill>
                <a:latin typeface="Helvetica" pitchFamily="2" charset="0"/>
              </a:rPr>
              <a:t>Finalists’ videos on Youtube channel</a:t>
            </a:r>
          </a:p>
          <a:p>
            <a:pPr>
              <a:lnSpc>
                <a:spcPct val="150000"/>
              </a:lnSpc>
            </a:pPr>
            <a:r>
              <a:rPr lang="en-CA" sz="3500">
                <a:solidFill>
                  <a:schemeClr val="bg2">
                    <a:lumMod val="10000"/>
                  </a:schemeClr>
                </a:solidFill>
                <a:latin typeface="Helvetica" pitchFamily="2" charset="0"/>
              </a:rPr>
              <a:t>Press release</a:t>
            </a:r>
          </a:p>
          <a:p>
            <a:pPr>
              <a:lnSpc>
                <a:spcPct val="150000"/>
              </a:lnSpc>
            </a:pPr>
            <a:r>
              <a:rPr lang="en-CA" sz="3500">
                <a:solidFill>
                  <a:schemeClr val="bg2">
                    <a:lumMod val="10000"/>
                  </a:schemeClr>
                </a:solidFill>
                <a:latin typeface="Helvetica" pitchFamily="2" charset="0"/>
              </a:rPr>
              <a:t>Letters of congratulations to post-secondary Presidents</a:t>
            </a:r>
          </a:p>
          <a:p>
            <a:pPr marL="0" indent="0">
              <a:buNone/>
            </a:pPr>
            <a:endParaRPr lang="en-CA"/>
          </a:p>
        </p:txBody>
      </p:sp>
    </p:spTree>
    <p:extLst>
      <p:ext uri="{BB962C8B-B14F-4D97-AF65-F5344CB8AC3E}">
        <p14:creationId xmlns:p14="http://schemas.microsoft.com/office/powerpoint/2010/main" val="2892929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FF7A-F588-42A5-B5F9-D4C3A28A16C6}"/>
              </a:ext>
            </a:extLst>
          </p:cNvPr>
          <p:cNvSpPr>
            <a:spLocks noGrp="1"/>
          </p:cNvSpPr>
          <p:nvPr>
            <p:ph type="title"/>
          </p:nvPr>
        </p:nvSpPr>
        <p:spPr>
          <a:xfrm>
            <a:off x="441158" y="419392"/>
            <a:ext cx="8281066" cy="765493"/>
          </a:xfrm>
        </p:spPr>
        <p:txBody>
          <a:bodyPr>
            <a:noAutofit/>
          </a:bodyPr>
          <a:lstStyle/>
          <a:p>
            <a:r>
              <a:rPr lang="en-CA" sz="4600" b="1">
                <a:solidFill>
                  <a:srgbClr val="01568B"/>
                </a:solidFill>
                <a:latin typeface="Helvetica" pitchFamily="2" charset="0"/>
              </a:rPr>
              <a:t>Tips for Replicating</a:t>
            </a:r>
          </a:p>
        </p:txBody>
      </p:sp>
      <p:sp>
        <p:nvSpPr>
          <p:cNvPr id="5" name="Rectangle 4">
            <a:extLst>
              <a:ext uri="{FF2B5EF4-FFF2-40B4-BE49-F238E27FC236}">
                <a16:creationId xmlns:a16="http://schemas.microsoft.com/office/drawing/2014/main" id="{638E7BC0-9828-4DB4-BCF4-FE06C0F15617}"/>
              </a:ext>
            </a:extLst>
          </p:cNvPr>
          <p:cNvSpPr/>
          <p:nvPr/>
        </p:nvSpPr>
        <p:spPr>
          <a:xfrm>
            <a:off x="0" y="0"/>
            <a:ext cx="12192000" cy="6858000"/>
          </a:xfrm>
          <a:prstGeom prst="rect">
            <a:avLst/>
          </a:prstGeom>
          <a:noFill/>
          <a:ln w="127000">
            <a:solidFill>
              <a:srgbClr val="0156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CDA1759F-CC46-444F-9791-AE158C1427A1}"/>
              </a:ext>
            </a:extLst>
          </p:cNvPr>
          <p:cNvSpPr>
            <a:spLocks noGrp="1"/>
          </p:cNvSpPr>
          <p:nvPr>
            <p:ph idx="1"/>
          </p:nvPr>
        </p:nvSpPr>
        <p:spPr>
          <a:xfrm>
            <a:off x="532159" y="1386010"/>
            <a:ext cx="6094648" cy="5296144"/>
          </a:xfrm>
        </p:spPr>
        <p:txBody>
          <a:bodyPr>
            <a:normAutofit fontScale="77500" lnSpcReduction="20000"/>
          </a:bodyPr>
          <a:lstStyle/>
          <a:p>
            <a:pPr>
              <a:lnSpc>
                <a:spcPct val="150000"/>
              </a:lnSpc>
            </a:pPr>
            <a:r>
              <a:rPr lang="en-CA" sz="3500">
                <a:solidFill>
                  <a:schemeClr val="bg2">
                    <a:lumMod val="10000"/>
                  </a:schemeClr>
                </a:solidFill>
                <a:latin typeface="Helvetica" pitchFamily="2" charset="0"/>
              </a:rPr>
              <a:t>Partner with post-secondary institutions and the business community</a:t>
            </a:r>
          </a:p>
          <a:p>
            <a:pPr>
              <a:lnSpc>
                <a:spcPct val="150000"/>
              </a:lnSpc>
            </a:pPr>
            <a:r>
              <a:rPr lang="en-CA" sz="3500">
                <a:solidFill>
                  <a:schemeClr val="bg2">
                    <a:lumMod val="10000"/>
                  </a:schemeClr>
                </a:solidFill>
                <a:latin typeface="Helvetica" pitchFamily="2" charset="0"/>
              </a:rPr>
              <a:t>Set a long contest period</a:t>
            </a:r>
          </a:p>
          <a:p>
            <a:pPr>
              <a:lnSpc>
                <a:spcPct val="150000"/>
              </a:lnSpc>
            </a:pPr>
            <a:r>
              <a:rPr lang="en-CA" sz="3500">
                <a:solidFill>
                  <a:schemeClr val="bg2">
                    <a:lumMod val="10000"/>
                  </a:schemeClr>
                </a:solidFill>
                <a:latin typeface="Helvetica" pitchFamily="2" charset="0"/>
              </a:rPr>
              <a:t>Promote, promote, promote!</a:t>
            </a:r>
          </a:p>
          <a:p>
            <a:pPr>
              <a:lnSpc>
                <a:spcPct val="150000"/>
              </a:lnSpc>
            </a:pPr>
            <a:r>
              <a:rPr lang="en-CA" sz="3500">
                <a:solidFill>
                  <a:schemeClr val="bg2">
                    <a:lumMod val="10000"/>
                  </a:schemeClr>
                </a:solidFill>
                <a:latin typeface="Helvetica" pitchFamily="2" charset="0"/>
              </a:rPr>
              <a:t>Open invitation to event</a:t>
            </a:r>
          </a:p>
          <a:p>
            <a:pPr>
              <a:lnSpc>
                <a:spcPct val="150000"/>
              </a:lnSpc>
            </a:pPr>
            <a:r>
              <a:rPr lang="en-CA" sz="3500">
                <a:solidFill>
                  <a:schemeClr val="bg2">
                    <a:lumMod val="10000"/>
                  </a:schemeClr>
                </a:solidFill>
                <a:latin typeface="Helvetica" pitchFamily="2" charset="0"/>
              </a:rPr>
              <a:t>Judges from diverse backgrounds and fields</a:t>
            </a:r>
          </a:p>
          <a:p>
            <a:pPr marL="0" indent="0">
              <a:buNone/>
            </a:pPr>
            <a:endParaRPr lang="en-CA"/>
          </a:p>
        </p:txBody>
      </p:sp>
      <p:pic>
        <p:nvPicPr>
          <p:cNvPr id="3" name="Picture 2">
            <a:extLst>
              <a:ext uri="{FF2B5EF4-FFF2-40B4-BE49-F238E27FC236}">
                <a16:creationId xmlns:a16="http://schemas.microsoft.com/office/drawing/2014/main" id="{F665F189-AA8F-410F-BE5C-78C1BBEB956A}"/>
              </a:ext>
            </a:extLst>
          </p:cNvPr>
          <p:cNvPicPr>
            <a:picLocks noChangeAspect="1"/>
          </p:cNvPicPr>
          <p:nvPr/>
        </p:nvPicPr>
        <p:blipFill>
          <a:blip r:embed="rId3"/>
          <a:stretch>
            <a:fillRect/>
          </a:stretch>
        </p:blipFill>
        <p:spPr>
          <a:xfrm>
            <a:off x="6862621" y="1184885"/>
            <a:ext cx="5093565" cy="5060650"/>
          </a:xfrm>
          <a:prstGeom prst="rect">
            <a:avLst/>
          </a:prstGeom>
        </p:spPr>
      </p:pic>
    </p:spTree>
    <p:extLst>
      <p:ext uri="{BB962C8B-B14F-4D97-AF65-F5344CB8AC3E}">
        <p14:creationId xmlns:p14="http://schemas.microsoft.com/office/powerpoint/2010/main" val="3963922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FF7A-F588-42A5-B5F9-D4C3A28A16C6}"/>
              </a:ext>
            </a:extLst>
          </p:cNvPr>
          <p:cNvSpPr>
            <a:spLocks noGrp="1"/>
          </p:cNvSpPr>
          <p:nvPr>
            <p:ph type="title"/>
          </p:nvPr>
        </p:nvSpPr>
        <p:spPr>
          <a:xfrm>
            <a:off x="915943" y="643527"/>
            <a:ext cx="8281066" cy="765493"/>
          </a:xfrm>
        </p:spPr>
        <p:txBody>
          <a:bodyPr>
            <a:noAutofit/>
          </a:bodyPr>
          <a:lstStyle/>
          <a:p>
            <a:r>
              <a:rPr lang="en-CA" sz="4600" b="1">
                <a:solidFill>
                  <a:srgbClr val="01568B"/>
                </a:solidFill>
                <a:latin typeface="Helvetica" pitchFamily="2" charset="0"/>
              </a:rPr>
              <a:t>Other Ideas</a:t>
            </a:r>
          </a:p>
        </p:txBody>
      </p:sp>
      <p:sp>
        <p:nvSpPr>
          <p:cNvPr id="5" name="Rectangle 4">
            <a:extLst>
              <a:ext uri="{FF2B5EF4-FFF2-40B4-BE49-F238E27FC236}">
                <a16:creationId xmlns:a16="http://schemas.microsoft.com/office/drawing/2014/main" id="{638E7BC0-9828-4DB4-BCF4-FE06C0F15617}"/>
              </a:ext>
            </a:extLst>
          </p:cNvPr>
          <p:cNvSpPr/>
          <p:nvPr/>
        </p:nvSpPr>
        <p:spPr>
          <a:xfrm>
            <a:off x="0" y="0"/>
            <a:ext cx="12192000" cy="6858000"/>
          </a:xfrm>
          <a:prstGeom prst="rect">
            <a:avLst/>
          </a:prstGeom>
          <a:noFill/>
          <a:ln w="127000">
            <a:solidFill>
              <a:srgbClr val="0156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CDA1759F-CC46-444F-9791-AE158C1427A1}"/>
              </a:ext>
            </a:extLst>
          </p:cNvPr>
          <p:cNvSpPr>
            <a:spLocks noGrp="1"/>
          </p:cNvSpPr>
          <p:nvPr>
            <p:ph idx="1"/>
          </p:nvPr>
        </p:nvSpPr>
        <p:spPr>
          <a:xfrm>
            <a:off x="1049215" y="1481609"/>
            <a:ext cx="6934200" cy="5065532"/>
          </a:xfrm>
        </p:spPr>
        <p:txBody>
          <a:bodyPr>
            <a:normAutofit fontScale="70000" lnSpcReduction="20000"/>
          </a:bodyPr>
          <a:lstStyle/>
          <a:p>
            <a:pPr>
              <a:lnSpc>
                <a:spcPct val="150000"/>
              </a:lnSpc>
            </a:pPr>
            <a:r>
              <a:rPr lang="en-CA" sz="4000">
                <a:solidFill>
                  <a:schemeClr val="bg2">
                    <a:lumMod val="10000"/>
                  </a:schemeClr>
                </a:solidFill>
                <a:latin typeface="Helvetica" pitchFamily="2" charset="0"/>
              </a:rPr>
              <a:t>Videos</a:t>
            </a:r>
          </a:p>
          <a:p>
            <a:pPr>
              <a:lnSpc>
                <a:spcPct val="150000"/>
              </a:lnSpc>
            </a:pPr>
            <a:r>
              <a:rPr lang="en-CA" sz="4000">
                <a:solidFill>
                  <a:schemeClr val="bg2">
                    <a:lumMod val="10000"/>
                  </a:schemeClr>
                </a:solidFill>
                <a:latin typeface="Helvetica" pitchFamily="2" charset="0"/>
              </a:rPr>
              <a:t>Networking tips in promotion</a:t>
            </a:r>
          </a:p>
          <a:p>
            <a:pPr>
              <a:lnSpc>
                <a:spcPct val="150000"/>
              </a:lnSpc>
            </a:pPr>
            <a:r>
              <a:rPr lang="en-CA" sz="4000">
                <a:solidFill>
                  <a:schemeClr val="bg2">
                    <a:lumMod val="10000"/>
                  </a:schemeClr>
                </a:solidFill>
                <a:latin typeface="Helvetica" pitchFamily="2" charset="0"/>
              </a:rPr>
              <a:t>Networking prompts on name tags</a:t>
            </a:r>
          </a:p>
          <a:p>
            <a:pPr>
              <a:lnSpc>
                <a:spcPct val="150000"/>
              </a:lnSpc>
            </a:pPr>
            <a:r>
              <a:rPr lang="en-CA" sz="4000">
                <a:solidFill>
                  <a:schemeClr val="bg2">
                    <a:lumMod val="10000"/>
                  </a:schemeClr>
                </a:solidFill>
                <a:latin typeface="Helvetica" pitchFamily="2" charset="0"/>
              </a:rPr>
              <a:t>Booths during networking time</a:t>
            </a:r>
          </a:p>
          <a:p>
            <a:pPr>
              <a:lnSpc>
                <a:spcPct val="150000"/>
              </a:lnSpc>
            </a:pPr>
            <a:r>
              <a:rPr lang="en-CA" sz="4000">
                <a:solidFill>
                  <a:schemeClr val="bg2">
                    <a:lumMod val="10000"/>
                  </a:schemeClr>
                </a:solidFill>
                <a:latin typeface="Helvetica" pitchFamily="2" charset="0"/>
              </a:rPr>
              <a:t>Private sector sponsors</a:t>
            </a:r>
          </a:p>
          <a:p>
            <a:pPr>
              <a:lnSpc>
                <a:spcPct val="150000"/>
              </a:lnSpc>
            </a:pPr>
            <a:r>
              <a:rPr lang="en-CA" sz="4000">
                <a:solidFill>
                  <a:schemeClr val="bg2">
                    <a:lumMod val="10000"/>
                  </a:schemeClr>
                </a:solidFill>
                <a:latin typeface="Helvetica" pitchFamily="2" charset="0"/>
              </a:rPr>
              <a:t>Open competition to current students </a:t>
            </a:r>
          </a:p>
          <a:p>
            <a:pPr>
              <a:lnSpc>
                <a:spcPct val="150000"/>
              </a:lnSpc>
            </a:pPr>
            <a:r>
              <a:rPr lang="en-CA" sz="4000">
                <a:solidFill>
                  <a:schemeClr val="bg2">
                    <a:lumMod val="10000"/>
                  </a:schemeClr>
                </a:solidFill>
                <a:latin typeface="Helvetica" pitchFamily="2" charset="0"/>
              </a:rPr>
              <a:t>People’s Choice Award (Survey Monkey)</a:t>
            </a:r>
          </a:p>
          <a:p>
            <a:pPr marL="0" indent="0">
              <a:buNone/>
            </a:pPr>
            <a:endParaRPr lang="en-CA"/>
          </a:p>
        </p:txBody>
      </p:sp>
    </p:spTree>
    <p:extLst>
      <p:ext uri="{BB962C8B-B14F-4D97-AF65-F5344CB8AC3E}">
        <p14:creationId xmlns:p14="http://schemas.microsoft.com/office/powerpoint/2010/main" val="2963485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FF7A-F588-42A5-B5F9-D4C3A28A16C6}"/>
              </a:ext>
            </a:extLst>
          </p:cNvPr>
          <p:cNvSpPr>
            <a:spLocks noGrp="1"/>
          </p:cNvSpPr>
          <p:nvPr>
            <p:ph type="title"/>
          </p:nvPr>
        </p:nvSpPr>
        <p:spPr>
          <a:xfrm>
            <a:off x="6263005" y="2697614"/>
            <a:ext cx="5689509" cy="765493"/>
          </a:xfrm>
        </p:spPr>
        <p:txBody>
          <a:bodyPr>
            <a:noAutofit/>
          </a:bodyPr>
          <a:lstStyle/>
          <a:p>
            <a:r>
              <a:rPr lang="en-CA" sz="4100" b="1">
                <a:solidFill>
                  <a:srgbClr val="01568B"/>
                </a:solidFill>
                <a:latin typeface="Helvetica" pitchFamily="2" charset="0"/>
              </a:rPr>
              <a:t>COMPILATION VIDEO</a:t>
            </a:r>
          </a:p>
        </p:txBody>
      </p:sp>
      <p:sp>
        <p:nvSpPr>
          <p:cNvPr id="3" name="Content Placeholder 2">
            <a:extLst>
              <a:ext uri="{FF2B5EF4-FFF2-40B4-BE49-F238E27FC236}">
                <a16:creationId xmlns:a16="http://schemas.microsoft.com/office/drawing/2014/main" id="{1D0CB97B-1E5C-49EB-BD8C-D4DC9AD78463}"/>
              </a:ext>
            </a:extLst>
          </p:cNvPr>
          <p:cNvSpPr>
            <a:spLocks noGrp="1"/>
          </p:cNvSpPr>
          <p:nvPr>
            <p:ph idx="1"/>
          </p:nvPr>
        </p:nvSpPr>
        <p:spPr>
          <a:xfrm>
            <a:off x="6263005" y="3329039"/>
            <a:ext cx="5067198" cy="841510"/>
          </a:xfrm>
        </p:spPr>
        <p:txBody>
          <a:bodyPr>
            <a:normAutofit/>
          </a:bodyPr>
          <a:lstStyle/>
          <a:p>
            <a:pPr marL="0" indent="0">
              <a:buNone/>
            </a:pPr>
            <a:r>
              <a:rPr lang="en-CA">
                <a:solidFill>
                  <a:schemeClr val="bg2">
                    <a:lumMod val="50000"/>
                  </a:schemeClr>
                </a:solidFill>
                <a:latin typeface="Helvetica" pitchFamily="2" charset="0"/>
              </a:rPr>
              <a:t>#HireMeHalifax 2017</a:t>
            </a:r>
          </a:p>
        </p:txBody>
      </p:sp>
      <p:sp>
        <p:nvSpPr>
          <p:cNvPr id="5" name="Rectangle 4">
            <a:extLst>
              <a:ext uri="{FF2B5EF4-FFF2-40B4-BE49-F238E27FC236}">
                <a16:creationId xmlns:a16="http://schemas.microsoft.com/office/drawing/2014/main" id="{638E7BC0-9828-4DB4-BCF4-FE06C0F15617}"/>
              </a:ext>
            </a:extLst>
          </p:cNvPr>
          <p:cNvSpPr/>
          <p:nvPr/>
        </p:nvSpPr>
        <p:spPr>
          <a:xfrm>
            <a:off x="0" y="0"/>
            <a:ext cx="12192000" cy="6858000"/>
          </a:xfrm>
          <a:prstGeom prst="rect">
            <a:avLst/>
          </a:prstGeom>
          <a:noFill/>
          <a:ln w="127000">
            <a:solidFill>
              <a:srgbClr val="0156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hlinkClick r:id="rId3"/>
            <a:extLst>
              <a:ext uri="{FF2B5EF4-FFF2-40B4-BE49-F238E27FC236}">
                <a16:creationId xmlns:a16="http://schemas.microsoft.com/office/drawing/2014/main" id="{47A8C985-7ED2-40F3-A72A-D342861E564F}"/>
              </a:ext>
            </a:extLst>
          </p:cNvPr>
          <p:cNvPicPr>
            <a:picLocks noChangeAspect="1"/>
          </p:cNvPicPr>
          <p:nvPr/>
        </p:nvPicPr>
        <p:blipFill>
          <a:blip r:embed="rId4"/>
          <a:stretch>
            <a:fillRect/>
          </a:stretch>
        </p:blipFill>
        <p:spPr>
          <a:xfrm>
            <a:off x="1480261" y="1052564"/>
            <a:ext cx="4581525" cy="4552950"/>
          </a:xfrm>
          <a:prstGeom prst="rect">
            <a:avLst/>
          </a:prstGeom>
        </p:spPr>
      </p:pic>
    </p:spTree>
    <p:extLst>
      <p:ext uri="{BB962C8B-B14F-4D97-AF65-F5344CB8AC3E}">
        <p14:creationId xmlns:p14="http://schemas.microsoft.com/office/powerpoint/2010/main" val="3520784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837C6E-CAB8-48F2-A168-E377EE5609AC}"/>
              </a:ext>
            </a:extLst>
          </p:cNvPr>
          <p:cNvSpPr/>
          <p:nvPr/>
        </p:nvSpPr>
        <p:spPr>
          <a:xfrm>
            <a:off x="0" y="0"/>
            <a:ext cx="12192000" cy="6858000"/>
          </a:xfrm>
          <a:prstGeom prst="rect">
            <a:avLst/>
          </a:prstGeom>
          <a:noFill/>
          <a:ln w="127000">
            <a:solidFill>
              <a:srgbClr val="0156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73369D6-F73F-4943-8024-B99AD24AC933}"/>
              </a:ext>
            </a:extLst>
          </p:cNvPr>
          <p:cNvSpPr txBox="1"/>
          <p:nvPr/>
        </p:nvSpPr>
        <p:spPr>
          <a:xfrm>
            <a:off x="3685832" y="1370469"/>
            <a:ext cx="864609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8800" b="1" i="0" u="none" strike="noStrike" kern="1200" cap="none" spc="0" normalizeH="0" baseline="0" noProof="0">
                <a:ln>
                  <a:noFill/>
                </a:ln>
                <a:solidFill>
                  <a:srgbClr val="01568B"/>
                </a:solidFill>
                <a:effectLst/>
                <a:uLnTx/>
                <a:uFillTx/>
                <a:latin typeface="Helvetica" pitchFamily="2" charset="0"/>
                <a:ea typeface="+mn-ea"/>
                <a:cs typeface="Arial" panose="020B0604020202020204" pitchFamily="34" charset="0"/>
              </a:rPr>
              <a:t>#HireMeHalifax</a:t>
            </a:r>
          </a:p>
        </p:txBody>
      </p:sp>
      <p:sp>
        <p:nvSpPr>
          <p:cNvPr id="3" name="TextBox 2">
            <a:extLst>
              <a:ext uri="{FF2B5EF4-FFF2-40B4-BE49-F238E27FC236}">
                <a16:creationId xmlns:a16="http://schemas.microsoft.com/office/drawing/2014/main" id="{9DE6CF50-39E2-4308-AF67-85F2F842DC65}"/>
              </a:ext>
            </a:extLst>
          </p:cNvPr>
          <p:cNvSpPr txBox="1"/>
          <p:nvPr/>
        </p:nvSpPr>
        <p:spPr>
          <a:xfrm>
            <a:off x="4297680" y="2466293"/>
            <a:ext cx="7744753"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600" b="1" i="0" u="none" strike="noStrike" kern="1200" cap="none" spc="0" normalizeH="0" baseline="0" noProof="0">
                <a:ln>
                  <a:noFill/>
                </a:ln>
                <a:solidFill>
                  <a:srgbClr val="E7E6E6">
                    <a:lumMod val="25000"/>
                  </a:srgbClr>
                </a:solidFill>
                <a:effectLst/>
                <a:uLnTx/>
                <a:uFillTx/>
                <a:latin typeface="Helvetica" pitchFamily="2" charset="0"/>
                <a:ea typeface="+mn-ea"/>
                <a:cs typeface="+mn-cs"/>
              </a:rPr>
              <a:t>PITCH COMPETITION &amp; NETWORKING EVENT</a:t>
            </a:r>
          </a:p>
        </p:txBody>
      </p:sp>
      <p:pic>
        <p:nvPicPr>
          <p:cNvPr id="6" name="Picture 5" descr="A person holding a microphone&#10;&#10;Description automatically generated">
            <a:extLst>
              <a:ext uri="{FF2B5EF4-FFF2-40B4-BE49-F238E27FC236}">
                <a16:creationId xmlns:a16="http://schemas.microsoft.com/office/drawing/2014/main" id="{01D42117-AE2D-4E2F-B226-7A25CBE10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720"/>
            <a:ext cx="7066969" cy="7066969"/>
          </a:xfrm>
          <a:prstGeom prst="rect">
            <a:avLst/>
          </a:prstGeom>
        </p:spPr>
      </p:pic>
      <p:pic>
        <p:nvPicPr>
          <p:cNvPr id="7" name="Picture 6">
            <a:extLst>
              <a:ext uri="{FF2B5EF4-FFF2-40B4-BE49-F238E27FC236}">
                <a16:creationId xmlns:a16="http://schemas.microsoft.com/office/drawing/2014/main" id="{B1788933-4423-4A13-933C-79975DCA7979}"/>
              </a:ext>
            </a:extLst>
          </p:cNvPr>
          <p:cNvPicPr>
            <a:picLocks noChangeAspect="1"/>
          </p:cNvPicPr>
          <p:nvPr/>
        </p:nvPicPr>
        <p:blipFill rotWithShape="1">
          <a:blip r:embed="rId4">
            <a:extLst>
              <a:ext uri="{28A0092B-C50C-407E-A947-70E740481C1C}">
                <a14:useLocalDpi xmlns:a14="http://schemas.microsoft.com/office/drawing/2010/main" val="0"/>
              </a:ext>
            </a:extLst>
          </a:blip>
          <a:srcRect l="13422" t="26029" r="1" b="28211"/>
          <a:stretch/>
        </p:blipFill>
        <p:spPr>
          <a:xfrm>
            <a:off x="9003036" y="5391943"/>
            <a:ext cx="3533874" cy="1384663"/>
          </a:xfrm>
          <a:prstGeom prst="rect">
            <a:avLst/>
          </a:prstGeom>
        </p:spPr>
      </p:pic>
    </p:spTree>
    <p:extLst>
      <p:ext uri="{BB962C8B-B14F-4D97-AF65-F5344CB8AC3E}">
        <p14:creationId xmlns:p14="http://schemas.microsoft.com/office/powerpoint/2010/main" val="1239813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837C6E-CAB8-48F2-A168-E377EE5609AC}"/>
              </a:ext>
            </a:extLst>
          </p:cNvPr>
          <p:cNvSpPr/>
          <p:nvPr/>
        </p:nvSpPr>
        <p:spPr>
          <a:xfrm>
            <a:off x="0" y="0"/>
            <a:ext cx="12192000" cy="6858000"/>
          </a:xfrm>
          <a:prstGeom prst="rect">
            <a:avLst/>
          </a:prstGeom>
          <a:noFill/>
          <a:ln w="127000">
            <a:solidFill>
              <a:srgbClr val="0156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73369D6-F73F-4943-8024-B99AD24AC933}"/>
              </a:ext>
            </a:extLst>
          </p:cNvPr>
          <p:cNvSpPr txBox="1"/>
          <p:nvPr/>
        </p:nvSpPr>
        <p:spPr>
          <a:xfrm>
            <a:off x="6096000" y="992040"/>
            <a:ext cx="5546091" cy="20928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6500" b="1" i="0" u="none" strike="noStrike" kern="1200" cap="none" spc="0" normalizeH="0" baseline="0" noProof="0">
                <a:ln>
                  <a:noFill/>
                </a:ln>
                <a:solidFill>
                  <a:srgbClr val="01568B"/>
                </a:solidFill>
                <a:effectLst/>
                <a:uLnTx/>
                <a:uFillTx/>
                <a:latin typeface="Helvetica" pitchFamily="2" charset="0"/>
                <a:ea typeface="+mn-ea"/>
                <a:cs typeface="Arial" panose="020B0604020202020204" pitchFamily="34" charset="0"/>
              </a:rPr>
              <a:t>The Guide to Hiring Youth</a:t>
            </a:r>
          </a:p>
        </p:txBody>
      </p:sp>
      <p:pic>
        <p:nvPicPr>
          <p:cNvPr id="7" name="Picture 6">
            <a:extLst>
              <a:ext uri="{FF2B5EF4-FFF2-40B4-BE49-F238E27FC236}">
                <a16:creationId xmlns:a16="http://schemas.microsoft.com/office/drawing/2014/main" id="{B1788933-4423-4A13-933C-79975DCA7979}"/>
              </a:ext>
            </a:extLst>
          </p:cNvPr>
          <p:cNvPicPr>
            <a:picLocks noChangeAspect="1"/>
          </p:cNvPicPr>
          <p:nvPr/>
        </p:nvPicPr>
        <p:blipFill rotWithShape="1">
          <a:blip r:embed="rId3">
            <a:extLst>
              <a:ext uri="{28A0092B-C50C-407E-A947-70E740481C1C}">
                <a14:useLocalDpi xmlns:a14="http://schemas.microsoft.com/office/drawing/2010/main" val="0"/>
              </a:ext>
            </a:extLst>
          </a:blip>
          <a:srcRect l="13422" t="26029" r="1" b="28211"/>
          <a:stretch/>
        </p:blipFill>
        <p:spPr>
          <a:xfrm>
            <a:off x="9003036" y="5391943"/>
            <a:ext cx="3533874" cy="1384663"/>
          </a:xfrm>
          <a:prstGeom prst="rect">
            <a:avLst/>
          </a:prstGeom>
        </p:spPr>
      </p:pic>
      <p:pic>
        <p:nvPicPr>
          <p:cNvPr id="5" name="Picture 4">
            <a:extLst>
              <a:ext uri="{FF2B5EF4-FFF2-40B4-BE49-F238E27FC236}">
                <a16:creationId xmlns:a16="http://schemas.microsoft.com/office/drawing/2014/main" id="{5A9D90D5-DA40-4F07-AF88-2050183959E4}"/>
              </a:ext>
            </a:extLst>
          </p:cNvPr>
          <p:cNvPicPr>
            <a:picLocks noChangeAspect="1"/>
          </p:cNvPicPr>
          <p:nvPr/>
        </p:nvPicPr>
        <p:blipFill>
          <a:blip r:embed="rId4"/>
          <a:stretch>
            <a:fillRect/>
          </a:stretch>
        </p:blipFill>
        <p:spPr>
          <a:xfrm>
            <a:off x="701675" y="600075"/>
            <a:ext cx="4419600" cy="5657850"/>
          </a:xfrm>
          <a:prstGeom prst="rect">
            <a:avLst/>
          </a:prstGeom>
          <a:ln>
            <a:solidFill>
              <a:schemeClr val="tx1"/>
            </a:solidFill>
          </a:ln>
        </p:spPr>
      </p:pic>
    </p:spTree>
    <p:extLst>
      <p:ext uri="{BB962C8B-B14F-4D97-AF65-F5344CB8AC3E}">
        <p14:creationId xmlns:p14="http://schemas.microsoft.com/office/powerpoint/2010/main" val="784571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FF7A-F588-42A5-B5F9-D4C3A28A16C6}"/>
              </a:ext>
            </a:extLst>
          </p:cNvPr>
          <p:cNvSpPr>
            <a:spLocks noGrp="1"/>
          </p:cNvSpPr>
          <p:nvPr>
            <p:ph type="title"/>
          </p:nvPr>
        </p:nvSpPr>
        <p:spPr>
          <a:xfrm>
            <a:off x="915943" y="643527"/>
            <a:ext cx="8281066" cy="765493"/>
          </a:xfrm>
        </p:spPr>
        <p:txBody>
          <a:bodyPr>
            <a:noAutofit/>
          </a:bodyPr>
          <a:lstStyle/>
          <a:p>
            <a:r>
              <a:rPr lang="en-CA" sz="4600" b="1">
                <a:solidFill>
                  <a:srgbClr val="01568B"/>
                </a:solidFill>
                <a:latin typeface="Helvetica" pitchFamily="2" charset="0"/>
              </a:rPr>
              <a:t>The Guide to Hiring Youth</a:t>
            </a:r>
          </a:p>
        </p:txBody>
      </p:sp>
      <p:sp>
        <p:nvSpPr>
          <p:cNvPr id="5" name="Rectangle 4">
            <a:extLst>
              <a:ext uri="{FF2B5EF4-FFF2-40B4-BE49-F238E27FC236}">
                <a16:creationId xmlns:a16="http://schemas.microsoft.com/office/drawing/2014/main" id="{638E7BC0-9828-4DB4-BCF4-FE06C0F15617}"/>
              </a:ext>
            </a:extLst>
          </p:cNvPr>
          <p:cNvSpPr/>
          <p:nvPr/>
        </p:nvSpPr>
        <p:spPr>
          <a:xfrm>
            <a:off x="0" y="0"/>
            <a:ext cx="12192000" cy="6858000"/>
          </a:xfrm>
          <a:prstGeom prst="rect">
            <a:avLst/>
          </a:prstGeom>
          <a:noFill/>
          <a:ln w="127000">
            <a:solidFill>
              <a:srgbClr val="0156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CDA1759F-CC46-444F-9791-AE158C1427A1}"/>
              </a:ext>
            </a:extLst>
          </p:cNvPr>
          <p:cNvSpPr>
            <a:spLocks noGrp="1"/>
          </p:cNvSpPr>
          <p:nvPr>
            <p:ph idx="1"/>
          </p:nvPr>
        </p:nvSpPr>
        <p:spPr>
          <a:xfrm>
            <a:off x="838200" y="1825624"/>
            <a:ext cx="10925908" cy="4856530"/>
          </a:xfrm>
        </p:spPr>
        <p:txBody>
          <a:bodyPr>
            <a:normAutofit fontScale="92500" lnSpcReduction="20000"/>
          </a:bodyPr>
          <a:lstStyle/>
          <a:p>
            <a:pPr lvl="1">
              <a:lnSpc>
                <a:spcPct val="150000"/>
              </a:lnSpc>
            </a:pPr>
            <a:r>
              <a:rPr lang="en-CA" sz="3500">
                <a:solidFill>
                  <a:schemeClr val="bg2">
                    <a:lumMod val="10000"/>
                  </a:schemeClr>
                </a:solidFill>
                <a:latin typeface="Helvetica" pitchFamily="2" charset="0"/>
              </a:rPr>
              <a:t>60-page guide for employers</a:t>
            </a:r>
          </a:p>
          <a:p>
            <a:pPr lvl="2">
              <a:lnSpc>
                <a:spcPct val="150000"/>
              </a:lnSpc>
            </a:pPr>
            <a:r>
              <a:rPr lang="en-CA" sz="3100">
                <a:solidFill>
                  <a:schemeClr val="bg2">
                    <a:lumMod val="10000"/>
                  </a:schemeClr>
                </a:solidFill>
                <a:latin typeface="Helvetica" pitchFamily="2" charset="0"/>
              </a:rPr>
              <a:t>Hiring resources and information</a:t>
            </a:r>
          </a:p>
          <a:p>
            <a:pPr lvl="2">
              <a:lnSpc>
                <a:spcPct val="150000"/>
              </a:lnSpc>
            </a:pPr>
            <a:r>
              <a:rPr lang="en-CA" sz="3100">
                <a:solidFill>
                  <a:schemeClr val="bg2">
                    <a:lumMod val="10000"/>
                  </a:schemeClr>
                </a:solidFill>
                <a:latin typeface="Helvetica" pitchFamily="2" charset="0"/>
              </a:rPr>
              <a:t>Success stories</a:t>
            </a:r>
          </a:p>
          <a:p>
            <a:pPr lvl="2">
              <a:lnSpc>
                <a:spcPct val="150000"/>
              </a:lnSpc>
            </a:pPr>
            <a:r>
              <a:rPr lang="en-CA" sz="3100">
                <a:solidFill>
                  <a:schemeClr val="bg2">
                    <a:lumMod val="10000"/>
                  </a:schemeClr>
                </a:solidFill>
                <a:latin typeface="Helvetica" pitchFamily="2" charset="0"/>
              </a:rPr>
              <a:t>Ads and articles</a:t>
            </a:r>
          </a:p>
          <a:p>
            <a:pPr lvl="1">
              <a:lnSpc>
                <a:spcPct val="150000"/>
              </a:lnSpc>
            </a:pPr>
            <a:r>
              <a:rPr lang="en-CA" sz="3600">
                <a:solidFill>
                  <a:schemeClr val="bg2">
                    <a:lumMod val="10000"/>
                  </a:schemeClr>
                </a:solidFill>
                <a:latin typeface="Helvetica" pitchFamily="2" charset="0"/>
              </a:rPr>
              <a:t>PDF posted on our website</a:t>
            </a:r>
            <a:endParaRPr lang="en-CA" sz="3500">
              <a:solidFill>
                <a:schemeClr val="bg2">
                  <a:lumMod val="10000"/>
                </a:schemeClr>
              </a:solidFill>
              <a:latin typeface="Helvetica" pitchFamily="2" charset="0"/>
            </a:endParaRPr>
          </a:p>
          <a:p>
            <a:pPr lvl="1">
              <a:lnSpc>
                <a:spcPct val="150000"/>
              </a:lnSpc>
            </a:pPr>
            <a:r>
              <a:rPr lang="en-CA" sz="3500">
                <a:solidFill>
                  <a:schemeClr val="bg2">
                    <a:lumMod val="10000"/>
                  </a:schemeClr>
                </a:solidFill>
                <a:latin typeface="Helvetica" pitchFamily="2" charset="0"/>
              </a:rPr>
              <a:t>Printed and distributed physical copies</a:t>
            </a:r>
          </a:p>
          <a:p>
            <a:pPr lvl="2">
              <a:lnSpc>
                <a:spcPct val="150000"/>
              </a:lnSpc>
            </a:pPr>
            <a:r>
              <a:rPr lang="en-CA" sz="3100">
                <a:solidFill>
                  <a:schemeClr val="bg2">
                    <a:lumMod val="10000"/>
                  </a:schemeClr>
                </a:solidFill>
                <a:latin typeface="Helvetica" pitchFamily="2" charset="0"/>
              </a:rPr>
              <a:t>Distributed via mail and at events</a:t>
            </a:r>
          </a:p>
          <a:p>
            <a:pPr marL="914400" lvl="2" indent="0">
              <a:lnSpc>
                <a:spcPct val="150000"/>
              </a:lnSpc>
              <a:buNone/>
            </a:pPr>
            <a:endParaRPr lang="en-CA" sz="3100">
              <a:solidFill>
                <a:schemeClr val="bg2">
                  <a:lumMod val="10000"/>
                </a:schemeClr>
              </a:solidFill>
              <a:latin typeface="Helvetica" pitchFamily="2" charset="0"/>
            </a:endParaRPr>
          </a:p>
        </p:txBody>
      </p:sp>
    </p:spTree>
    <p:extLst>
      <p:ext uri="{BB962C8B-B14F-4D97-AF65-F5344CB8AC3E}">
        <p14:creationId xmlns:p14="http://schemas.microsoft.com/office/powerpoint/2010/main" val="3016050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FF7A-F588-42A5-B5F9-D4C3A28A16C6}"/>
              </a:ext>
            </a:extLst>
          </p:cNvPr>
          <p:cNvSpPr>
            <a:spLocks noGrp="1"/>
          </p:cNvSpPr>
          <p:nvPr>
            <p:ph type="title"/>
          </p:nvPr>
        </p:nvSpPr>
        <p:spPr>
          <a:xfrm>
            <a:off x="915943" y="643527"/>
            <a:ext cx="8281066" cy="765493"/>
          </a:xfrm>
        </p:spPr>
        <p:txBody>
          <a:bodyPr>
            <a:noAutofit/>
          </a:bodyPr>
          <a:lstStyle/>
          <a:p>
            <a:r>
              <a:rPr lang="en-CA" sz="4600" b="1">
                <a:solidFill>
                  <a:srgbClr val="01568B"/>
                </a:solidFill>
                <a:latin typeface="Helvetica" pitchFamily="2" charset="0"/>
              </a:rPr>
              <a:t>Employer Feedback</a:t>
            </a:r>
          </a:p>
        </p:txBody>
      </p:sp>
      <p:sp>
        <p:nvSpPr>
          <p:cNvPr id="5" name="Rectangle 4">
            <a:extLst>
              <a:ext uri="{FF2B5EF4-FFF2-40B4-BE49-F238E27FC236}">
                <a16:creationId xmlns:a16="http://schemas.microsoft.com/office/drawing/2014/main" id="{638E7BC0-9828-4DB4-BCF4-FE06C0F15617}"/>
              </a:ext>
            </a:extLst>
          </p:cNvPr>
          <p:cNvSpPr/>
          <p:nvPr/>
        </p:nvSpPr>
        <p:spPr>
          <a:xfrm>
            <a:off x="0" y="0"/>
            <a:ext cx="12192000" cy="6858000"/>
          </a:xfrm>
          <a:prstGeom prst="rect">
            <a:avLst/>
          </a:prstGeom>
          <a:noFill/>
          <a:ln w="127000">
            <a:solidFill>
              <a:srgbClr val="0156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CDA1759F-CC46-444F-9791-AE158C1427A1}"/>
              </a:ext>
            </a:extLst>
          </p:cNvPr>
          <p:cNvSpPr>
            <a:spLocks noGrp="1"/>
          </p:cNvSpPr>
          <p:nvPr>
            <p:ph idx="1"/>
          </p:nvPr>
        </p:nvSpPr>
        <p:spPr>
          <a:xfrm>
            <a:off x="838200" y="1825625"/>
            <a:ext cx="10117015" cy="4351338"/>
          </a:xfrm>
        </p:spPr>
        <p:txBody>
          <a:bodyPr>
            <a:normAutofit/>
          </a:bodyPr>
          <a:lstStyle/>
          <a:p>
            <a:pPr lvl="1">
              <a:lnSpc>
                <a:spcPct val="150000"/>
              </a:lnSpc>
            </a:pPr>
            <a:r>
              <a:rPr lang="en-CA" sz="3500">
                <a:solidFill>
                  <a:schemeClr val="bg2">
                    <a:lumMod val="10000"/>
                  </a:schemeClr>
                </a:solidFill>
                <a:latin typeface="Helvetica" pitchFamily="2" charset="0"/>
              </a:rPr>
              <a:t>Hiring incentives and program information were useful</a:t>
            </a:r>
          </a:p>
          <a:p>
            <a:pPr lvl="1">
              <a:lnSpc>
                <a:spcPct val="150000"/>
              </a:lnSpc>
            </a:pPr>
            <a:r>
              <a:rPr lang="en-CA" sz="3100">
                <a:solidFill>
                  <a:schemeClr val="bg2">
                    <a:lumMod val="10000"/>
                  </a:schemeClr>
                </a:solidFill>
                <a:latin typeface="Helvetica" pitchFamily="2" charset="0"/>
              </a:rPr>
              <a:t>Wanted easy access to this info</a:t>
            </a:r>
          </a:p>
          <a:p>
            <a:pPr lvl="1">
              <a:lnSpc>
                <a:spcPct val="150000"/>
              </a:lnSpc>
            </a:pPr>
            <a:endParaRPr lang="en-CA" sz="3500">
              <a:solidFill>
                <a:schemeClr val="bg2">
                  <a:lumMod val="10000"/>
                </a:schemeClr>
              </a:solidFill>
              <a:latin typeface="Helvetica" pitchFamily="2" charset="0"/>
            </a:endParaRPr>
          </a:p>
        </p:txBody>
      </p:sp>
    </p:spTree>
    <p:extLst>
      <p:ext uri="{BB962C8B-B14F-4D97-AF65-F5344CB8AC3E}">
        <p14:creationId xmlns:p14="http://schemas.microsoft.com/office/powerpoint/2010/main" val="4200873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FF7A-F588-42A5-B5F9-D4C3A28A16C6}"/>
              </a:ext>
            </a:extLst>
          </p:cNvPr>
          <p:cNvSpPr>
            <a:spLocks noGrp="1"/>
          </p:cNvSpPr>
          <p:nvPr>
            <p:ph type="title"/>
          </p:nvPr>
        </p:nvSpPr>
        <p:spPr>
          <a:xfrm>
            <a:off x="915943" y="643527"/>
            <a:ext cx="8281066" cy="765493"/>
          </a:xfrm>
        </p:spPr>
        <p:txBody>
          <a:bodyPr>
            <a:noAutofit/>
          </a:bodyPr>
          <a:lstStyle/>
          <a:p>
            <a:r>
              <a:rPr lang="en-CA" sz="4600" b="1">
                <a:solidFill>
                  <a:srgbClr val="01568B"/>
                </a:solidFill>
                <a:latin typeface="Helvetica" pitchFamily="2" charset="0"/>
              </a:rPr>
              <a:t>What We’re Doing Differently</a:t>
            </a:r>
          </a:p>
        </p:txBody>
      </p:sp>
      <p:sp>
        <p:nvSpPr>
          <p:cNvPr id="5" name="Rectangle 4">
            <a:extLst>
              <a:ext uri="{FF2B5EF4-FFF2-40B4-BE49-F238E27FC236}">
                <a16:creationId xmlns:a16="http://schemas.microsoft.com/office/drawing/2014/main" id="{638E7BC0-9828-4DB4-BCF4-FE06C0F15617}"/>
              </a:ext>
            </a:extLst>
          </p:cNvPr>
          <p:cNvSpPr/>
          <p:nvPr/>
        </p:nvSpPr>
        <p:spPr>
          <a:xfrm>
            <a:off x="0" y="0"/>
            <a:ext cx="12192000" cy="6858000"/>
          </a:xfrm>
          <a:prstGeom prst="rect">
            <a:avLst/>
          </a:prstGeom>
          <a:noFill/>
          <a:ln w="127000">
            <a:solidFill>
              <a:srgbClr val="0156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CDA1759F-CC46-444F-9791-AE158C1427A1}"/>
              </a:ext>
            </a:extLst>
          </p:cNvPr>
          <p:cNvSpPr>
            <a:spLocks noGrp="1"/>
          </p:cNvSpPr>
          <p:nvPr>
            <p:ph idx="1"/>
          </p:nvPr>
        </p:nvSpPr>
        <p:spPr>
          <a:xfrm>
            <a:off x="838200" y="1825624"/>
            <a:ext cx="10925908" cy="4751021"/>
          </a:xfrm>
        </p:spPr>
        <p:txBody>
          <a:bodyPr>
            <a:normAutofit lnSpcReduction="10000"/>
          </a:bodyPr>
          <a:lstStyle/>
          <a:p>
            <a:pPr lvl="1">
              <a:lnSpc>
                <a:spcPct val="150000"/>
              </a:lnSpc>
            </a:pPr>
            <a:r>
              <a:rPr lang="en-CA" sz="3500">
                <a:solidFill>
                  <a:schemeClr val="bg2">
                    <a:lumMod val="10000"/>
                  </a:schemeClr>
                </a:solidFill>
                <a:latin typeface="Helvetica" pitchFamily="2" charset="0"/>
              </a:rPr>
              <a:t>Digital version</a:t>
            </a:r>
          </a:p>
          <a:p>
            <a:pPr lvl="2">
              <a:lnSpc>
                <a:spcPct val="150000"/>
              </a:lnSpc>
            </a:pPr>
            <a:r>
              <a:rPr lang="en-CA" sz="3100">
                <a:solidFill>
                  <a:schemeClr val="bg2">
                    <a:lumMod val="10000"/>
                  </a:schemeClr>
                </a:solidFill>
                <a:latin typeface="Helvetica" pitchFamily="2" charset="0"/>
              </a:rPr>
              <a:t>No physical document or distribution</a:t>
            </a:r>
          </a:p>
          <a:p>
            <a:pPr lvl="1">
              <a:lnSpc>
                <a:spcPct val="150000"/>
              </a:lnSpc>
            </a:pPr>
            <a:r>
              <a:rPr lang="en-CA" sz="3500">
                <a:solidFill>
                  <a:schemeClr val="bg2">
                    <a:lumMod val="10000"/>
                  </a:schemeClr>
                </a:solidFill>
                <a:latin typeface="Helvetica" pitchFamily="2" charset="0"/>
              </a:rPr>
              <a:t>Paired down</a:t>
            </a:r>
          </a:p>
          <a:p>
            <a:pPr lvl="2">
              <a:lnSpc>
                <a:spcPct val="150000"/>
              </a:lnSpc>
            </a:pPr>
            <a:r>
              <a:rPr lang="en-CA" sz="3100">
                <a:solidFill>
                  <a:schemeClr val="bg2">
                    <a:lumMod val="10000"/>
                  </a:schemeClr>
                </a:solidFill>
                <a:latin typeface="Helvetica" pitchFamily="2" charset="0"/>
              </a:rPr>
              <a:t>Resources and incentives only</a:t>
            </a:r>
          </a:p>
          <a:p>
            <a:pPr lvl="2">
              <a:lnSpc>
                <a:spcPct val="150000"/>
              </a:lnSpc>
            </a:pPr>
            <a:r>
              <a:rPr lang="en-CA" sz="3100">
                <a:solidFill>
                  <a:schemeClr val="bg2">
                    <a:lumMod val="10000"/>
                  </a:schemeClr>
                </a:solidFill>
                <a:latin typeface="Helvetica" pitchFamily="2" charset="0"/>
              </a:rPr>
              <a:t>More information on each</a:t>
            </a:r>
            <a:endParaRPr lang="en-CA" sz="3500">
              <a:solidFill>
                <a:schemeClr val="bg2">
                  <a:lumMod val="10000"/>
                </a:schemeClr>
              </a:solidFill>
              <a:latin typeface="Helvetica" pitchFamily="2" charset="0"/>
            </a:endParaRPr>
          </a:p>
          <a:p>
            <a:pPr lvl="1">
              <a:lnSpc>
                <a:spcPct val="150000"/>
              </a:lnSpc>
            </a:pPr>
            <a:r>
              <a:rPr lang="en-CA" sz="3500">
                <a:solidFill>
                  <a:schemeClr val="bg2">
                    <a:lumMod val="10000"/>
                  </a:schemeClr>
                </a:solidFill>
                <a:latin typeface="Helvetica" pitchFamily="2" charset="0"/>
              </a:rPr>
              <a:t>Reminders and e-blasts before deadlines</a:t>
            </a:r>
          </a:p>
        </p:txBody>
      </p:sp>
    </p:spTree>
    <p:extLst>
      <p:ext uri="{BB962C8B-B14F-4D97-AF65-F5344CB8AC3E}">
        <p14:creationId xmlns:p14="http://schemas.microsoft.com/office/powerpoint/2010/main" val="127107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blur&#10;&#10;Description automatically generated">
            <a:extLst>
              <a:ext uri="{FF2B5EF4-FFF2-40B4-BE49-F238E27FC236}">
                <a16:creationId xmlns:a16="http://schemas.microsoft.com/office/drawing/2014/main" id="{265C1A21-9367-484F-92BF-456D68E83750}"/>
              </a:ext>
            </a:extLst>
          </p:cNvPr>
          <p:cNvPicPr>
            <a:picLocks noGrp="1" noChangeAspect="1"/>
          </p:cNvPicPr>
          <p:nvPr>
            <p:ph idx="1"/>
          </p:nvPr>
        </p:nvPicPr>
        <p:blipFill rotWithShape="1">
          <a:blip r:embed="rId3">
            <a:duotone>
              <a:prstClr val="black"/>
              <a:srgbClr val="01568B">
                <a:tint val="45000"/>
                <a:satMod val="400000"/>
              </a:srgbClr>
            </a:duotone>
            <a:alphaModFix amt="70000"/>
            <a:extLst>
              <a:ext uri="{28A0092B-C50C-407E-A947-70E740481C1C}">
                <a14:useLocalDpi xmlns:a14="http://schemas.microsoft.com/office/drawing/2010/main" val="0"/>
              </a:ext>
            </a:extLst>
          </a:blip>
          <a:srcRect b="15730"/>
          <a:stretch/>
        </p:blipFill>
        <p:spPr>
          <a:xfrm>
            <a:off x="20" y="10"/>
            <a:ext cx="12191980" cy="6857990"/>
          </a:xfrm>
          <a:prstGeom prst="rect">
            <a:avLst/>
          </a:prstGeom>
        </p:spPr>
      </p:pic>
      <p:sp>
        <p:nvSpPr>
          <p:cNvPr id="7" name="TextBox 6">
            <a:extLst>
              <a:ext uri="{FF2B5EF4-FFF2-40B4-BE49-F238E27FC236}">
                <a16:creationId xmlns:a16="http://schemas.microsoft.com/office/drawing/2014/main" id="{4FE74659-1E22-454D-A33C-AAF8816F5F4E}"/>
              </a:ext>
            </a:extLst>
          </p:cNvPr>
          <p:cNvSpPr txBox="1"/>
          <p:nvPr/>
        </p:nvSpPr>
        <p:spPr>
          <a:xfrm>
            <a:off x="173082" y="219597"/>
            <a:ext cx="7845503" cy="12464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7500" b="1" i="0" u="none" strike="noStrike" kern="1200" cap="none" spc="0" normalizeH="0" baseline="0" noProof="0">
                <a:ln>
                  <a:noFill/>
                </a:ln>
                <a:solidFill>
                  <a:prstClr val="white"/>
                </a:solidFill>
                <a:effectLst/>
                <a:uLnTx/>
                <a:uFillTx/>
                <a:latin typeface="Helvetica" pitchFamily="2" charset="0"/>
                <a:ea typeface="+mn-ea"/>
                <a:cs typeface="+mn-cs"/>
              </a:rPr>
              <a:t>QUESTIONS?</a:t>
            </a:r>
          </a:p>
        </p:txBody>
      </p:sp>
      <p:sp>
        <p:nvSpPr>
          <p:cNvPr id="9" name="Rectangle 8">
            <a:extLst>
              <a:ext uri="{FF2B5EF4-FFF2-40B4-BE49-F238E27FC236}">
                <a16:creationId xmlns:a16="http://schemas.microsoft.com/office/drawing/2014/main" id="{4CF07906-147A-46F4-9D82-E80C7BBD52FC}"/>
              </a:ext>
            </a:extLst>
          </p:cNvPr>
          <p:cNvSpPr/>
          <p:nvPr/>
        </p:nvSpPr>
        <p:spPr>
          <a:xfrm>
            <a:off x="0" y="0"/>
            <a:ext cx="12192000" cy="6858000"/>
          </a:xfrm>
          <a:prstGeom prst="rect">
            <a:avLst/>
          </a:prstGeom>
          <a:noFill/>
          <a:ln w="127000">
            <a:solidFill>
              <a:srgbClr val="0156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432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FF7A-F588-42A5-B5F9-D4C3A28A16C6}"/>
              </a:ext>
            </a:extLst>
          </p:cNvPr>
          <p:cNvSpPr>
            <a:spLocks noGrp="1"/>
          </p:cNvSpPr>
          <p:nvPr>
            <p:ph type="title"/>
          </p:nvPr>
        </p:nvSpPr>
        <p:spPr>
          <a:xfrm>
            <a:off x="915943" y="643527"/>
            <a:ext cx="10303042" cy="765493"/>
          </a:xfrm>
        </p:spPr>
        <p:txBody>
          <a:bodyPr>
            <a:noAutofit/>
          </a:bodyPr>
          <a:lstStyle/>
          <a:p>
            <a:r>
              <a:rPr lang="en-CA" sz="4600" b="1">
                <a:solidFill>
                  <a:srgbClr val="01568B"/>
                </a:solidFill>
                <a:latin typeface="Helvetica" pitchFamily="2" charset="0"/>
              </a:rPr>
              <a:t>Game Changers Youth Retention Action Plan</a:t>
            </a:r>
          </a:p>
        </p:txBody>
      </p:sp>
      <p:sp>
        <p:nvSpPr>
          <p:cNvPr id="5" name="Rectangle 4">
            <a:extLst>
              <a:ext uri="{FF2B5EF4-FFF2-40B4-BE49-F238E27FC236}">
                <a16:creationId xmlns:a16="http://schemas.microsoft.com/office/drawing/2014/main" id="{638E7BC0-9828-4DB4-BCF4-FE06C0F15617}"/>
              </a:ext>
            </a:extLst>
          </p:cNvPr>
          <p:cNvSpPr/>
          <p:nvPr/>
        </p:nvSpPr>
        <p:spPr>
          <a:xfrm>
            <a:off x="0" y="0"/>
            <a:ext cx="12192000" cy="6858000"/>
          </a:xfrm>
          <a:prstGeom prst="rect">
            <a:avLst/>
          </a:prstGeom>
          <a:noFill/>
          <a:ln w="127000">
            <a:solidFill>
              <a:srgbClr val="0156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CDA1759F-CC46-444F-9791-AE158C1427A1}"/>
              </a:ext>
            </a:extLst>
          </p:cNvPr>
          <p:cNvSpPr>
            <a:spLocks noGrp="1"/>
          </p:cNvSpPr>
          <p:nvPr>
            <p:ph idx="1"/>
          </p:nvPr>
        </p:nvSpPr>
        <p:spPr/>
        <p:txBody>
          <a:bodyPr/>
          <a:lstStyle/>
          <a:p>
            <a:pPr>
              <a:lnSpc>
                <a:spcPct val="150000"/>
              </a:lnSpc>
            </a:pPr>
            <a:r>
              <a:rPr lang="en-CA" sz="3500">
                <a:solidFill>
                  <a:schemeClr val="bg2">
                    <a:lumMod val="10000"/>
                  </a:schemeClr>
                </a:solidFill>
                <a:latin typeface="Helvetica" pitchFamily="2" charset="0"/>
              </a:rPr>
              <a:t>Youth retention initiative that ran 2015 to 2018</a:t>
            </a:r>
          </a:p>
          <a:p>
            <a:pPr>
              <a:lnSpc>
                <a:spcPct val="150000"/>
              </a:lnSpc>
            </a:pPr>
            <a:r>
              <a:rPr lang="en-CA" sz="3500">
                <a:solidFill>
                  <a:schemeClr val="bg2">
                    <a:lumMod val="10000"/>
                  </a:schemeClr>
                </a:solidFill>
                <a:latin typeface="Helvetica" pitchFamily="2" charset="0"/>
              </a:rPr>
              <a:t>Aimed to stem youth outmigration in Halifax</a:t>
            </a:r>
          </a:p>
          <a:p>
            <a:pPr>
              <a:lnSpc>
                <a:spcPct val="150000"/>
              </a:lnSpc>
            </a:pPr>
            <a:r>
              <a:rPr lang="en-CA" sz="3500">
                <a:solidFill>
                  <a:schemeClr val="bg2">
                    <a:lumMod val="10000"/>
                  </a:schemeClr>
                </a:solidFill>
                <a:latin typeface="Helvetica" pitchFamily="2" charset="0"/>
              </a:rPr>
              <a:t>Inspired and supported businesses to hire youth, offer experiential learning opportunities, and become a Connector</a:t>
            </a:r>
          </a:p>
          <a:p>
            <a:pPr>
              <a:lnSpc>
                <a:spcPct val="150000"/>
              </a:lnSpc>
            </a:pPr>
            <a:endParaRPr lang="en-CA" sz="3500">
              <a:solidFill>
                <a:schemeClr val="bg2">
                  <a:lumMod val="10000"/>
                </a:schemeClr>
              </a:solidFill>
              <a:latin typeface="Helvetica" pitchFamily="2" charset="0"/>
            </a:endParaRPr>
          </a:p>
          <a:p>
            <a:pPr marL="0" indent="0">
              <a:buNone/>
            </a:pPr>
            <a:endParaRPr lang="en-CA"/>
          </a:p>
        </p:txBody>
      </p:sp>
    </p:spTree>
    <p:extLst>
      <p:ext uri="{BB962C8B-B14F-4D97-AF65-F5344CB8AC3E}">
        <p14:creationId xmlns:p14="http://schemas.microsoft.com/office/powerpoint/2010/main" val="2732175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FF7A-F588-42A5-B5F9-D4C3A28A16C6}"/>
              </a:ext>
            </a:extLst>
          </p:cNvPr>
          <p:cNvSpPr>
            <a:spLocks noGrp="1"/>
          </p:cNvSpPr>
          <p:nvPr>
            <p:ph type="title"/>
          </p:nvPr>
        </p:nvSpPr>
        <p:spPr>
          <a:xfrm>
            <a:off x="915943" y="643527"/>
            <a:ext cx="8281066" cy="765493"/>
          </a:xfrm>
        </p:spPr>
        <p:txBody>
          <a:bodyPr>
            <a:noAutofit/>
          </a:bodyPr>
          <a:lstStyle/>
          <a:p>
            <a:r>
              <a:rPr lang="en-CA" sz="4600" b="1">
                <a:solidFill>
                  <a:srgbClr val="01568B"/>
                </a:solidFill>
                <a:latin typeface="Helvetica" pitchFamily="2" charset="0"/>
              </a:rPr>
              <a:t>The Goal</a:t>
            </a:r>
          </a:p>
        </p:txBody>
      </p:sp>
      <p:sp>
        <p:nvSpPr>
          <p:cNvPr id="5" name="Rectangle 4">
            <a:extLst>
              <a:ext uri="{FF2B5EF4-FFF2-40B4-BE49-F238E27FC236}">
                <a16:creationId xmlns:a16="http://schemas.microsoft.com/office/drawing/2014/main" id="{638E7BC0-9828-4DB4-BCF4-FE06C0F15617}"/>
              </a:ext>
            </a:extLst>
          </p:cNvPr>
          <p:cNvSpPr/>
          <p:nvPr/>
        </p:nvSpPr>
        <p:spPr>
          <a:xfrm>
            <a:off x="0" y="0"/>
            <a:ext cx="12192000" cy="6858000"/>
          </a:xfrm>
          <a:prstGeom prst="rect">
            <a:avLst/>
          </a:prstGeom>
          <a:noFill/>
          <a:ln w="127000">
            <a:solidFill>
              <a:srgbClr val="0156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CDA1759F-CC46-444F-9791-AE158C1427A1}"/>
              </a:ext>
            </a:extLst>
          </p:cNvPr>
          <p:cNvSpPr>
            <a:spLocks noGrp="1"/>
          </p:cNvSpPr>
          <p:nvPr>
            <p:ph idx="1"/>
          </p:nvPr>
        </p:nvSpPr>
        <p:spPr/>
        <p:txBody>
          <a:bodyPr/>
          <a:lstStyle/>
          <a:p>
            <a:pPr>
              <a:lnSpc>
                <a:spcPct val="150000"/>
              </a:lnSpc>
            </a:pPr>
            <a:r>
              <a:rPr lang="en-CA" sz="3500">
                <a:solidFill>
                  <a:schemeClr val="bg2">
                    <a:lumMod val="10000"/>
                  </a:schemeClr>
                </a:solidFill>
                <a:latin typeface="Helvetica" pitchFamily="2" charset="0"/>
              </a:rPr>
              <a:t>Connect businesses to job seekers</a:t>
            </a:r>
          </a:p>
          <a:p>
            <a:pPr>
              <a:lnSpc>
                <a:spcPct val="150000"/>
              </a:lnSpc>
            </a:pPr>
            <a:r>
              <a:rPr lang="en-CA" sz="3500">
                <a:solidFill>
                  <a:schemeClr val="bg2">
                    <a:lumMod val="10000"/>
                  </a:schemeClr>
                </a:solidFill>
                <a:latin typeface="Helvetica" pitchFamily="2" charset="0"/>
              </a:rPr>
              <a:t>Showcase young and emerging talent</a:t>
            </a:r>
          </a:p>
          <a:p>
            <a:pPr>
              <a:lnSpc>
                <a:spcPct val="150000"/>
              </a:lnSpc>
            </a:pPr>
            <a:r>
              <a:rPr lang="en-CA" sz="3500">
                <a:solidFill>
                  <a:schemeClr val="bg2">
                    <a:lumMod val="10000"/>
                  </a:schemeClr>
                </a:solidFill>
                <a:latin typeface="Helvetica" pitchFamily="2" charset="0"/>
              </a:rPr>
              <a:t>Change attitudes around hiring youth</a:t>
            </a:r>
          </a:p>
          <a:p>
            <a:pPr marL="0" indent="0">
              <a:buNone/>
            </a:pPr>
            <a:endParaRPr lang="en-CA"/>
          </a:p>
        </p:txBody>
      </p:sp>
    </p:spTree>
    <p:extLst>
      <p:ext uri="{BB962C8B-B14F-4D97-AF65-F5344CB8AC3E}">
        <p14:creationId xmlns:p14="http://schemas.microsoft.com/office/powerpoint/2010/main" val="705241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FF7A-F588-42A5-B5F9-D4C3A28A16C6}"/>
              </a:ext>
            </a:extLst>
          </p:cNvPr>
          <p:cNvSpPr>
            <a:spLocks noGrp="1"/>
          </p:cNvSpPr>
          <p:nvPr>
            <p:ph type="title"/>
          </p:nvPr>
        </p:nvSpPr>
        <p:spPr>
          <a:xfrm>
            <a:off x="915943" y="643527"/>
            <a:ext cx="8281066" cy="765493"/>
          </a:xfrm>
        </p:spPr>
        <p:txBody>
          <a:bodyPr>
            <a:noAutofit/>
          </a:bodyPr>
          <a:lstStyle/>
          <a:p>
            <a:r>
              <a:rPr lang="en-CA" sz="4600" b="1">
                <a:solidFill>
                  <a:srgbClr val="01568B"/>
                </a:solidFill>
                <a:latin typeface="Helvetica" pitchFamily="2" charset="0"/>
              </a:rPr>
              <a:t>#HireMeHalifax</a:t>
            </a:r>
          </a:p>
        </p:txBody>
      </p:sp>
      <p:sp>
        <p:nvSpPr>
          <p:cNvPr id="5" name="Rectangle 4">
            <a:extLst>
              <a:ext uri="{FF2B5EF4-FFF2-40B4-BE49-F238E27FC236}">
                <a16:creationId xmlns:a16="http://schemas.microsoft.com/office/drawing/2014/main" id="{638E7BC0-9828-4DB4-BCF4-FE06C0F15617}"/>
              </a:ext>
            </a:extLst>
          </p:cNvPr>
          <p:cNvSpPr/>
          <p:nvPr/>
        </p:nvSpPr>
        <p:spPr>
          <a:xfrm>
            <a:off x="0" y="0"/>
            <a:ext cx="12192000" cy="6858000"/>
          </a:xfrm>
          <a:prstGeom prst="rect">
            <a:avLst/>
          </a:prstGeom>
          <a:noFill/>
          <a:ln w="127000">
            <a:solidFill>
              <a:srgbClr val="0156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CDA1759F-CC46-444F-9791-AE158C1427A1}"/>
              </a:ext>
            </a:extLst>
          </p:cNvPr>
          <p:cNvSpPr>
            <a:spLocks noGrp="1"/>
          </p:cNvSpPr>
          <p:nvPr>
            <p:ph idx="1"/>
          </p:nvPr>
        </p:nvSpPr>
        <p:spPr/>
        <p:txBody>
          <a:bodyPr/>
          <a:lstStyle/>
          <a:p>
            <a:pPr>
              <a:lnSpc>
                <a:spcPct val="150000"/>
              </a:lnSpc>
            </a:pPr>
            <a:r>
              <a:rPr lang="en-CA" sz="3500">
                <a:solidFill>
                  <a:schemeClr val="bg2">
                    <a:lumMod val="10000"/>
                  </a:schemeClr>
                </a:solidFill>
                <a:latin typeface="Helvetica" pitchFamily="2" charset="0"/>
              </a:rPr>
              <a:t>Pitch competition</a:t>
            </a:r>
          </a:p>
          <a:p>
            <a:pPr>
              <a:lnSpc>
                <a:spcPct val="150000"/>
              </a:lnSpc>
            </a:pPr>
            <a:r>
              <a:rPr lang="en-CA" sz="3500">
                <a:solidFill>
                  <a:schemeClr val="bg2">
                    <a:lumMod val="10000"/>
                  </a:schemeClr>
                </a:solidFill>
                <a:latin typeface="Helvetica" pitchFamily="2" charset="0"/>
              </a:rPr>
              <a:t>Networking event</a:t>
            </a:r>
          </a:p>
          <a:p>
            <a:pPr>
              <a:lnSpc>
                <a:spcPct val="150000"/>
              </a:lnSpc>
            </a:pPr>
            <a:r>
              <a:rPr lang="en-CA" sz="3500">
                <a:solidFill>
                  <a:schemeClr val="bg2">
                    <a:lumMod val="10000"/>
                  </a:schemeClr>
                </a:solidFill>
                <a:latin typeface="Helvetica" pitchFamily="2" charset="0"/>
              </a:rPr>
              <a:t>Social media campaign</a:t>
            </a:r>
          </a:p>
          <a:p>
            <a:pPr marL="0" indent="0">
              <a:buNone/>
            </a:pPr>
            <a:endParaRPr lang="en-CA"/>
          </a:p>
        </p:txBody>
      </p:sp>
      <p:pic>
        <p:nvPicPr>
          <p:cNvPr id="3" name="Picture 2">
            <a:extLst>
              <a:ext uri="{FF2B5EF4-FFF2-40B4-BE49-F238E27FC236}">
                <a16:creationId xmlns:a16="http://schemas.microsoft.com/office/drawing/2014/main" id="{4E2554FB-DF12-41D5-8C6E-026EBA7249C0}"/>
              </a:ext>
            </a:extLst>
          </p:cNvPr>
          <p:cNvPicPr>
            <a:picLocks noChangeAspect="1"/>
          </p:cNvPicPr>
          <p:nvPr/>
        </p:nvPicPr>
        <p:blipFill>
          <a:blip r:embed="rId3"/>
          <a:stretch>
            <a:fillRect/>
          </a:stretch>
        </p:blipFill>
        <p:spPr>
          <a:xfrm>
            <a:off x="6576646" y="756660"/>
            <a:ext cx="4969852" cy="4955970"/>
          </a:xfrm>
          <a:prstGeom prst="rect">
            <a:avLst/>
          </a:prstGeom>
          <a:ln>
            <a:solidFill>
              <a:schemeClr val="tx1"/>
            </a:solidFill>
          </a:ln>
        </p:spPr>
      </p:pic>
    </p:spTree>
    <p:extLst>
      <p:ext uri="{BB962C8B-B14F-4D97-AF65-F5344CB8AC3E}">
        <p14:creationId xmlns:p14="http://schemas.microsoft.com/office/powerpoint/2010/main" val="1796477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FF7A-F588-42A5-B5F9-D4C3A28A16C6}"/>
              </a:ext>
            </a:extLst>
          </p:cNvPr>
          <p:cNvSpPr>
            <a:spLocks noGrp="1"/>
          </p:cNvSpPr>
          <p:nvPr>
            <p:ph type="title"/>
          </p:nvPr>
        </p:nvSpPr>
        <p:spPr>
          <a:xfrm>
            <a:off x="704927" y="334108"/>
            <a:ext cx="8281066" cy="765493"/>
          </a:xfrm>
        </p:spPr>
        <p:txBody>
          <a:bodyPr>
            <a:noAutofit/>
          </a:bodyPr>
          <a:lstStyle/>
          <a:p>
            <a:r>
              <a:rPr lang="en-CA" sz="4600" b="1">
                <a:solidFill>
                  <a:srgbClr val="01568B"/>
                </a:solidFill>
                <a:latin typeface="Helvetica" pitchFamily="2" charset="0"/>
              </a:rPr>
              <a:t>Benefits for Connectees</a:t>
            </a:r>
          </a:p>
        </p:txBody>
      </p:sp>
      <p:sp>
        <p:nvSpPr>
          <p:cNvPr id="5" name="Rectangle 4">
            <a:extLst>
              <a:ext uri="{FF2B5EF4-FFF2-40B4-BE49-F238E27FC236}">
                <a16:creationId xmlns:a16="http://schemas.microsoft.com/office/drawing/2014/main" id="{638E7BC0-9828-4DB4-BCF4-FE06C0F15617}"/>
              </a:ext>
            </a:extLst>
          </p:cNvPr>
          <p:cNvSpPr/>
          <p:nvPr/>
        </p:nvSpPr>
        <p:spPr>
          <a:xfrm>
            <a:off x="0" y="0"/>
            <a:ext cx="12192000" cy="6858000"/>
          </a:xfrm>
          <a:prstGeom prst="rect">
            <a:avLst/>
          </a:prstGeom>
          <a:noFill/>
          <a:ln w="127000">
            <a:solidFill>
              <a:srgbClr val="0156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CDA1759F-CC46-444F-9791-AE158C1427A1}"/>
              </a:ext>
            </a:extLst>
          </p:cNvPr>
          <p:cNvSpPr>
            <a:spLocks noGrp="1"/>
          </p:cNvSpPr>
          <p:nvPr>
            <p:ph idx="1"/>
          </p:nvPr>
        </p:nvSpPr>
        <p:spPr>
          <a:xfrm>
            <a:off x="704927" y="1253330"/>
            <a:ext cx="6656587" cy="5270561"/>
          </a:xfrm>
        </p:spPr>
        <p:txBody>
          <a:bodyPr>
            <a:normAutofit/>
          </a:bodyPr>
          <a:lstStyle/>
          <a:p>
            <a:pPr lvl="1">
              <a:lnSpc>
                <a:spcPct val="150000"/>
              </a:lnSpc>
            </a:pPr>
            <a:r>
              <a:rPr lang="en-CA" sz="3500">
                <a:solidFill>
                  <a:schemeClr val="bg2">
                    <a:lumMod val="10000"/>
                  </a:schemeClr>
                </a:solidFill>
                <a:latin typeface="Helvetica" pitchFamily="2" charset="0"/>
              </a:rPr>
              <a:t>Unique opportunity to network with employers even if they don’t pitch)</a:t>
            </a:r>
          </a:p>
          <a:p>
            <a:pPr lvl="1">
              <a:lnSpc>
                <a:spcPct val="150000"/>
              </a:lnSpc>
            </a:pPr>
            <a:r>
              <a:rPr lang="en-CA" sz="3500">
                <a:solidFill>
                  <a:schemeClr val="bg2">
                    <a:lumMod val="10000"/>
                  </a:schemeClr>
                </a:solidFill>
                <a:latin typeface="Helvetica" pitchFamily="2" charset="0"/>
              </a:rPr>
              <a:t>Gets job seekers thinking about their pitch</a:t>
            </a:r>
          </a:p>
          <a:p>
            <a:pPr lvl="1">
              <a:lnSpc>
                <a:spcPct val="150000"/>
              </a:lnSpc>
            </a:pPr>
            <a:r>
              <a:rPr lang="en-CA" sz="3500">
                <a:solidFill>
                  <a:schemeClr val="bg2">
                    <a:lumMod val="10000"/>
                  </a:schemeClr>
                </a:solidFill>
                <a:latin typeface="Helvetica" pitchFamily="2" charset="0"/>
              </a:rPr>
              <a:t>Cash prizes</a:t>
            </a:r>
          </a:p>
        </p:txBody>
      </p:sp>
      <p:pic>
        <p:nvPicPr>
          <p:cNvPr id="4" name="Picture 3" descr="A person in a blue shirt&#10;&#10;Description automatically generated">
            <a:extLst>
              <a:ext uri="{FF2B5EF4-FFF2-40B4-BE49-F238E27FC236}">
                <a16:creationId xmlns:a16="http://schemas.microsoft.com/office/drawing/2014/main" id="{D8AC5646-8402-4355-BDE8-15A37B6A8B14}"/>
              </a:ext>
            </a:extLst>
          </p:cNvPr>
          <p:cNvPicPr>
            <a:picLocks noChangeAspect="1"/>
          </p:cNvPicPr>
          <p:nvPr/>
        </p:nvPicPr>
        <p:blipFill rotWithShape="1">
          <a:blip r:embed="rId3">
            <a:extLst>
              <a:ext uri="{28A0092B-C50C-407E-A947-70E740481C1C}">
                <a14:useLocalDpi xmlns:a14="http://schemas.microsoft.com/office/drawing/2010/main" val="0"/>
              </a:ext>
            </a:extLst>
          </a:blip>
          <a:srcRect l="24413" r="25154"/>
          <a:stretch/>
        </p:blipFill>
        <p:spPr>
          <a:xfrm>
            <a:off x="7719646" y="1132743"/>
            <a:ext cx="4114222" cy="5439140"/>
          </a:xfrm>
          <a:prstGeom prst="rect">
            <a:avLst/>
          </a:prstGeom>
        </p:spPr>
      </p:pic>
    </p:spTree>
    <p:extLst>
      <p:ext uri="{BB962C8B-B14F-4D97-AF65-F5344CB8AC3E}">
        <p14:creationId xmlns:p14="http://schemas.microsoft.com/office/powerpoint/2010/main" val="3632625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FF7A-F588-42A5-B5F9-D4C3A28A16C6}"/>
              </a:ext>
            </a:extLst>
          </p:cNvPr>
          <p:cNvSpPr>
            <a:spLocks noGrp="1"/>
          </p:cNvSpPr>
          <p:nvPr>
            <p:ph type="title"/>
          </p:nvPr>
        </p:nvSpPr>
        <p:spPr>
          <a:xfrm>
            <a:off x="915943" y="643527"/>
            <a:ext cx="8281066" cy="765493"/>
          </a:xfrm>
        </p:spPr>
        <p:txBody>
          <a:bodyPr>
            <a:noAutofit/>
          </a:bodyPr>
          <a:lstStyle/>
          <a:p>
            <a:r>
              <a:rPr lang="en-CA" sz="4600" b="1">
                <a:solidFill>
                  <a:srgbClr val="01568B"/>
                </a:solidFill>
                <a:latin typeface="Helvetica" pitchFamily="2" charset="0"/>
              </a:rPr>
              <a:t>Benefits for Connectors</a:t>
            </a:r>
          </a:p>
        </p:txBody>
      </p:sp>
      <p:sp>
        <p:nvSpPr>
          <p:cNvPr id="5" name="Rectangle 4">
            <a:extLst>
              <a:ext uri="{FF2B5EF4-FFF2-40B4-BE49-F238E27FC236}">
                <a16:creationId xmlns:a16="http://schemas.microsoft.com/office/drawing/2014/main" id="{638E7BC0-9828-4DB4-BCF4-FE06C0F15617}"/>
              </a:ext>
            </a:extLst>
          </p:cNvPr>
          <p:cNvSpPr/>
          <p:nvPr/>
        </p:nvSpPr>
        <p:spPr>
          <a:xfrm>
            <a:off x="0" y="0"/>
            <a:ext cx="12192000" cy="6858000"/>
          </a:xfrm>
          <a:prstGeom prst="rect">
            <a:avLst/>
          </a:prstGeom>
          <a:noFill/>
          <a:ln w="127000">
            <a:solidFill>
              <a:srgbClr val="0156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CDA1759F-CC46-444F-9791-AE158C1427A1}"/>
              </a:ext>
            </a:extLst>
          </p:cNvPr>
          <p:cNvSpPr>
            <a:spLocks noGrp="1"/>
          </p:cNvSpPr>
          <p:nvPr>
            <p:ph idx="1"/>
          </p:nvPr>
        </p:nvSpPr>
        <p:spPr>
          <a:xfrm>
            <a:off x="697523" y="1682434"/>
            <a:ext cx="5273765" cy="4351338"/>
          </a:xfrm>
        </p:spPr>
        <p:txBody>
          <a:bodyPr>
            <a:normAutofit fontScale="92500"/>
          </a:bodyPr>
          <a:lstStyle/>
          <a:p>
            <a:pPr>
              <a:lnSpc>
                <a:spcPct val="150000"/>
              </a:lnSpc>
            </a:pPr>
            <a:r>
              <a:rPr lang="en-CA" sz="3500">
                <a:solidFill>
                  <a:schemeClr val="bg2">
                    <a:lumMod val="10000"/>
                  </a:schemeClr>
                </a:solidFill>
                <a:latin typeface="Helvetica" pitchFamily="2" charset="0"/>
              </a:rPr>
              <a:t>Meet skilled talent</a:t>
            </a:r>
          </a:p>
          <a:p>
            <a:pPr>
              <a:lnSpc>
                <a:spcPct val="150000"/>
              </a:lnSpc>
            </a:pPr>
            <a:r>
              <a:rPr lang="en-CA" sz="3500">
                <a:solidFill>
                  <a:schemeClr val="bg2">
                    <a:lumMod val="10000"/>
                  </a:schemeClr>
                </a:solidFill>
                <a:latin typeface="Helvetica" pitchFamily="2" charset="0"/>
              </a:rPr>
              <a:t>Network face-to-face with job seekers</a:t>
            </a:r>
          </a:p>
          <a:p>
            <a:pPr>
              <a:lnSpc>
                <a:spcPct val="150000"/>
              </a:lnSpc>
            </a:pPr>
            <a:r>
              <a:rPr lang="en-CA" sz="3500">
                <a:solidFill>
                  <a:schemeClr val="bg2">
                    <a:lumMod val="10000"/>
                  </a:schemeClr>
                </a:solidFill>
                <a:latin typeface="Helvetica" pitchFamily="2" charset="0"/>
              </a:rPr>
              <a:t>Offer interviews or hire on the spot (it has happened!)</a:t>
            </a:r>
          </a:p>
          <a:p>
            <a:pPr marL="0" indent="0">
              <a:buNone/>
            </a:pPr>
            <a:endParaRPr lang="en-CA"/>
          </a:p>
        </p:txBody>
      </p:sp>
      <p:pic>
        <p:nvPicPr>
          <p:cNvPr id="4" name="Picture 3" descr="A group of people standing in a room&#10;&#10;Description automatically generated">
            <a:extLst>
              <a:ext uri="{FF2B5EF4-FFF2-40B4-BE49-F238E27FC236}">
                <a16:creationId xmlns:a16="http://schemas.microsoft.com/office/drawing/2014/main" id="{1D21D9FB-3415-41D4-A220-0BFF55B8A726}"/>
              </a:ext>
            </a:extLst>
          </p:cNvPr>
          <p:cNvPicPr>
            <a:picLocks noChangeAspect="1"/>
          </p:cNvPicPr>
          <p:nvPr/>
        </p:nvPicPr>
        <p:blipFill rotWithShape="1">
          <a:blip r:embed="rId3">
            <a:extLst>
              <a:ext uri="{28A0092B-C50C-407E-A947-70E740481C1C}">
                <a14:useLocalDpi xmlns:a14="http://schemas.microsoft.com/office/drawing/2010/main" val="0"/>
              </a:ext>
            </a:extLst>
          </a:blip>
          <a:srcRect l="4555" r="8979"/>
          <a:stretch/>
        </p:blipFill>
        <p:spPr>
          <a:xfrm>
            <a:off x="6220713" y="1682433"/>
            <a:ext cx="5644662" cy="4351339"/>
          </a:xfrm>
          <a:prstGeom prst="rect">
            <a:avLst/>
          </a:prstGeom>
        </p:spPr>
      </p:pic>
    </p:spTree>
    <p:extLst>
      <p:ext uri="{BB962C8B-B14F-4D97-AF65-F5344CB8AC3E}">
        <p14:creationId xmlns:p14="http://schemas.microsoft.com/office/powerpoint/2010/main" val="519272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blur&#10;&#10;Description automatically generated">
            <a:extLst>
              <a:ext uri="{FF2B5EF4-FFF2-40B4-BE49-F238E27FC236}">
                <a16:creationId xmlns:a16="http://schemas.microsoft.com/office/drawing/2014/main" id="{265C1A21-9367-484F-92BF-456D68E83750}"/>
              </a:ext>
            </a:extLst>
          </p:cNvPr>
          <p:cNvPicPr>
            <a:picLocks noGrp="1" noChangeAspect="1"/>
          </p:cNvPicPr>
          <p:nvPr>
            <p:ph idx="1"/>
          </p:nvPr>
        </p:nvPicPr>
        <p:blipFill rotWithShape="1">
          <a:blip r:embed="rId3">
            <a:duotone>
              <a:prstClr val="black"/>
              <a:srgbClr val="01568B">
                <a:tint val="45000"/>
                <a:satMod val="400000"/>
              </a:srgbClr>
            </a:duotone>
            <a:alphaModFix amt="70000"/>
            <a:extLst>
              <a:ext uri="{28A0092B-C50C-407E-A947-70E740481C1C}">
                <a14:useLocalDpi xmlns:a14="http://schemas.microsoft.com/office/drawing/2010/main" val="0"/>
              </a:ext>
            </a:extLst>
          </a:blip>
          <a:srcRect b="15730"/>
          <a:stretch/>
        </p:blipFill>
        <p:spPr>
          <a:xfrm>
            <a:off x="20" y="10"/>
            <a:ext cx="12191980" cy="6857990"/>
          </a:xfrm>
          <a:prstGeom prst="rect">
            <a:avLst/>
          </a:prstGeom>
        </p:spPr>
      </p:pic>
      <p:sp>
        <p:nvSpPr>
          <p:cNvPr id="7" name="TextBox 6">
            <a:extLst>
              <a:ext uri="{FF2B5EF4-FFF2-40B4-BE49-F238E27FC236}">
                <a16:creationId xmlns:a16="http://schemas.microsoft.com/office/drawing/2014/main" id="{4FE74659-1E22-454D-A33C-AAF8816F5F4E}"/>
              </a:ext>
            </a:extLst>
          </p:cNvPr>
          <p:cNvSpPr txBox="1"/>
          <p:nvPr/>
        </p:nvSpPr>
        <p:spPr>
          <a:xfrm>
            <a:off x="173082" y="5442228"/>
            <a:ext cx="3668489" cy="14157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8600" b="1" i="0" u="none" strike="noStrike" kern="1200" cap="none" spc="0" normalizeH="0" baseline="0" noProof="0">
                <a:ln>
                  <a:noFill/>
                </a:ln>
                <a:solidFill>
                  <a:prstClr val="white"/>
                </a:solidFill>
                <a:effectLst/>
                <a:uLnTx/>
                <a:uFillTx/>
                <a:latin typeface="Helvetica" pitchFamily="2" charset="0"/>
                <a:ea typeface="+mn-ea"/>
                <a:cs typeface="+mn-cs"/>
              </a:rPr>
              <a:t>DO IT</a:t>
            </a:r>
          </a:p>
        </p:txBody>
      </p:sp>
      <p:sp>
        <p:nvSpPr>
          <p:cNvPr id="8" name="TextBox 7">
            <a:extLst>
              <a:ext uri="{FF2B5EF4-FFF2-40B4-BE49-F238E27FC236}">
                <a16:creationId xmlns:a16="http://schemas.microsoft.com/office/drawing/2014/main" id="{22AB2C35-6017-47EC-BDC3-D3FC204CE180}"/>
              </a:ext>
            </a:extLst>
          </p:cNvPr>
          <p:cNvSpPr txBox="1"/>
          <p:nvPr/>
        </p:nvSpPr>
        <p:spPr>
          <a:xfrm>
            <a:off x="173082" y="4809525"/>
            <a:ext cx="3459484"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800" b="0" i="0" u="none" strike="noStrike" kern="1200" cap="none" spc="300" normalizeH="0" baseline="0" noProof="0">
                <a:ln>
                  <a:noFill/>
                </a:ln>
                <a:solidFill>
                  <a:prstClr val="white"/>
                </a:solidFill>
                <a:effectLst/>
                <a:uLnTx/>
                <a:uFillTx/>
                <a:latin typeface="Helvetica" pitchFamily="2" charset="0"/>
                <a:ea typeface="+mn-ea"/>
                <a:cs typeface="+mn-cs"/>
              </a:rPr>
              <a:t>HOW WE</a:t>
            </a:r>
          </a:p>
        </p:txBody>
      </p:sp>
      <p:sp>
        <p:nvSpPr>
          <p:cNvPr id="9" name="Rectangle 8">
            <a:extLst>
              <a:ext uri="{FF2B5EF4-FFF2-40B4-BE49-F238E27FC236}">
                <a16:creationId xmlns:a16="http://schemas.microsoft.com/office/drawing/2014/main" id="{4CF07906-147A-46F4-9D82-E80C7BBD52FC}"/>
              </a:ext>
            </a:extLst>
          </p:cNvPr>
          <p:cNvSpPr/>
          <p:nvPr/>
        </p:nvSpPr>
        <p:spPr>
          <a:xfrm>
            <a:off x="0" y="0"/>
            <a:ext cx="12192000" cy="6858000"/>
          </a:xfrm>
          <a:prstGeom prst="rect">
            <a:avLst/>
          </a:prstGeom>
          <a:noFill/>
          <a:ln w="127000">
            <a:solidFill>
              <a:srgbClr val="0156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3280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FF7A-F588-42A5-B5F9-D4C3A28A16C6}"/>
              </a:ext>
            </a:extLst>
          </p:cNvPr>
          <p:cNvSpPr>
            <a:spLocks noGrp="1"/>
          </p:cNvSpPr>
          <p:nvPr>
            <p:ph type="title"/>
          </p:nvPr>
        </p:nvSpPr>
        <p:spPr>
          <a:xfrm>
            <a:off x="915943" y="643527"/>
            <a:ext cx="8281066" cy="765493"/>
          </a:xfrm>
        </p:spPr>
        <p:txBody>
          <a:bodyPr>
            <a:noAutofit/>
          </a:bodyPr>
          <a:lstStyle/>
          <a:p>
            <a:r>
              <a:rPr lang="en-CA" sz="4600" b="1">
                <a:solidFill>
                  <a:srgbClr val="01568B"/>
                </a:solidFill>
                <a:latin typeface="Helvetica" pitchFamily="2" charset="0"/>
              </a:rPr>
              <a:t>Pitch Competition</a:t>
            </a:r>
          </a:p>
        </p:txBody>
      </p:sp>
      <p:sp>
        <p:nvSpPr>
          <p:cNvPr id="5" name="Rectangle 4">
            <a:extLst>
              <a:ext uri="{FF2B5EF4-FFF2-40B4-BE49-F238E27FC236}">
                <a16:creationId xmlns:a16="http://schemas.microsoft.com/office/drawing/2014/main" id="{638E7BC0-9828-4DB4-BCF4-FE06C0F15617}"/>
              </a:ext>
            </a:extLst>
          </p:cNvPr>
          <p:cNvSpPr/>
          <p:nvPr/>
        </p:nvSpPr>
        <p:spPr>
          <a:xfrm>
            <a:off x="0" y="0"/>
            <a:ext cx="12192000" cy="6858000"/>
          </a:xfrm>
          <a:prstGeom prst="rect">
            <a:avLst/>
          </a:prstGeom>
          <a:noFill/>
          <a:ln w="127000">
            <a:solidFill>
              <a:srgbClr val="0156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CDA1759F-CC46-444F-9791-AE158C1427A1}"/>
              </a:ext>
            </a:extLst>
          </p:cNvPr>
          <p:cNvSpPr>
            <a:spLocks noGrp="1"/>
          </p:cNvSpPr>
          <p:nvPr>
            <p:ph idx="1"/>
          </p:nvPr>
        </p:nvSpPr>
        <p:spPr/>
        <p:txBody>
          <a:bodyPr>
            <a:normAutofit/>
          </a:bodyPr>
          <a:lstStyle/>
          <a:p>
            <a:pPr>
              <a:lnSpc>
                <a:spcPct val="150000"/>
              </a:lnSpc>
            </a:pPr>
            <a:r>
              <a:rPr lang="en-CA" sz="3500">
                <a:solidFill>
                  <a:schemeClr val="bg2">
                    <a:lumMod val="10000"/>
                  </a:schemeClr>
                </a:solidFill>
                <a:latin typeface="Helvetica" pitchFamily="2" charset="0"/>
              </a:rPr>
              <a:t>Contest period open for one month</a:t>
            </a:r>
          </a:p>
          <a:p>
            <a:pPr>
              <a:lnSpc>
                <a:spcPct val="150000"/>
              </a:lnSpc>
            </a:pPr>
            <a:r>
              <a:rPr lang="en-CA" sz="3500">
                <a:solidFill>
                  <a:schemeClr val="bg2">
                    <a:lumMod val="10000"/>
                  </a:schemeClr>
                </a:solidFill>
                <a:latin typeface="Helvetica" pitchFamily="2" charset="0"/>
              </a:rPr>
              <a:t>Promote via social media, posters, classroom presentations, and direct email</a:t>
            </a:r>
          </a:p>
          <a:p>
            <a:pPr>
              <a:lnSpc>
                <a:spcPct val="150000"/>
              </a:lnSpc>
            </a:pPr>
            <a:r>
              <a:rPr lang="en-CA" sz="3500">
                <a:solidFill>
                  <a:schemeClr val="bg2">
                    <a:lumMod val="10000"/>
                  </a:schemeClr>
                </a:solidFill>
                <a:latin typeface="Helvetica" pitchFamily="2" charset="0"/>
              </a:rPr>
              <a:t>Submissions accepted through Woobox.com</a:t>
            </a:r>
          </a:p>
          <a:p>
            <a:pPr marL="0" indent="0">
              <a:buNone/>
            </a:pPr>
            <a:endParaRPr lang="en-CA"/>
          </a:p>
        </p:txBody>
      </p:sp>
    </p:spTree>
    <p:extLst>
      <p:ext uri="{BB962C8B-B14F-4D97-AF65-F5344CB8AC3E}">
        <p14:creationId xmlns:p14="http://schemas.microsoft.com/office/powerpoint/2010/main" val="39455647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kc447becdeab475dba3226ef6214300e xmlns="d113813f-4cba-4c3d-bc86-98a7a117fa6b">
      <Terms xmlns="http://schemas.microsoft.com/office/infopath/2007/PartnerControls"/>
    </kc447becdeab475dba3226ef6214300e>
    <TaxCatchAll xmlns="8306420e-6888-4e91-84c3-6dad519d6657"/>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EC6C67FE0C7BF49BE16B90901AA9E47" ma:contentTypeVersion="24" ma:contentTypeDescription="Create a new document." ma:contentTypeScope="" ma:versionID="df282edc698f9466d818854bb7fbea07">
  <xsd:schema xmlns:xsd="http://www.w3.org/2001/XMLSchema" xmlns:xs="http://www.w3.org/2001/XMLSchema" xmlns:p="http://schemas.microsoft.com/office/2006/metadata/properties" xmlns:ns1="http://schemas.microsoft.com/sharepoint/v3" xmlns:ns2="d113813f-4cba-4c3d-bc86-98a7a117fa6b" xmlns:ns3="8306420e-6888-4e91-84c3-6dad519d6657" targetNamespace="http://schemas.microsoft.com/office/2006/metadata/properties" ma:root="true" ma:fieldsID="9e923a45898f616108eb3cf8eb6d0b8e" ns1:_="" ns2:_="" ns3:_="">
    <xsd:import namespace="http://schemas.microsoft.com/sharepoint/v3"/>
    <xsd:import namespace="d113813f-4cba-4c3d-bc86-98a7a117fa6b"/>
    <xsd:import namespace="8306420e-6888-4e91-84c3-6dad519d6657"/>
    <xsd:element name="properties">
      <xsd:complexType>
        <xsd:sequence>
          <xsd:element name="documentManagement">
            <xsd:complexType>
              <xsd:all>
                <xsd:element ref="ns1:PublishingStartDate" minOccurs="0"/>
                <xsd:element ref="ns1:PublishingExpirationDate" minOccurs="0"/>
                <xsd:element ref="ns2:kc447becdeab475dba3226ef6214300e" minOccurs="0"/>
                <xsd:element ref="ns3:TaxCatchAll" minOccurs="0"/>
                <xsd:element ref="ns3:SharedWithUsers" minOccurs="0"/>
                <xsd:element ref="ns3:SharingHintHash" minOccurs="0"/>
                <xsd:element ref="ns3:SharedWithDetails" minOccurs="0"/>
                <xsd:element ref="ns3:LastSharedByUser" minOccurs="0"/>
                <xsd:element ref="ns3:LastSharedByTime"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113813f-4cba-4c3d-bc86-98a7a117fa6b" elementFormDefault="qualified">
    <xsd:import namespace="http://schemas.microsoft.com/office/2006/documentManagement/types"/>
    <xsd:import namespace="http://schemas.microsoft.com/office/infopath/2007/PartnerControls"/>
    <xsd:element name="kc447becdeab475dba3226ef6214300e" ma:index="11" nillable="true" ma:taxonomy="true" ma:internalName="kc447becdeab475dba3226ef6214300e" ma:taxonomyFieldName="DocumentTags" ma:displayName="Document Tags" ma:readOnly="false" ma:default="" ma:fieldId="{4c447bec-deab-475d-ba32-26ef6214300e}" ma:taxonomyMulti="true" ma:sspId="b9de39a2-3847-45f3-ae59-863d4d5ebcbf" ma:termSetId="f048b9ed-8a0c-4bca-ab82-3877f8838c43" ma:anchorId="00000000-0000-0000-0000-000000000000" ma:open="false" ma:isKeyword="false">
      <xsd:complexType>
        <xsd:sequence>
          <xsd:element ref="pc:Terms" minOccurs="0" maxOccurs="1"/>
        </xsd:sequence>
      </xsd:complexType>
    </xsd:element>
    <xsd:element name="MediaServiceMetadata" ma:index="18" nillable="true" ma:displayName="MediaServiceMetadata" ma:description="" ma:hidden="true" ma:internalName="MediaServiceMetadata" ma:readOnly="true">
      <xsd:simpleType>
        <xsd:restriction base="dms:Note"/>
      </xsd:simpleType>
    </xsd:element>
    <xsd:element name="MediaServiceFastMetadata" ma:index="19" nillable="true" ma:displayName="MediaServiceFastMetadata" ma:description="" ma:hidden="true" ma:internalName="MediaServiceFastMetadata" ma:readOnly="true">
      <xsd:simpleType>
        <xsd:restriction base="dms:Note"/>
      </xsd:simpleType>
    </xsd:element>
    <xsd:element name="MediaServiceDateTaken" ma:index="20" nillable="true" ma:displayName="MediaServiceDateTaken" ma:description="" ma:hidden="true" ma:internalName="MediaServiceDateTaken" ma:readOnly="true">
      <xsd:simpleType>
        <xsd:restriction base="dms:Text"/>
      </xsd:simpleType>
    </xsd:element>
    <xsd:element name="MediaServiceAutoTags" ma:index="21" nillable="true" ma:displayName="MediaServiceAutoTags" ma:internalName="MediaServiceAutoTags"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Location" ma:index="25" nillable="true" ma:displayName="Location" ma:internalName="MediaServiceLocation"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06420e-6888-4e91-84c3-6dad519d665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60d1e3b-cfce-4c72-b3ba-d1756ea3fa8f}" ma:internalName="TaxCatchAll" ma:showField="CatchAllData" ma:web="8306420e-6888-4e91-84c3-6dad519d6657">
      <xsd:complexType>
        <xsd:complexContent>
          <xsd:extension base="dms:MultiChoiceLookup">
            <xsd:sequence>
              <xsd:element name="Value" type="dms:Lookup" maxOccurs="unbounded" minOccurs="0" nillable="true"/>
            </xsd:sequence>
          </xsd:extension>
        </xsd:complexContent>
      </xsd:complex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4" nillable="true" ma:displayName="Sharing Hint Hash" ma:internalName="SharingHintHash" ma:readOnly="true">
      <xsd:simpleType>
        <xsd:restriction base="dms:Text"/>
      </xsd:simpleType>
    </xsd:element>
    <xsd:element name="SharedWithDetails" ma:index="15" nillable="true" ma:displayName="Shared With Details" ma:internalName="SharedWithDetails" ma:readOnly="true">
      <xsd:simpleType>
        <xsd:restriction base="dms:Note">
          <xsd:maxLength value="255"/>
        </xsd:restriction>
      </xsd:simpleType>
    </xsd:element>
    <xsd:element name="LastSharedByUser" ma:index="16" nillable="true" ma:displayName="Last Shared By User" ma:description="" ma:internalName="LastSharedByUser" ma:readOnly="true">
      <xsd:simpleType>
        <xsd:restriction base="dms:Note">
          <xsd:maxLength value="255"/>
        </xsd:restriction>
      </xsd:simpleType>
    </xsd:element>
    <xsd:element name="LastSharedByTime" ma:index="17"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106F06-CEF0-4F95-AD69-37FCB30BE36C}">
  <ds:schemaRefs>
    <ds:schemaRef ds:uri="http://schemas.microsoft.com/office/2006/documentManagement/types"/>
    <ds:schemaRef ds:uri="http://purl.org/dc/terms/"/>
    <ds:schemaRef ds:uri="http://schemas.microsoft.com/office/2006/metadata/properties"/>
    <ds:schemaRef ds:uri="8306420e-6888-4e91-84c3-6dad519d6657"/>
    <ds:schemaRef ds:uri="http://www.w3.org/XML/1998/namespace"/>
    <ds:schemaRef ds:uri="http://schemas.openxmlformats.org/package/2006/metadata/core-properties"/>
    <ds:schemaRef ds:uri="http://schemas.microsoft.com/sharepoint/v3"/>
    <ds:schemaRef ds:uri="http://purl.org/dc/dcmitype/"/>
    <ds:schemaRef ds:uri="http://schemas.microsoft.com/office/infopath/2007/PartnerControls"/>
    <ds:schemaRef ds:uri="d113813f-4cba-4c3d-bc86-98a7a117fa6b"/>
    <ds:schemaRef ds:uri="http://purl.org/dc/elements/1.1/"/>
  </ds:schemaRefs>
</ds:datastoreItem>
</file>

<file path=customXml/itemProps2.xml><?xml version="1.0" encoding="utf-8"?>
<ds:datastoreItem xmlns:ds="http://schemas.openxmlformats.org/officeDocument/2006/customXml" ds:itemID="{C74F920F-DA90-4ED6-B0F2-356C1EDEB955}"/>
</file>

<file path=customXml/itemProps3.xml><?xml version="1.0" encoding="utf-8"?>
<ds:datastoreItem xmlns:ds="http://schemas.openxmlformats.org/officeDocument/2006/customXml" ds:itemID="{107636F4-68E0-4270-BB3E-676F2D7089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2018</Words>
  <Application>Microsoft Office PowerPoint</Application>
  <PresentationFormat>Widescreen</PresentationFormat>
  <Paragraphs>200</Paragraphs>
  <Slides>24</Slides>
  <Notes>24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Calibri</vt:lpstr>
      <vt:lpstr>Calibri Light</vt:lpstr>
      <vt:lpstr>Helvetica</vt:lpstr>
      <vt:lpstr>Helvetica Neue</vt:lpstr>
      <vt:lpstr>Helvetica Neue Medium</vt:lpstr>
      <vt:lpstr>Office Theme</vt:lpstr>
      <vt:lpstr>1_Office Theme</vt:lpstr>
      <vt:lpstr>Learning Exchange 2019</vt:lpstr>
      <vt:lpstr>PowerPoint Presentation</vt:lpstr>
      <vt:lpstr>Game Changers Youth Retention Action Plan</vt:lpstr>
      <vt:lpstr>The Goal</vt:lpstr>
      <vt:lpstr>#HireMeHalifax</vt:lpstr>
      <vt:lpstr>Benefits for Connectees</vt:lpstr>
      <vt:lpstr>Benefits for Connectors</vt:lpstr>
      <vt:lpstr>PowerPoint Presentation</vt:lpstr>
      <vt:lpstr>Pitch Competition</vt:lpstr>
      <vt:lpstr>Marketing and Promotion</vt:lpstr>
      <vt:lpstr>Marketing and Promotion</vt:lpstr>
      <vt:lpstr>PROMO VIDEO</vt:lpstr>
      <vt:lpstr>Judging</vt:lpstr>
      <vt:lpstr>Judging Criteria</vt:lpstr>
      <vt:lpstr>Networking Event</vt:lpstr>
      <vt:lpstr>Post Event</vt:lpstr>
      <vt:lpstr>Tips for Replicating</vt:lpstr>
      <vt:lpstr>Other Ideas</vt:lpstr>
      <vt:lpstr>COMPILATION VIDEO</vt:lpstr>
      <vt:lpstr>PowerPoint Presentation</vt:lpstr>
      <vt:lpstr>The Guide to Hiring Youth</vt:lpstr>
      <vt:lpstr>Employer Feedback</vt:lpstr>
      <vt:lpstr>What We’re Doing Differently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Exchange 2019</dc:title>
  <dc:creator>Sasha Sears</dc:creator>
  <cp:lastModifiedBy>Sasha Sears</cp:lastModifiedBy>
  <cp:revision>24</cp:revision>
  <cp:lastPrinted>2019-11-01T16:04:44Z</cp:lastPrinted>
  <dcterms:created xsi:type="dcterms:W3CDTF">2019-10-31T14:30:27Z</dcterms:created>
  <dcterms:modified xsi:type="dcterms:W3CDTF">2019-12-17T19:20:04Z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Tags">
    <vt:lpwstr/>
  </property>
  <property fmtid="{D5CDD505-2E9C-101B-9397-08002B2CF9AE}" pid="3" name="ContentTypeId">
    <vt:lpwstr>0x0101000EC6C67FE0C7BF49BE16B90901AA9E47</vt:lpwstr>
  </property>
</Properties>
</file>