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27.jpg" ContentType="image/gif"/>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55"/>
  </p:notesMasterIdLst>
  <p:sldIdLst>
    <p:sldId id="256" r:id="rId7"/>
    <p:sldId id="257" r:id="rId8"/>
    <p:sldId id="303" r:id="rId9"/>
    <p:sldId id="295" r:id="rId10"/>
    <p:sldId id="302" r:id="rId11"/>
    <p:sldId id="305" r:id="rId12"/>
    <p:sldId id="304" r:id="rId13"/>
    <p:sldId id="296" r:id="rId14"/>
    <p:sldId id="338" r:id="rId15"/>
    <p:sldId id="307" r:id="rId16"/>
    <p:sldId id="297" r:id="rId17"/>
    <p:sldId id="298" r:id="rId18"/>
    <p:sldId id="299" r:id="rId19"/>
    <p:sldId id="300" r:id="rId20"/>
    <p:sldId id="301" r:id="rId21"/>
    <p:sldId id="306" r:id="rId22"/>
    <p:sldId id="308" r:id="rId23"/>
    <p:sldId id="309" r:id="rId24"/>
    <p:sldId id="310" r:id="rId25"/>
    <p:sldId id="311" r:id="rId26"/>
    <p:sldId id="285" r:id="rId27"/>
    <p:sldId id="312" r:id="rId28"/>
    <p:sldId id="313" r:id="rId29"/>
    <p:sldId id="314" r:id="rId30"/>
    <p:sldId id="316" r:id="rId31"/>
    <p:sldId id="317" r:id="rId32"/>
    <p:sldId id="315" r:id="rId33"/>
    <p:sldId id="318" r:id="rId34"/>
    <p:sldId id="278" r:id="rId35"/>
    <p:sldId id="319" r:id="rId36"/>
    <p:sldId id="320" r:id="rId37"/>
    <p:sldId id="274" r:id="rId38"/>
    <p:sldId id="322" r:id="rId39"/>
    <p:sldId id="323" r:id="rId40"/>
    <p:sldId id="324" r:id="rId41"/>
    <p:sldId id="325" r:id="rId42"/>
    <p:sldId id="327" r:id="rId43"/>
    <p:sldId id="328" r:id="rId44"/>
    <p:sldId id="329" r:id="rId45"/>
    <p:sldId id="330" r:id="rId46"/>
    <p:sldId id="331" r:id="rId47"/>
    <p:sldId id="332" r:id="rId48"/>
    <p:sldId id="333" r:id="rId49"/>
    <p:sldId id="334" r:id="rId50"/>
    <p:sldId id="335" r:id="rId51"/>
    <p:sldId id="336" r:id="rId52"/>
    <p:sldId id="337" r:id="rId53"/>
    <p:sldId id="32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Warren" initials="B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1711" autoAdjust="0"/>
  </p:normalViewPr>
  <p:slideViewPr>
    <p:cSldViewPr snapToGrid="0">
      <p:cViewPr varScale="1">
        <p:scale>
          <a:sx n="41" d="100"/>
          <a:sy n="41" d="100"/>
        </p:scale>
        <p:origin x="16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a Halaweh" userId="30a7e1cc-8df7-46fb-b82f-fefcd2b4dbd4" providerId="ADAL" clId="{C45E57C1-9CA3-430D-AB16-1724C4D4601C}"/>
    <pc:docChg chg="modSld">
      <pc:chgData name="Nada Halaweh" userId="30a7e1cc-8df7-46fb-b82f-fefcd2b4dbd4" providerId="ADAL" clId="{C45E57C1-9CA3-430D-AB16-1724C4D4601C}" dt="2021-03-13T17:59:10.717" v="39" actId="20577"/>
      <pc:docMkLst>
        <pc:docMk/>
      </pc:docMkLst>
      <pc:sldChg chg="modSp mod">
        <pc:chgData name="Nada Halaweh" userId="30a7e1cc-8df7-46fb-b82f-fefcd2b4dbd4" providerId="ADAL" clId="{C45E57C1-9CA3-430D-AB16-1724C4D4601C}" dt="2021-03-13T17:59:10.717" v="39" actId="20577"/>
        <pc:sldMkLst>
          <pc:docMk/>
          <pc:sldMk cId="1530599357" sldId="337"/>
        </pc:sldMkLst>
        <pc:spChg chg="mod">
          <ac:chgData name="Nada Halaweh" userId="30a7e1cc-8df7-46fb-b82f-fefcd2b4dbd4" providerId="ADAL" clId="{C45E57C1-9CA3-430D-AB16-1724C4D4601C}" dt="2021-03-13T17:59:10.717" v="39" actId="20577"/>
          <ac:spMkLst>
            <pc:docMk/>
            <pc:sldMk cId="1530599357" sldId="337"/>
            <ac:spMk id="2" creationId="{DFC4F843-9D7C-454C-AA56-10E52A3C52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DF88C-06B7-4A30-9CEF-F05792395432}" type="datetimeFigureOut">
              <a:rPr lang="en-US" smtClean="0"/>
              <a:t>3/13/2021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B5762-5B54-414C-B81F-D88AA3CDC71F}" type="slidenum">
              <a:rPr lang="en-US" smtClean="0"/>
              <a:t>‹#›</a:t>
            </a:fld>
            <a:endParaRPr lang="en-US"/>
          </a:p>
        </p:txBody>
      </p:sp>
    </p:spTree>
    <p:extLst>
      <p:ext uri="{BB962C8B-B14F-4D97-AF65-F5344CB8AC3E}">
        <p14:creationId xmlns:p14="http://schemas.microsoft.com/office/powerpoint/2010/main" val="93115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549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7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44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43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2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096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45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720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93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0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Recap</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LinkedIn has revolutionized networking and recruiting.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84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52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Headshot:</a:t>
            </a:r>
            <a:r>
              <a:rPr lang="en-CA" dirty="0"/>
              <a:t> Employers, Business leaders, recruiters, etc. will be seeing this photo when they view your profile. Pick a friendly photo, preferably square (400 x 400 pixels, staying under 10 MB in file size.</a:t>
            </a:r>
          </a:p>
          <a:p>
            <a:endParaRPr lang="en-CA" dirty="0"/>
          </a:p>
          <a:p>
            <a:r>
              <a:rPr lang="en-CA" b="1" dirty="0"/>
              <a:t>Headline: </a:t>
            </a:r>
            <a:r>
              <a:rPr lang="en-CA" b="0" dirty="0"/>
              <a:t>Be default, your headline is your current employment position, but you can customize it to demonstrate your expertise or vision (think of this as your </a:t>
            </a:r>
            <a:r>
              <a:rPr lang="en-CA" b="1" dirty="0"/>
              <a:t>brand’s tagline, </a:t>
            </a:r>
            <a:r>
              <a:rPr lang="en-CA" b="0" dirty="0"/>
              <a:t>it’s the first description many people see)</a:t>
            </a:r>
          </a:p>
          <a:p>
            <a:endParaRPr lang="en-CA" dirty="0"/>
          </a:p>
          <a:p>
            <a:r>
              <a:rPr lang="en-CA" b="1" dirty="0"/>
              <a:t>Information: </a:t>
            </a:r>
            <a:r>
              <a:rPr lang="en-CA" dirty="0"/>
              <a:t>receiving a new position, promotion or new job are all things that should be reflective on your profile. It’s important all your information is updated with recent changes. </a:t>
            </a:r>
          </a:p>
          <a:p>
            <a:endParaRPr lang="en-CA" dirty="0"/>
          </a:p>
          <a:p>
            <a:r>
              <a:rPr lang="en-CA" b="1" dirty="0"/>
              <a:t>Groups: </a:t>
            </a:r>
            <a:r>
              <a:rPr lang="en-CA" dirty="0"/>
              <a:t>choose your groups carefully, you want to pick the ones most relevant to your interests and passion. The groups you choose are seen as a reflection of the type of person you are.  </a:t>
            </a:r>
          </a:p>
          <a:p>
            <a:endParaRPr lang="en-CA" dirty="0"/>
          </a:p>
          <a:p>
            <a:r>
              <a:rPr lang="en-CA" b="1" dirty="0"/>
              <a:t>Summary: </a:t>
            </a:r>
            <a:r>
              <a:rPr lang="en-CA" dirty="0"/>
              <a:t>the LinkedIn summary is a good place to briefly share your story, however it should not be confused with the experience section. The complete narrative should give reflection of your values, passions and strengths. It should give people a good understanding of who you are. </a:t>
            </a:r>
          </a:p>
          <a:p>
            <a:endParaRPr lang="en-CA" dirty="0"/>
          </a:p>
          <a:p>
            <a:r>
              <a:rPr lang="en-CA" b="1" dirty="0"/>
              <a:t>Experience: </a:t>
            </a:r>
            <a:r>
              <a:rPr lang="en-CA" dirty="0"/>
              <a:t>different from your summary, your experience should give more facts and tell the audience exactly what you do or have done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Clean URL </a:t>
            </a:r>
            <a:r>
              <a:rPr lang="en-US" sz="1200" b="0" dirty="0">
                <a:solidFill>
                  <a:schemeClr val="tx1"/>
                </a:solidFill>
              </a:rPr>
              <a:t>(www.linkedin.com/in/firstnamelastname)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rPr>
              <a:t>Effective Search Engine Optimization (SEO): </a:t>
            </a:r>
            <a:r>
              <a:rPr lang="en-US" sz="1200" b="0" i="0" dirty="0">
                <a:solidFill>
                  <a:schemeClr val="tx1"/>
                </a:solidFill>
              </a:rPr>
              <a:t>Most of LinkedIn’s revenue is generated by recruiters using LinkedIn to find candidates. You can apply effective </a:t>
            </a:r>
            <a:r>
              <a:rPr lang="en-US" sz="1200" b="1" i="0" dirty="0">
                <a:solidFill>
                  <a:schemeClr val="tx1"/>
                </a:solidFill>
              </a:rPr>
              <a:t>Search Engine Optimization (SEO) </a:t>
            </a:r>
            <a:r>
              <a:rPr lang="en-US" sz="1200" b="0" i="0" dirty="0">
                <a:solidFill>
                  <a:schemeClr val="tx1"/>
                </a:solidFill>
              </a:rPr>
              <a:t>by adding keywords to your Job Title (Financial Analyst&gt;Financial Analyst&gt; Audit &amp; Compliance), Include high-% of keywords in your </a:t>
            </a:r>
            <a:r>
              <a:rPr lang="en-US" sz="1200" b="1" i="0" dirty="0">
                <a:solidFill>
                  <a:schemeClr val="tx1"/>
                </a:solidFill>
              </a:rPr>
              <a:t>About Section </a:t>
            </a:r>
            <a:r>
              <a:rPr lang="en-US" sz="1200" b="0" i="0" dirty="0">
                <a:solidFill>
                  <a:schemeClr val="tx1"/>
                </a:solidFill>
              </a:rPr>
              <a:t>related to your goal, Add </a:t>
            </a:r>
            <a:r>
              <a:rPr lang="en-US" sz="1200" b="1" i="0" dirty="0">
                <a:solidFill>
                  <a:schemeClr val="tx1"/>
                </a:solidFill>
              </a:rPr>
              <a:t>Projects and Other “Extra” Sections </a:t>
            </a:r>
            <a:r>
              <a:rPr lang="en-US" sz="1200" b="0" i="0" dirty="0">
                <a:solidFill>
                  <a:schemeClr val="tx1"/>
                </a:solidFill>
              </a:rPr>
              <a:t>like </a:t>
            </a:r>
            <a:r>
              <a:rPr lang="en-US" sz="1200" b="1" i="0" dirty="0">
                <a:solidFill>
                  <a:schemeClr val="tx1"/>
                </a:solidFill>
              </a:rPr>
              <a:t>Certifications or Honors &amp; Awards </a:t>
            </a:r>
            <a:r>
              <a:rPr lang="en-US" sz="1200" b="0" i="0" dirty="0">
                <a:solidFill>
                  <a:schemeClr val="tx1"/>
                </a:solidFill>
              </a:rPr>
              <a:t>(Senior Sales Executive winning President’s Club for 5 years)…this award strategically includes the job title</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5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a:t>
            </a:r>
            <a:r>
              <a:rPr lang="en-CA" dirty="0" err="1"/>
              <a:t>Linkedin</a:t>
            </a:r>
            <a:r>
              <a:rPr lang="en-CA" dirty="0"/>
              <a:t>. The way your profile is set up, the things you post and share are all factors that play a role in the way you will be viewed by your audience. </a:t>
            </a:r>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2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LinkedIn. The way your profile is set up, the things you post and share are all factors that play a role in the way you will be viewed by your audience. </a:t>
            </a:r>
          </a:p>
          <a:p>
            <a:endParaRPr lang="en-CA" dirty="0"/>
          </a:p>
          <a:p>
            <a:r>
              <a:rPr lang="en-CA" i="1" dirty="0"/>
              <a:t>-Stay up to speed on industry news</a:t>
            </a:r>
          </a:p>
          <a:p>
            <a:endParaRPr lang="en-CA" dirty="0"/>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76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853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3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798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Personal Brand: It is important to always keep your audience in mind when using your </a:t>
            </a:r>
            <a:r>
              <a:rPr lang="en-CA" dirty="0" err="1"/>
              <a:t>Linkedin</a:t>
            </a:r>
            <a:r>
              <a:rPr lang="en-CA" dirty="0"/>
              <a:t>. The way your profile is set up, the things you post and share are all factors that play a role in the way you will be viewed by your audience. </a:t>
            </a:r>
          </a:p>
          <a:p>
            <a:r>
              <a:rPr lang="en-CA" dirty="0"/>
              <a:t>Customizing URL: Cut the letters and numbers on the link to make your profile URL a cleaner look.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83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4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CA" dirty="0"/>
          </a:p>
          <a:p>
            <a:pPr marL="228600" indent="-228600">
              <a:buAutoNum type="arabicParenR"/>
            </a:pPr>
            <a:r>
              <a:rPr lang="en-CA" dirty="0"/>
              <a:t>No interrupting others</a:t>
            </a:r>
          </a:p>
          <a:p>
            <a:pPr marL="228600" indent="-228600">
              <a:buAutoNum type="arabicParenR"/>
            </a:pPr>
            <a:r>
              <a:rPr lang="en-CA" dirty="0"/>
              <a:t>Open ended questions: </a:t>
            </a:r>
          </a:p>
          <a:p>
            <a:pPr marL="685800" lvl="1" indent="-228600">
              <a:buAutoNum type="arabicParenR"/>
            </a:pPr>
            <a:r>
              <a:rPr lang="en-CA" dirty="0"/>
              <a:t>What kind of projects are you working on right now?</a:t>
            </a:r>
          </a:p>
          <a:p>
            <a:pPr marL="685800" lvl="1" indent="-228600">
              <a:buAutoNum type="arabicParenR"/>
            </a:pPr>
            <a:r>
              <a:rPr lang="en-CA" dirty="0"/>
              <a:t>What’s your favorite part of the job?</a:t>
            </a:r>
          </a:p>
          <a:p>
            <a:pPr marL="685800" lvl="1" indent="-228600">
              <a:buAutoNum type="arabicParenR"/>
            </a:pPr>
            <a:r>
              <a:rPr lang="en-CA" dirty="0"/>
              <a:t>What do you enjoy doing outside of work?</a:t>
            </a:r>
          </a:p>
          <a:p>
            <a:pPr marL="228600" indent="-228600">
              <a:buAutoNum type="arabicParenR"/>
            </a:pPr>
            <a:r>
              <a:rPr lang="en-CA" dirty="0"/>
              <a:t>“be easy to listen” (no complaining, no judging”</a:t>
            </a:r>
          </a:p>
          <a:p>
            <a:pPr marL="457200" lvl="1" indent="0">
              <a:buNone/>
            </a:pPr>
            <a:r>
              <a:rPr lang="en-CA" sz="1200" b="0" i="0" kern="1200" dirty="0">
                <a:solidFill>
                  <a:schemeClr val="tx1"/>
                </a:solidFill>
                <a:effectLst/>
                <a:latin typeface="+mn-lt"/>
                <a:ea typeface="+mn-ea"/>
                <a:cs typeface="+mn-cs"/>
              </a:rPr>
              <a:t>the four powerful cornerstones of good conversation spell: honesty (being clear and straight), authenticity (being yourself), integrity (actually doing what you say you will)…You can be honest and authentic by asking genuine questions when a topic comes up that you know nothing about—instead of nodding along</a:t>
            </a:r>
          </a:p>
          <a:p>
            <a:pPr marL="457200" lvl="1" indent="0">
              <a:buNone/>
            </a:pPr>
            <a:r>
              <a:rPr lang="en-CA" sz="1200" b="0" i="0" kern="1200" dirty="0">
                <a:solidFill>
                  <a:schemeClr val="tx1"/>
                </a:solidFill>
                <a:effectLst/>
                <a:latin typeface="+mn-lt"/>
                <a:ea typeface="+mn-ea"/>
                <a:cs typeface="+mn-cs"/>
              </a:rPr>
              <a:t> </a:t>
            </a:r>
            <a:r>
              <a:rPr lang="en-CA" sz="1200" b="1" i="0" kern="1200" dirty="0">
                <a:solidFill>
                  <a:schemeClr val="tx1"/>
                </a:solidFill>
                <a:effectLst/>
                <a:latin typeface="+mn-lt"/>
                <a:ea typeface="+mn-ea"/>
                <a:cs typeface="+mn-cs"/>
              </a:rPr>
              <a:t>there’s actually a chemical reaction associated with self-disclosure that we find inherently rewarding</a:t>
            </a:r>
            <a:r>
              <a:rPr lang="en-CA" sz="1200" b="0" i="0" kern="1200" dirty="0">
                <a:solidFill>
                  <a:schemeClr val="tx1"/>
                </a:solidFill>
                <a:effectLst/>
                <a:latin typeface="+mn-lt"/>
                <a:ea typeface="+mn-ea"/>
                <a:cs typeface="+mn-cs"/>
              </a:rPr>
              <a:t>.  For example, instead of talking to someone about how his or her week is going, you can get specific and ask, “What was the highlight of your week?” </a:t>
            </a:r>
          </a:p>
          <a:p>
            <a:pPr marL="457200" lvl="1" indent="0">
              <a:buNone/>
            </a:pPr>
            <a:r>
              <a:rPr lang="en-CA" sz="1200" b="1" i="0" kern="1200" dirty="0">
                <a:solidFill>
                  <a:schemeClr val="tx1"/>
                </a:solidFill>
                <a:effectLst/>
                <a:latin typeface="+mn-lt"/>
                <a:ea typeface="+mn-ea"/>
                <a:cs typeface="+mn-cs"/>
              </a:rPr>
              <a:t>Sharing stories </a:t>
            </a:r>
            <a:r>
              <a:rPr lang="en-CA" sz="1200" b="0" i="0" kern="1200" dirty="0">
                <a:solidFill>
                  <a:schemeClr val="tx1"/>
                </a:solidFill>
                <a:effectLst/>
                <a:latin typeface="+mn-lt"/>
                <a:ea typeface="+mn-ea"/>
                <a:cs typeface="+mn-cs"/>
              </a:rPr>
              <a:t>creates a connection and stimulates an emotional memories: “Where are you from?” Instead ask: “What are you working on these days?”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2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indent="-571500">
              <a:buFont typeface="Arial" panose="020B0604020202020204" pitchFamily="34" charset="0"/>
              <a:buChar char="•"/>
            </a:pPr>
            <a:r>
              <a:rPr lang="en-US" sz="3600" b="1" dirty="0"/>
              <a:t>Discover opportunities</a:t>
            </a:r>
          </a:p>
          <a:p>
            <a:pPr marL="1485900" lvl="2" indent="-571500">
              <a:buFont typeface="Arial" panose="020B0604020202020204" pitchFamily="34" charset="0"/>
              <a:buChar char="•"/>
            </a:pPr>
            <a:r>
              <a:rPr lang="en-US" sz="2400" dirty="0"/>
              <a:t>Upcoming short-term projects, volunteer opportunities,  conferences, etc.</a:t>
            </a:r>
            <a:endParaRPr lang="en-US" sz="1200" b="1" dirty="0"/>
          </a:p>
          <a:p>
            <a:pPr marL="1028700" lvl="1" indent="-571500">
              <a:buFont typeface="Arial" panose="020B0604020202020204" pitchFamily="34" charset="0"/>
              <a:buChar char="•"/>
            </a:pPr>
            <a:r>
              <a:rPr lang="en-US" sz="3600" b="1" dirty="0"/>
              <a:t>Tap into the hidden job market</a:t>
            </a:r>
          </a:p>
          <a:p>
            <a:pPr marL="1485900" lvl="2" indent="-571500">
              <a:buFont typeface="Arial" panose="020B0604020202020204" pitchFamily="34" charset="0"/>
              <a:buChar char="•"/>
            </a:pPr>
            <a:r>
              <a:rPr lang="en-US" sz="2400" dirty="0"/>
              <a:t>A significant number of jobs are never posted, but rather filled through people leveraging their personal networks</a:t>
            </a:r>
            <a:endParaRPr lang="en-US" sz="1200" b="1" dirty="0"/>
          </a:p>
          <a:p>
            <a:pPr marL="1028700" lvl="1" indent="-571500">
              <a:buFont typeface="Arial" panose="020B0604020202020204" pitchFamily="34" charset="0"/>
              <a:buChar char="•"/>
            </a:pPr>
            <a:r>
              <a:rPr lang="en-US" sz="3600" b="1" dirty="0"/>
              <a:t>Grow your professional network</a:t>
            </a:r>
            <a:endParaRPr lang="en-US" sz="2000" b="1" dirty="0"/>
          </a:p>
          <a:p>
            <a:pPr marL="1485900" lvl="2" indent="-571500">
              <a:buFont typeface="Arial" panose="020B0604020202020204" pitchFamily="34" charset="0"/>
              <a:buChar char="•"/>
            </a:pPr>
            <a:r>
              <a:rPr lang="en-US" sz="2400" dirty="0"/>
              <a:t>Recruiters typically spend about 10 seconds browsing your resume, and having a connection at a given company can help move your resume to the “interview” stack</a:t>
            </a:r>
            <a:endParaRPr lang="en-CA" sz="2400" dirty="0"/>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1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55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07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314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948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28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08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481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01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37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52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248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210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955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0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42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32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sz="1200" b="1" kern="1200" dirty="0">
                <a:solidFill>
                  <a:schemeClr val="tx1"/>
                </a:solidFill>
                <a:effectLst/>
                <a:latin typeface="+mn-lt"/>
                <a:ea typeface="+mn-ea"/>
                <a:cs typeface="+mn-cs"/>
              </a:rPr>
              <a:t>FOLLOW-UP OR FAIL</a:t>
            </a:r>
          </a:p>
          <a:p>
            <a:pPr lvl="1"/>
            <a:r>
              <a:rPr lang="en-CA" sz="1200" b="0" kern="1200" dirty="0">
                <a:solidFill>
                  <a:schemeClr val="tx1"/>
                </a:solidFill>
                <a:effectLst/>
                <a:latin typeface="+mn-lt"/>
                <a:ea typeface="+mn-ea"/>
                <a:cs typeface="+mn-cs"/>
              </a:rPr>
              <a:t>Business Cards – Email/LinkedIn 1-3 days after the event. Make notes on the back of the business card. Remind them what you spoke about. If there was a genuine connection you may want to ask to meet for coffee, or you may leave it at “It was great to meet you, I look forward to seeing you at future events”. Perhaps in a few months you want to be connected to that company, and since you already made that initial connection, the doors are open to asking. </a:t>
            </a:r>
          </a:p>
          <a:p>
            <a:pPr lvl="1"/>
            <a:endParaRPr lang="en-CA" sz="1200" b="1" kern="1200" dirty="0">
              <a:solidFill>
                <a:schemeClr val="tx1"/>
              </a:solidFill>
              <a:effectLst/>
              <a:latin typeface="+mn-lt"/>
              <a:ea typeface="+mn-ea"/>
              <a:cs typeface="+mn-cs"/>
            </a:endParaRPr>
          </a:p>
          <a:p>
            <a:pPr lvl="1"/>
            <a:endParaRPr lang="en-CA" sz="1200" b="1" kern="1200" dirty="0">
              <a:solidFill>
                <a:schemeClr val="tx1"/>
              </a:solidFill>
              <a:effectLst/>
              <a:latin typeface="+mn-lt"/>
              <a:ea typeface="+mn-ea"/>
              <a:cs typeface="+mn-cs"/>
            </a:endParaRPr>
          </a:p>
          <a:p>
            <a:pPr lvl="1"/>
            <a:r>
              <a:rPr lang="en-CA" sz="1200" b="1" kern="1200" dirty="0">
                <a:solidFill>
                  <a:schemeClr val="tx1"/>
                </a:solidFill>
                <a:effectLst/>
                <a:latin typeface="+mn-lt"/>
                <a:ea typeface="+mn-ea"/>
                <a:cs typeface="+mn-cs"/>
              </a:rPr>
              <a:t>NURTURE YOUR NETWORK</a:t>
            </a:r>
          </a:p>
          <a:p>
            <a:pPr lvl="1"/>
            <a:r>
              <a:rPr lang="en-CA" sz="1200" b="0" kern="1200" dirty="0">
                <a:solidFill>
                  <a:schemeClr val="tx1"/>
                </a:solidFill>
                <a:effectLst/>
                <a:latin typeface="+mn-lt"/>
                <a:ea typeface="+mn-ea"/>
                <a:cs typeface="+mn-cs"/>
              </a:rPr>
              <a:t>How do you stay connected after you added them on LinkedIn, met them for coffee, and thanked them for the advice? </a:t>
            </a:r>
          </a:p>
          <a:p>
            <a:pPr lvl="1"/>
            <a:r>
              <a:rPr lang="en-CA" sz="1200" b="0" kern="1200" dirty="0">
                <a:solidFill>
                  <a:schemeClr val="tx1"/>
                </a:solidFill>
                <a:effectLst/>
                <a:latin typeface="+mn-lt"/>
                <a:ea typeface="+mn-ea"/>
                <a:cs typeface="+mn-cs"/>
              </a:rPr>
              <a:t>Leverage professional social media sites like LinkedIn and twitter. Engage with your network.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36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D20669-689B-3A4A-A734-8CFAB35190AF}" type="slidenum">
              <a:rPr lang="en-US" smtClean="0"/>
              <a:t>48</a:t>
            </a:fld>
            <a:endParaRPr lang="en-US"/>
          </a:p>
        </p:txBody>
      </p:sp>
    </p:spTree>
    <p:extLst>
      <p:ext uri="{BB962C8B-B14F-4D97-AF65-F5344CB8AC3E}">
        <p14:creationId xmlns:p14="http://schemas.microsoft.com/office/powerpoint/2010/main" val="202737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74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02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Growth Industries: </a:t>
            </a:r>
          </a:p>
          <a:p>
            <a:r>
              <a:rPr lang="en-CA" dirty="0"/>
              <a:t>ICT: Interactive media, IT services, Transatlantic telecommunications, Enterprise solutions, E-health applications, Data analytics</a:t>
            </a:r>
          </a:p>
          <a:p>
            <a:endParaRPr lang="en-CA" dirty="0"/>
          </a:p>
          <a:p>
            <a:r>
              <a:rPr lang="en-CA" dirty="0"/>
              <a:t>Ocean Tech start-ups</a:t>
            </a:r>
          </a:p>
          <a:p>
            <a:r>
              <a:rPr lang="en-CA" dirty="0"/>
              <a:t>Example 1 : GIT (Graphite Innovation and Technologies)-cofounders (SMU graduates) found a more affordable way to produce </a:t>
            </a:r>
            <a:r>
              <a:rPr lang="en-CA" dirty="0" err="1"/>
              <a:t>graphine</a:t>
            </a:r>
            <a:r>
              <a:rPr lang="en-CA" dirty="0"/>
              <a:t> that prot4ects ship hulls from corrosion </a:t>
            </a:r>
          </a:p>
          <a:p>
            <a:endParaRPr lang="en-CA" dirty="0"/>
          </a:p>
          <a:p>
            <a:r>
              <a:rPr lang="en-CA" dirty="0"/>
              <a:t>Example 2: </a:t>
            </a:r>
            <a:r>
              <a:rPr lang="en-CA" dirty="0" err="1"/>
              <a:t>Ashored</a:t>
            </a:r>
            <a:r>
              <a:rPr lang="en-CA" dirty="0"/>
              <a:t> Innovations: founded by 3 SMU grads, developed a smart lobster trapping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8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Note: </a:t>
            </a:r>
            <a:r>
              <a:rPr lang="en-CA" sz="1200" kern="1200" dirty="0">
                <a:solidFill>
                  <a:schemeClr val="tx1"/>
                </a:solidFill>
                <a:effectLst/>
                <a:latin typeface="+mn-lt"/>
                <a:ea typeface="+mn-ea"/>
                <a:cs typeface="+mn-cs"/>
              </a:rPr>
              <a:t>the NOC-code system (The National Occupational Classification-4 digits) does not cover the IT/ICT fields well, as they tend to get subdivided into many other industry groups. </a:t>
            </a:r>
            <a:endParaRPr lang="en-CA" b="1" dirty="0"/>
          </a:p>
          <a:p>
            <a:endParaRPr lang="en-CA" b="1" dirty="0"/>
          </a:p>
          <a:p>
            <a:r>
              <a:rPr lang="en-CA" b="1" dirty="0"/>
              <a:t>Category 1: </a:t>
            </a:r>
          </a:p>
          <a:p>
            <a:endParaRPr lang="en-CA" b="1" dirty="0"/>
          </a:p>
          <a:p>
            <a:r>
              <a:rPr lang="en-CA" b="1" dirty="0"/>
              <a:t>Professional occupations in natural &amp; applied sciences:</a:t>
            </a:r>
            <a:endParaRPr lang="en-CA" dirty="0"/>
          </a:p>
          <a:p>
            <a:r>
              <a:rPr lang="en-CA" dirty="0"/>
              <a:t>-All disciplines of engineering</a:t>
            </a:r>
          </a:p>
          <a:p>
            <a:r>
              <a:rPr lang="en-CA" dirty="0"/>
              <a:t>-Architects, urban planners </a:t>
            </a:r>
          </a:p>
          <a:p>
            <a:r>
              <a:rPr lang="en-CA" dirty="0"/>
              <a:t>-Mathematicians, statisticians</a:t>
            </a:r>
          </a:p>
          <a:p>
            <a:r>
              <a:rPr lang="en-CA" dirty="0"/>
              <a:t>-Life science professionals: biologists &amp; related scientists </a:t>
            </a:r>
          </a:p>
          <a:p>
            <a:endParaRPr lang="en-CA" dirty="0"/>
          </a:p>
          <a:p>
            <a:r>
              <a:rPr lang="en-CA" b="1" dirty="0"/>
              <a:t>Technical occupations in related to natural &amp; applied sciences:</a:t>
            </a:r>
          </a:p>
          <a:p>
            <a:r>
              <a:rPr lang="en-CA" b="0" dirty="0"/>
              <a:t>-Chemical and biological technologists </a:t>
            </a:r>
          </a:p>
          <a:p>
            <a:pPr marL="0" indent="0">
              <a:buFontTx/>
              <a:buNone/>
            </a:pPr>
            <a:r>
              <a:rPr lang="en-CA" b="0" dirty="0"/>
              <a:t>-Civil engineering &amp; mechanical engineering technologists</a:t>
            </a:r>
          </a:p>
          <a:p>
            <a:pPr marL="0" indent="0">
              <a:buFontTx/>
              <a:buNone/>
            </a:pPr>
            <a:r>
              <a:rPr lang="en-CA" b="0" dirty="0"/>
              <a:t>-Architectural technologists </a:t>
            </a:r>
          </a:p>
          <a:p>
            <a:pPr marL="0" indent="0">
              <a:buFontTx/>
              <a:buNone/>
            </a:pPr>
            <a:endParaRPr lang="en-CA" b="0" dirty="0"/>
          </a:p>
          <a:p>
            <a:pPr marL="0" indent="0">
              <a:buFontTx/>
              <a:buNone/>
            </a:pPr>
            <a:r>
              <a:rPr lang="en-CA" b="1" dirty="0"/>
              <a:t>Category 2: Trades, Transport &amp; Equipment Operators:</a:t>
            </a:r>
          </a:p>
          <a:p>
            <a:pPr marL="0" indent="0">
              <a:buFontTx/>
              <a:buNone/>
            </a:pPr>
            <a:r>
              <a:rPr lang="en-CA" b="0" dirty="0"/>
              <a:t>-Contractors, supervisors, electrical trades, carpentry, repairers, etc.</a:t>
            </a:r>
          </a:p>
          <a:p>
            <a:pPr marL="0" indent="0">
              <a:buFontTx/>
              <a:buNone/>
            </a:pPr>
            <a:r>
              <a:rPr lang="en-CA" b="0" dirty="0"/>
              <a:t>-Electricians, telecommunications line &amp; cable workers </a:t>
            </a:r>
          </a:p>
          <a:p>
            <a:pPr marL="0" indent="0">
              <a:buFontTx/>
              <a:buNone/>
            </a:pPr>
            <a:endParaRPr lang="en-CA" b="0" dirty="0"/>
          </a:p>
          <a:p>
            <a:pPr marL="0" indent="0">
              <a:buFontTx/>
              <a:buNone/>
            </a:pPr>
            <a:endParaRPr lang="en-CA" b="0" dirty="0"/>
          </a:p>
          <a:p>
            <a:pPr marL="0" indent="0">
              <a:buFontTx/>
              <a:buNone/>
            </a:pPr>
            <a:endParaRPr lang="en-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20669-689B-3A4A-A734-8CFAB351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52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47A2-C35B-4008-9F23-2E0E358781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26B4F-A403-4C67-AFAE-604CACA17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9D883B-DBE5-4882-963A-268B0B5446BE}"/>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27893EF7-43EC-459B-ADA1-6028166E5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ECF00-EEB8-4456-9D32-D1D1971F24AD}"/>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308310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C811-9A8F-4F1C-9040-1C0EF98CAA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08F832-7A06-48D4-A950-185DAEDC7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DDEAC-3438-425E-90D6-E99763A5B47B}"/>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BA0AF258-039C-45EB-B6CE-943D15924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9945D-694D-4539-9F70-A4CE99AB8E6B}"/>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3169190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EF8A2-29E0-44A9-B3E1-9C2A356C65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E6CCE-945C-44F1-8207-081ACFD183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7BF96-8899-4DAB-98BC-B51F875E7E0D}"/>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436C9CD6-3702-41EB-8961-1792C114F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5D0D1-F3D8-4C43-9EEE-8D4FA09532BE}"/>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164127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6483" y="2257391"/>
            <a:ext cx="8390021" cy="1707464"/>
          </a:xfrm>
        </p:spPr>
        <p:txBody>
          <a:bodyPr anchor="t" anchorCtr="0">
            <a:noAutofit/>
          </a:bodyPr>
          <a:lstStyle>
            <a:lvl1pPr algn="l">
              <a:lnSpc>
                <a:spcPts val="7000"/>
              </a:lnSpc>
              <a:defRPr sz="7000" b="0" baseline="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946484" y="4095606"/>
            <a:ext cx="6571916" cy="844693"/>
          </a:xfrm>
        </p:spPr>
        <p:txBody>
          <a:bodyPr lIns="0" tIns="0" rIns="0" bIns="0">
            <a:noAutofit/>
          </a:bodyPr>
          <a:lstStyle>
            <a:lvl1pPr marL="0" indent="0" algn="l">
              <a:lnSpc>
                <a:spcPts val="218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806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128937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84161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874739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4C37ED-673A-6842-B816-FAF5C9874435}" type="datetimeFigureOut">
              <a:rPr lang="en-US" smtClean="0"/>
              <a:t>3/13/2021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839543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4C37ED-673A-6842-B816-FAF5C9874435}" type="datetimeFigureOut">
              <a:rPr lang="en-US" smtClean="0"/>
              <a:t>3/13/2021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73664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3/13/2021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566728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7710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2DB6-D0DA-4FD2-AAE2-BC7868B18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B5C34-395D-4D65-9123-C4EAF7ABC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3DF3C-39DB-4BC4-9CD4-6E8E38CF6E3F}"/>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680BFFCE-E969-433D-A5DD-6EDEFD15E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CE596-89D6-459B-8613-564194ECAB83}"/>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2401750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8937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997387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75450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6483" y="2257391"/>
            <a:ext cx="8390021" cy="1707464"/>
          </a:xfrm>
        </p:spPr>
        <p:txBody>
          <a:bodyPr anchor="t" anchorCtr="0">
            <a:noAutofit/>
          </a:bodyPr>
          <a:lstStyle>
            <a:lvl1pPr algn="l">
              <a:lnSpc>
                <a:spcPts val="7000"/>
              </a:lnSpc>
              <a:defRPr sz="7000" b="0" baseline="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946484" y="4095606"/>
            <a:ext cx="6571916" cy="844693"/>
          </a:xfrm>
        </p:spPr>
        <p:txBody>
          <a:bodyPr lIns="0" tIns="0" rIns="0" bIns="0">
            <a:noAutofit/>
          </a:bodyPr>
          <a:lstStyle>
            <a:lvl1pPr marL="0" indent="0" algn="l">
              <a:lnSpc>
                <a:spcPts val="218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spTree>
    <p:extLst>
      <p:ext uri="{BB962C8B-B14F-4D97-AF65-F5344CB8AC3E}">
        <p14:creationId xmlns:p14="http://schemas.microsoft.com/office/powerpoint/2010/main" val="3143277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32751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62660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655350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06032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016239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90143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804B-85E2-44BD-B924-3CB8FD6967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53CFA5-1210-429D-9B8D-0D467D87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7C719B-70A5-4B94-B0CC-CC48898FF70A}"/>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AA551507-06AB-4D7D-9D50-6515CB162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90463-4146-433E-898F-8AD4DB985742}"/>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4023640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216969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791945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432474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C37ED-673A-6842-B816-FAF5C9874435}" type="datetimeFigureOut">
              <a:rPr lang="en-US" smtClean="0"/>
              <a:t>3/13/2021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21100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311F-E8C7-4733-95C3-15778188ED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947D6C-F466-4AB7-BECE-80701D7F2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0C0443-D419-479A-80DF-CA73B95CC6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B89401-BC73-4328-9806-769F2BC82086}"/>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6" name="Footer Placeholder 5">
            <a:extLst>
              <a:ext uri="{FF2B5EF4-FFF2-40B4-BE49-F238E27FC236}">
                <a16:creationId xmlns:a16="http://schemas.microsoft.com/office/drawing/2014/main" id="{633A50B6-54E1-4DCB-A0DD-A5FD9E8519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7DB83-65AD-40DF-A8A6-E0B9AF823E7D}"/>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102215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454B-00AE-4C04-8BFE-37875619F7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8852B1-BAA3-4D70-B3BD-F640F291A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46CA3-77F1-4702-A195-E6162E76A8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9F59B-2DED-41FA-A56E-1BDAE1D62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BAD85D-2B46-4B45-8A45-D2AFA7D5D4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E0B74A-910A-477B-A767-9A5B9A885D4E}"/>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8" name="Footer Placeholder 7">
            <a:extLst>
              <a:ext uri="{FF2B5EF4-FFF2-40B4-BE49-F238E27FC236}">
                <a16:creationId xmlns:a16="http://schemas.microsoft.com/office/drawing/2014/main" id="{28774D82-4C4B-45FC-90D7-1CB85F1321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A5431-3071-4EC6-B0CE-C63441FF4C6A}"/>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41991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5500-2231-446C-AF66-3E2A26A000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0DD80-1326-49C7-AEED-7E11ADDF9792}"/>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4" name="Footer Placeholder 3">
            <a:extLst>
              <a:ext uri="{FF2B5EF4-FFF2-40B4-BE49-F238E27FC236}">
                <a16:creationId xmlns:a16="http://schemas.microsoft.com/office/drawing/2014/main" id="{EE87C45A-A86A-4BC7-8BDF-861217C7C2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A66573-A154-45FE-A1E3-861865EC0D98}"/>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131829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972D7-9386-4582-AF1A-6857289E3379}"/>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3" name="Footer Placeholder 2">
            <a:extLst>
              <a:ext uri="{FF2B5EF4-FFF2-40B4-BE49-F238E27FC236}">
                <a16:creationId xmlns:a16="http://schemas.microsoft.com/office/drawing/2014/main" id="{7EDB72D1-378A-4AED-A691-7CA93BFF8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D40256-C404-4611-A0A5-1554B70242F3}"/>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207301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3C4-675D-4791-B077-5DCC8E219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4BDBD-2B14-4129-BBD6-85B6F65521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6E2BCC-1E03-4B91-8B38-433D7BFE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67A44-317D-429F-AD40-C90E2DBE3A72}"/>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6" name="Footer Placeholder 5">
            <a:extLst>
              <a:ext uri="{FF2B5EF4-FFF2-40B4-BE49-F238E27FC236}">
                <a16:creationId xmlns:a16="http://schemas.microsoft.com/office/drawing/2014/main" id="{4F658A1D-B6B1-463A-925B-1D0918E4D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E9FC1-A4D8-4E6A-9151-226133247656}"/>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42522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EE17-2811-413D-9AC4-A26F5FE6D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37A1B2-7932-460D-94E7-9E406A0C8F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A89374-6923-44FD-A092-1FB0F2894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85B3E-D0A0-498F-9B6D-D2F5805EC78C}"/>
              </a:ext>
            </a:extLst>
          </p:cNvPr>
          <p:cNvSpPr>
            <a:spLocks noGrp="1"/>
          </p:cNvSpPr>
          <p:nvPr>
            <p:ph type="dt" sz="half" idx="10"/>
          </p:nvPr>
        </p:nvSpPr>
        <p:spPr/>
        <p:txBody>
          <a:bodyPr/>
          <a:lstStyle/>
          <a:p>
            <a:fld id="{CFA8E9E0-810B-4E90-9BD4-B279C9F9CCD8}" type="datetimeFigureOut">
              <a:rPr lang="en-US" smtClean="0"/>
              <a:t>3/13/2021</a:t>
            </a:fld>
            <a:endParaRPr lang="en-US"/>
          </a:p>
        </p:txBody>
      </p:sp>
      <p:sp>
        <p:nvSpPr>
          <p:cNvPr id="6" name="Footer Placeholder 5">
            <a:extLst>
              <a:ext uri="{FF2B5EF4-FFF2-40B4-BE49-F238E27FC236}">
                <a16:creationId xmlns:a16="http://schemas.microsoft.com/office/drawing/2014/main" id="{C9A7A1E7-D84E-46CD-859C-66D716AEB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FE3CD-77E7-4CC4-AE94-953C1BCF4A27}"/>
              </a:ext>
            </a:extLst>
          </p:cNvPr>
          <p:cNvSpPr>
            <a:spLocks noGrp="1"/>
          </p:cNvSpPr>
          <p:nvPr>
            <p:ph type="sldNum" sz="quarter" idx="12"/>
          </p:nvPr>
        </p:nvSpPr>
        <p:spPr/>
        <p:txBody>
          <a:bodyPr/>
          <a:lstStyle/>
          <a:p>
            <a:fld id="{A1612DDE-1C37-4D76-B895-D541390799A1}" type="slidenum">
              <a:rPr lang="en-US" smtClean="0"/>
              <a:t>‹#›</a:t>
            </a:fld>
            <a:endParaRPr lang="en-US"/>
          </a:p>
        </p:txBody>
      </p:sp>
    </p:spTree>
    <p:extLst>
      <p:ext uri="{BB962C8B-B14F-4D97-AF65-F5344CB8AC3E}">
        <p14:creationId xmlns:p14="http://schemas.microsoft.com/office/powerpoint/2010/main" val="178568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7607E-94E5-4920-9787-4057A9FC0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3CB86-09DB-4707-A29B-A90583AE8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2D6B1-866B-4583-899B-44EFB2C80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8E9E0-810B-4E90-9BD4-B279C9F9CCD8}" type="datetimeFigureOut">
              <a:rPr lang="en-US" smtClean="0"/>
              <a:t>3/13/2021</a:t>
            </a:fld>
            <a:endParaRPr lang="en-US"/>
          </a:p>
        </p:txBody>
      </p:sp>
      <p:sp>
        <p:nvSpPr>
          <p:cNvPr id="5" name="Footer Placeholder 4">
            <a:extLst>
              <a:ext uri="{FF2B5EF4-FFF2-40B4-BE49-F238E27FC236}">
                <a16:creationId xmlns:a16="http://schemas.microsoft.com/office/drawing/2014/main" id="{308B66F5-32E7-475C-8FE9-169201D10C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C65F7-82A4-46DA-BA9C-0634990F7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12DDE-1C37-4D76-B895-D541390799A1}" type="slidenum">
              <a:rPr lang="en-US" smtClean="0"/>
              <a:t>‹#›</a:t>
            </a:fld>
            <a:endParaRPr lang="en-US"/>
          </a:p>
        </p:txBody>
      </p:sp>
    </p:spTree>
    <p:extLst>
      <p:ext uri="{BB962C8B-B14F-4D97-AF65-F5344CB8AC3E}">
        <p14:creationId xmlns:p14="http://schemas.microsoft.com/office/powerpoint/2010/main" val="2913361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8140"/>
            <a:ext cx="10515600" cy="5106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552493"/>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C37ED-673A-6842-B816-FAF5C9874435}" type="datetimeFigureOut">
              <a:rPr lang="en-US" smtClean="0"/>
              <a:t>3/13/2021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45A6D-CDC5-C842-A83C-2FA14971A60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82513"/>
            <a:ext cx="12192000" cy="475487"/>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26174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8140"/>
            <a:ext cx="10515600" cy="5106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552493"/>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
        <p:nvSpPr>
          <p:cNvPr id="10" name="Slide Number Placeholder 5"/>
          <p:cNvSpPr txBox="1">
            <a:spLocks/>
          </p:cNvSpPr>
          <p:nvPr userDrawn="1"/>
        </p:nvSpPr>
        <p:spPr>
          <a:xfrm>
            <a:off x="8610600" y="6430238"/>
            <a:ext cx="2743200" cy="365125"/>
          </a:xfrm>
          <a:prstGeom prst="rect">
            <a:avLst/>
          </a:prstGeom>
        </p:spPr>
        <p:txBody>
          <a:bodyPr/>
          <a:lstStyle>
            <a:defPPr>
              <a:defRPr lang="en-US"/>
            </a:defPPr>
            <a:lvl1pPr marL="0" algn="l" defTabSz="914400" rtl="0" eaLnBrk="1" latinLnBrk="0" hangingPunct="1">
              <a:defRPr sz="800" b="0" i="0" kern="1200">
                <a:solidFill>
                  <a:schemeClr val="tx1"/>
                </a:solidFill>
                <a:latin typeface="Calibri Light" charset="0"/>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a:p>
            <a:pPr algn="r"/>
            <a:r>
              <a:rPr lang="en-US" dirty="0">
                <a:solidFill>
                  <a:schemeClr val="bg1">
                    <a:lumMod val="50000"/>
                  </a:schemeClr>
                </a:solidFill>
              </a:rPr>
              <a:t>|  </a:t>
            </a:r>
            <a:r>
              <a:rPr lang="en-US" b="1" dirty="0">
                <a:solidFill>
                  <a:schemeClr val="bg1">
                    <a:lumMod val="50000"/>
                  </a:schemeClr>
                </a:solidFill>
              </a:rPr>
              <a:t>HALIFAX CONNECTOR PROGRAM</a:t>
            </a:r>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8890" y="6474045"/>
            <a:ext cx="1193797" cy="256666"/>
          </a:xfrm>
          <a:prstGeom prst="rect">
            <a:avLst/>
          </a:prstGeom>
          <a:noFill/>
        </p:spPr>
      </p:pic>
    </p:spTree>
    <p:extLst>
      <p:ext uri="{BB962C8B-B14F-4D97-AF65-F5344CB8AC3E}">
        <p14:creationId xmlns:p14="http://schemas.microsoft.com/office/powerpoint/2010/main" val="31824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hyperlink" Target="https://engineersnovascotia.ca/careers/" TargetMode="External"/><Relationship Id="rId3" Type="http://schemas.openxmlformats.org/officeDocument/2006/relationships/hyperlink" Target="http://www.careerbeacon.com/" TargetMode="External"/><Relationship Id="rId7" Type="http://schemas.openxmlformats.org/officeDocument/2006/relationships/hyperlink" Target="https://www.cpans.ca/web/CPANS/CareersVolunteer/Employment_Opportunities.aspx"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s://opportunities.digitalnovascotia.com/find-a-job/" TargetMode="External"/><Relationship Id="rId5" Type="http://schemas.openxmlformats.org/officeDocument/2006/relationships/hyperlink" Target="http://www.jobbank.gc.ca/" TargetMode="External"/><Relationship Id="rId10" Type="http://schemas.openxmlformats.org/officeDocument/2006/relationships/hyperlink" Target="https://ac-ada.ca/jobs" TargetMode="External"/><Relationship Id="rId4" Type="http://schemas.openxmlformats.org/officeDocument/2006/relationships/hyperlink" Target="http://www.indeed.ca/" TargetMode="External"/><Relationship Id="rId9" Type="http://schemas.openxmlformats.org/officeDocument/2006/relationships/hyperlink" Target="https://cphrns.ca/"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hyperlink" Target="https://www.linkedin.com/in/nada-halaweh"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hyperlink" Target="http://ia-bc.com/training.php?id=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129571"/>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Connector Bootcamp</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17" name="TextBox 16"/>
          <p:cNvSpPr txBox="1"/>
          <p:nvPr/>
        </p:nvSpPr>
        <p:spPr>
          <a:xfrm>
            <a:off x="0" y="3510571"/>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PRESENTED BY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Light" charset="0"/>
                <a:ea typeface="Calibri Light" charset="0"/>
                <a:cs typeface="Calibri Light" charset="0"/>
              </a:rPr>
              <a:t>Nathan Laird, Nada Halaweh, AJ Simmonds &amp; Luz Lima-Upham</a:t>
            </a:r>
            <a:endPar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Tree>
    <p:extLst>
      <p:ext uri="{BB962C8B-B14F-4D97-AF65-F5344CB8AC3E}">
        <p14:creationId xmlns:p14="http://schemas.microsoft.com/office/powerpoint/2010/main" val="336653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352400"/>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Job Search Strategies</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
        <p:nvSpPr>
          <p:cNvPr id="3" name="Rectangle 2">
            <a:extLst>
              <a:ext uri="{FF2B5EF4-FFF2-40B4-BE49-F238E27FC236}">
                <a16:creationId xmlns:a16="http://schemas.microsoft.com/office/drawing/2014/main" id="{C53762DB-8157-4CF1-8299-A9FD0C5AC98C}"/>
              </a:ext>
            </a:extLst>
          </p:cNvPr>
          <p:cNvSpPr/>
          <p:nvPr/>
        </p:nvSpPr>
        <p:spPr>
          <a:xfrm>
            <a:off x="3018323" y="3386291"/>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PRESENTED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Nathan Laird</a:t>
            </a:r>
          </a:p>
        </p:txBody>
      </p:sp>
    </p:spTree>
    <p:extLst>
      <p:ext uri="{BB962C8B-B14F-4D97-AF65-F5344CB8AC3E}">
        <p14:creationId xmlns:p14="http://schemas.microsoft.com/office/powerpoint/2010/main" val="40672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JOB SEARCH STRATEGIES – JOB BOARDS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940537" y="1675745"/>
            <a:ext cx="10771587" cy="4093428"/>
          </a:xfrm>
          <a:prstGeom prst="rect">
            <a:avLst/>
          </a:prstGeom>
        </p:spPr>
        <p:txBody>
          <a:bodyPr wrap="square">
            <a:spAutoFit/>
          </a:bodyPr>
          <a:lstStyle/>
          <a:p>
            <a:r>
              <a:rPr lang="en-US" sz="2000" b="1" dirty="0">
                <a:solidFill>
                  <a:srgbClr val="004E7E"/>
                </a:solidFill>
              </a:rPr>
              <a:t>General Job Boards:</a:t>
            </a:r>
          </a:p>
          <a:p>
            <a:pPr lvl="1"/>
            <a:r>
              <a:rPr lang="en-US" sz="2000" dirty="0">
                <a:hlinkClick r:id="rId3"/>
              </a:rPr>
              <a:t>www.careerbeacon.com</a:t>
            </a:r>
            <a:endParaRPr lang="en-US" sz="2000" dirty="0"/>
          </a:p>
          <a:p>
            <a:pPr lvl="1"/>
            <a:r>
              <a:rPr lang="en-US" sz="2000" dirty="0">
                <a:hlinkClick r:id="rId4"/>
              </a:rPr>
              <a:t>www.indeed.ca</a:t>
            </a:r>
            <a:endParaRPr lang="en-US" sz="2000" dirty="0"/>
          </a:p>
          <a:p>
            <a:pPr lvl="1"/>
            <a:r>
              <a:rPr lang="en-US" sz="2000" dirty="0"/>
              <a:t>LinkedIn Jobs</a:t>
            </a:r>
          </a:p>
          <a:p>
            <a:pPr lvl="1"/>
            <a:r>
              <a:rPr lang="en-US" sz="2000" dirty="0">
                <a:hlinkClick r:id="rId5"/>
              </a:rPr>
              <a:t>www.jobbank.gc.ca</a:t>
            </a:r>
            <a:endParaRPr lang="en-US" sz="2000" dirty="0"/>
          </a:p>
          <a:p>
            <a:pPr lvl="1"/>
            <a:endParaRPr lang="en-US" sz="2000" dirty="0"/>
          </a:p>
          <a:p>
            <a:r>
              <a:rPr lang="en-US" sz="2000" b="1" dirty="0">
                <a:solidFill>
                  <a:srgbClr val="004E7E"/>
                </a:solidFill>
              </a:rPr>
              <a:t>Industry Specific Job Boards:</a:t>
            </a:r>
          </a:p>
          <a:p>
            <a:pPr lvl="1"/>
            <a:r>
              <a:rPr lang="en-US" sz="2000" dirty="0"/>
              <a:t>Digital Nova Scotia (</a:t>
            </a:r>
            <a:r>
              <a:rPr lang="en-US" sz="2000" dirty="0">
                <a:hlinkClick r:id="rId6"/>
              </a:rPr>
              <a:t>https://opportunities.digitalnovascotia.com/find-a-job/</a:t>
            </a:r>
            <a:r>
              <a:rPr lang="en-US" sz="2000" dirty="0"/>
              <a:t>)</a:t>
            </a:r>
          </a:p>
          <a:p>
            <a:pPr lvl="1"/>
            <a:r>
              <a:rPr lang="en-US" sz="2000" dirty="0"/>
              <a:t>CPA Atlantic (Accounting) (</a:t>
            </a:r>
            <a:r>
              <a:rPr lang="en-US" sz="2000" dirty="0">
                <a:hlinkClick r:id="rId7"/>
              </a:rPr>
              <a:t>https://www.cpans.ca/web/CPANS/CareersVolunteer/Employment_Opportunities.aspx</a:t>
            </a:r>
            <a:r>
              <a:rPr lang="en-US" sz="2000" dirty="0"/>
              <a:t>)</a:t>
            </a:r>
          </a:p>
          <a:p>
            <a:pPr lvl="1"/>
            <a:r>
              <a:rPr lang="en-US" sz="2000" dirty="0"/>
              <a:t>Engineers Nova Scotia (</a:t>
            </a:r>
            <a:r>
              <a:rPr lang="en-US" sz="2000" dirty="0">
                <a:hlinkClick r:id="rId8"/>
              </a:rPr>
              <a:t>https://engineersnovascotia.ca/careers/</a:t>
            </a:r>
            <a:r>
              <a:rPr lang="en-US" sz="2000" dirty="0"/>
              <a:t>)</a:t>
            </a:r>
          </a:p>
          <a:p>
            <a:pPr lvl="1"/>
            <a:r>
              <a:rPr lang="en-US" sz="2000" dirty="0"/>
              <a:t>CPHR-NS (HR) (</a:t>
            </a:r>
            <a:r>
              <a:rPr lang="en-US" sz="2000" dirty="0">
                <a:hlinkClick r:id="rId9"/>
              </a:rPr>
              <a:t>https://cphrns.ca/</a:t>
            </a:r>
            <a:r>
              <a:rPr lang="en-US" sz="2000" dirty="0"/>
              <a:t>)</a:t>
            </a:r>
          </a:p>
          <a:p>
            <a:pPr lvl="1"/>
            <a:r>
              <a:rPr lang="en-US" sz="2000" dirty="0"/>
              <a:t>ACADA (Aerospace &amp; Defence) (</a:t>
            </a:r>
            <a:r>
              <a:rPr lang="en-US" sz="2000" dirty="0">
                <a:hlinkClick r:id="rId10"/>
              </a:rPr>
              <a:t>https://ac-ada.ca/jobs</a:t>
            </a:r>
            <a:r>
              <a:rPr lang="en-US" sz="2000" dirty="0"/>
              <a:t>)</a:t>
            </a:r>
          </a:p>
        </p:txBody>
      </p:sp>
    </p:spTree>
    <p:extLst>
      <p:ext uri="{BB962C8B-B14F-4D97-AF65-F5344CB8AC3E}">
        <p14:creationId xmlns:p14="http://schemas.microsoft.com/office/powerpoint/2010/main" val="425185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DEVELOP A TARGET LIST</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759332"/>
            <a:ext cx="10771587" cy="4154984"/>
          </a:xfrm>
          <a:prstGeom prst="rect">
            <a:avLst/>
          </a:prstGeom>
        </p:spPr>
        <p:txBody>
          <a:bodyPr wrap="square">
            <a:spAutoFit/>
          </a:bodyPr>
          <a:lstStyle/>
          <a:p>
            <a:r>
              <a:rPr lang="en-US" sz="2400" dirty="0">
                <a:solidFill>
                  <a:srgbClr val="004E7E"/>
                </a:solidFill>
              </a:rPr>
              <a:t>Don’t always rely on the major job boards, a lot of companies don’t advertise their open positions there.</a:t>
            </a:r>
          </a:p>
          <a:p>
            <a:r>
              <a:rPr lang="en-US" sz="2400" dirty="0">
                <a:solidFill>
                  <a:srgbClr val="004E7E"/>
                </a:solidFill>
              </a:rPr>
              <a:t>	-Hidden Job Market: the jobs that aren’t posted online</a:t>
            </a:r>
          </a:p>
          <a:p>
            <a:endParaRPr lang="en-US" sz="2400" dirty="0">
              <a:solidFill>
                <a:srgbClr val="004E7E"/>
              </a:solidFill>
            </a:endParaRPr>
          </a:p>
          <a:p>
            <a:r>
              <a:rPr lang="en-US" sz="2400" dirty="0">
                <a:solidFill>
                  <a:srgbClr val="004E7E"/>
                </a:solidFill>
              </a:rPr>
              <a:t>If possible, look for a related industry association (i.e. Digital Nova Scotia, Engineers Nova Scotia) and build a target list from their member companies. </a:t>
            </a:r>
          </a:p>
          <a:p>
            <a:endParaRPr lang="en-US" sz="2400" dirty="0">
              <a:solidFill>
                <a:srgbClr val="004E7E"/>
              </a:solidFill>
            </a:endParaRPr>
          </a:p>
          <a:p>
            <a:r>
              <a:rPr lang="en-US" sz="2400" dirty="0">
                <a:solidFill>
                  <a:srgbClr val="004E7E"/>
                </a:solidFill>
              </a:rPr>
              <a:t>Once you have a target list, check their individual job boards often. If possible set up email alerts.</a:t>
            </a:r>
          </a:p>
          <a:p>
            <a:endParaRPr lang="en-US" sz="2400" dirty="0">
              <a:solidFill>
                <a:srgbClr val="004E7E"/>
              </a:solidFill>
            </a:endParaRPr>
          </a:p>
          <a:p>
            <a:r>
              <a:rPr lang="en-US" sz="2400" dirty="0">
                <a:solidFill>
                  <a:srgbClr val="004E7E"/>
                </a:solidFill>
              </a:rPr>
              <a:t>Use LinkedIn to connect with relevant people from your target list</a:t>
            </a:r>
          </a:p>
        </p:txBody>
      </p:sp>
    </p:spTree>
    <p:extLst>
      <p:ext uri="{BB962C8B-B14F-4D97-AF65-F5344CB8AC3E}">
        <p14:creationId xmlns:p14="http://schemas.microsoft.com/office/powerpoint/2010/main" val="24395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RECRUITERS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879322"/>
            <a:ext cx="10771587" cy="3170099"/>
          </a:xfrm>
          <a:prstGeom prst="rect">
            <a:avLst/>
          </a:prstGeom>
        </p:spPr>
        <p:txBody>
          <a:bodyPr wrap="square">
            <a:spAutoFit/>
          </a:bodyPr>
          <a:lstStyle/>
          <a:p>
            <a:pPr algn="ctr"/>
            <a:r>
              <a:rPr lang="en-US" sz="2400" dirty="0">
                <a:solidFill>
                  <a:srgbClr val="004E7E"/>
                </a:solidFill>
              </a:rPr>
              <a:t>Recruiting firms primarily fill two types of roles:</a:t>
            </a:r>
          </a:p>
          <a:p>
            <a:endParaRPr lang="en-US" sz="2400" dirty="0">
              <a:solidFill>
                <a:srgbClr val="004E7E"/>
              </a:solidFill>
            </a:endParaRPr>
          </a:p>
          <a:p>
            <a:r>
              <a:rPr lang="en-US" sz="2000" b="1" dirty="0">
                <a:solidFill>
                  <a:srgbClr val="004E7E"/>
                </a:solidFill>
              </a:rPr>
              <a:t>Temporary/Contract </a:t>
            </a:r>
            <a:r>
              <a:rPr lang="en-US" sz="2400" dirty="0">
                <a:solidFill>
                  <a:srgbClr val="004E7E"/>
                </a:solidFill>
              </a:rPr>
              <a:t>– </a:t>
            </a:r>
            <a:r>
              <a:rPr lang="en-US" sz="2000" dirty="0">
                <a:solidFill>
                  <a:srgbClr val="004E7E"/>
                </a:solidFill>
              </a:rPr>
              <a:t>These positions are for a set period of time, typically between 1 week-2 years and are working at a client location.  With these positions, employees are paid by the staffing company and their client pays a premium for each hour worked.</a:t>
            </a:r>
          </a:p>
          <a:p>
            <a:endParaRPr lang="en-US" sz="2400" dirty="0">
              <a:solidFill>
                <a:srgbClr val="004E7E"/>
              </a:solidFill>
            </a:endParaRPr>
          </a:p>
          <a:p>
            <a:r>
              <a:rPr lang="en-US" sz="2000" b="1" dirty="0">
                <a:solidFill>
                  <a:srgbClr val="004E7E"/>
                </a:solidFill>
              </a:rPr>
              <a:t>Permanent</a:t>
            </a:r>
            <a:r>
              <a:rPr lang="en-US" sz="2400" dirty="0">
                <a:solidFill>
                  <a:srgbClr val="004E7E"/>
                </a:solidFill>
              </a:rPr>
              <a:t> – </a:t>
            </a:r>
            <a:r>
              <a:rPr lang="en-US" sz="2000" dirty="0">
                <a:solidFill>
                  <a:srgbClr val="004E7E"/>
                </a:solidFill>
              </a:rPr>
              <a:t>These positions are where a recruiter has been engaged to run a search to find a candidate with specific skills.  With these positions, the company is paying the recruiter a fee to identify candidates, but the company makes the final hiring decision.</a:t>
            </a:r>
          </a:p>
        </p:txBody>
      </p:sp>
    </p:spTree>
    <p:extLst>
      <p:ext uri="{BB962C8B-B14F-4D97-AF65-F5344CB8AC3E}">
        <p14:creationId xmlns:p14="http://schemas.microsoft.com/office/powerpoint/2010/main" val="10631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RECRUITING FIRMS IN HALIFAX</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879322"/>
            <a:ext cx="10771587" cy="3170099"/>
          </a:xfrm>
          <a:prstGeom prst="rect">
            <a:avLst/>
          </a:prstGeom>
        </p:spPr>
        <p:txBody>
          <a:bodyPr wrap="square">
            <a:spAutoFit/>
          </a:bodyPr>
          <a:lstStyle/>
          <a:p>
            <a:r>
              <a:rPr lang="en-US" sz="2000" b="1" dirty="0">
                <a:solidFill>
                  <a:srgbClr val="004E7E"/>
                </a:solidFill>
              </a:rPr>
              <a:t>General Recruiting/Staffing:</a:t>
            </a:r>
          </a:p>
          <a:p>
            <a:r>
              <a:rPr lang="en-US" sz="2000" dirty="0">
                <a:solidFill>
                  <a:srgbClr val="004E7E"/>
                </a:solidFill>
              </a:rPr>
              <a:t>Adecco, Kelly Services, Manpower, Supertemp, Talentcor, Maxsys, Integrated Staffing, Strictly Staffing, Talentworks, Drake</a:t>
            </a:r>
          </a:p>
          <a:p>
            <a:endParaRPr lang="en-US" sz="2000" dirty="0">
              <a:solidFill>
                <a:srgbClr val="004E7E"/>
              </a:solidFill>
            </a:endParaRPr>
          </a:p>
          <a:p>
            <a:r>
              <a:rPr lang="en-US" sz="2000" b="1" dirty="0">
                <a:solidFill>
                  <a:srgbClr val="004E7E"/>
                </a:solidFill>
              </a:rPr>
              <a:t>Professional/Technical Recruiting:</a:t>
            </a:r>
          </a:p>
          <a:p>
            <a:r>
              <a:rPr lang="en-US" sz="2000" dirty="0">
                <a:solidFill>
                  <a:srgbClr val="004E7E"/>
                </a:solidFill>
              </a:rPr>
              <a:t>David Aplin Group, Venor, Meridia, Randstad, Summit Search Group, Locke Search Consultants, Nicom IT Staffing</a:t>
            </a:r>
          </a:p>
          <a:p>
            <a:endParaRPr lang="en-US" sz="2000" dirty="0">
              <a:solidFill>
                <a:srgbClr val="004E7E"/>
              </a:solidFill>
            </a:endParaRPr>
          </a:p>
          <a:p>
            <a:r>
              <a:rPr lang="en-US" sz="2000" b="1" dirty="0">
                <a:solidFill>
                  <a:srgbClr val="004E7E"/>
                </a:solidFill>
              </a:rPr>
              <a:t>Executive Recruiting:</a:t>
            </a:r>
          </a:p>
          <a:p>
            <a:r>
              <a:rPr lang="en-US" sz="2000" dirty="0">
                <a:solidFill>
                  <a:srgbClr val="004E7E"/>
                </a:solidFill>
              </a:rPr>
              <a:t>Knightsbridge Robertson Surrette, Gerald Walsh &amp; Associates, Snow Recruit, Royer Thompson</a:t>
            </a:r>
          </a:p>
        </p:txBody>
      </p:sp>
    </p:spTree>
    <p:extLst>
      <p:ext uri="{BB962C8B-B14F-4D97-AF65-F5344CB8AC3E}">
        <p14:creationId xmlns:p14="http://schemas.microsoft.com/office/powerpoint/2010/main" val="146185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RECRUITING FIRM TIPS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879322"/>
            <a:ext cx="10771587" cy="4401205"/>
          </a:xfrm>
          <a:prstGeom prst="rect">
            <a:avLst/>
          </a:prstGeom>
        </p:spPr>
        <p:txBody>
          <a:bodyPr wrap="square">
            <a:spAutoFit/>
          </a:bodyPr>
          <a:lstStyle/>
          <a:p>
            <a:pPr marL="342900" indent="-342900">
              <a:buFont typeface="Wingdings" panose="05000000000000000000" pitchFamily="2" charset="2"/>
              <a:buChar char="§"/>
            </a:pPr>
            <a:r>
              <a:rPr lang="en-US" sz="2000" dirty="0">
                <a:solidFill>
                  <a:srgbClr val="004E7E"/>
                </a:solidFill>
              </a:rPr>
              <a:t>All fees paid to recruiters should be paid by the company engaging their services. No reputable recruiter will ask for a fee from a job seeker.</a:t>
            </a:r>
          </a:p>
          <a:p>
            <a:pPr marL="342900" indent="-342900">
              <a:buFont typeface="Wingdings" panose="05000000000000000000" pitchFamily="2" charset="2"/>
              <a:buChar char="§"/>
            </a:pPr>
            <a:endParaRPr lang="en-US" sz="2000" dirty="0">
              <a:solidFill>
                <a:srgbClr val="004E7E"/>
              </a:solidFill>
            </a:endParaRPr>
          </a:p>
          <a:p>
            <a:pPr marL="342900" indent="-342900">
              <a:buFont typeface="Wingdings" panose="05000000000000000000" pitchFamily="2" charset="2"/>
              <a:buChar char="§"/>
            </a:pPr>
            <a:r>
              <a:rPr lang="en-US" sz="2000" dirty="0">
                <a:solidFill>
                  <a:srgbClr val="004E7E"/>
                </a:solidFill>
              </a:rPr>
              <a:t>Remember, recruiters work for the company who retains them, not the job seeker.  Their goal is not to be an employment coach or to find you a job, their goal is finding the best candidate to fill the role for their clients.</a:t>
            </a:r>
          </a:p>
          <a:p>
            <a:pPr marL="342900" indent="-342900">
              <a:buFont typeface="Wingdings" panose="05000000000000000000" pitchFamily="2" charset="2"/>
              <a:buChar char="§"/>
            </a:pPr>
            <a:endParaRPr lang="en-US" sz="2000" dirty="0">
              <a:solidFill>
                <a:srgbClr val="004E7E"/>
              </a:solidFill>
            </a:endParaRPr>
          </a:p>
          <a:p>
            <a:pPr marL="342900" indent="-342900">
              <a:buFont typeface="Wingdings" panose="05000000000000000000" pitchFamily="2" charset="2"/>
              <a:buChar char="§"/>
            </a:pPr>
            <a:r>
              <a:rPr lang="en-US" sz="2000" dirty="0">
                <a:solidFill>
                  <a:srgbClr val="004E7E"/>
                </a:solidFill>
              </a:rPr>
              <a:t>Register with a number of different firms, they often work with different clients. Many firms have specializations, so investigate which are most relevant to your skills. </a:t>
            </a:r>
          </a:p>
          <a:p>
            <a:pPr marL="342900" indent="-342900">
              <a:buFont typeface="Wingdings" panose="05000000000000000000" pitchFamily="2" charset="2"/>
              <a:buChar char="§"/>
            </a:pPr>
            <a:endParaRPr lang="en-US" sz="2000" dirty="0">
              <a:solidFill>
                <a:srgbClr val="004E7E"/>
              </a:solidFill>
            </a:endParaRPr>
          </a:p>
          <a:p>
            <a:pPr marL="342900" indent="-342900">
              <a:buFont typeface="Wingdings" panose="05000000000000000000" pitchFamily="2" charset="2"/>
              <a:buChar char="§"/>
            </a:pPr>
            <a:r>
              <a:rPr lang="en-US" sz="2000" dirty="0">
                <a:solidFill>
                  <a:srgbClr val="004E7E"/>
                </a:solidFill>
              </a:rPr>
              <a:t>Follow up with them periodically to stay top of mind.</a:t>
            </a:r>
          </a:p>
          <a:p>
            <a:pPr marL="342900" indent="-342900">
              <a:buFont typeface="Wingdings" panose="05000000000000000000" pitchFamily="2" charset="2"/>
              <a:buChar char="§"/>
            </a:pPr>
            <a:endParaRPr lang="en-US" sz="2000" dirty="0">
              <a:solidFill>
                <a:srgbClr val="004E7E"/>
              </a:solidFill>
            </a:endParaRPr>
          </a:p>
          <a:p>
            <a:pPr marL="342900" indent="-342900">
              <a:buFont typeface="Wingdings" panose="05000000000000000000" pitchFamily="2" charset="2"/>
              <a:buChar char="§"/>
            </a:pPr>
            <a:r>
              <a:rPr lang="en-US" sz="2000" dirty="0">
                <a:solidFill>
                  <a:srgbClr val="004E7E"/>
                </a:solidFill>
              </a:rPr>
              <a:t>If a recruiter engages you for a job opportunity, make their life easy…be responsive, be patient, be on-time, accommodate their interview requests when possible</a:t>
            </a:r>
          </a:p>
        </p:txBody>
      </p:sp>
    </p:spTree>
    <p:extLst>
      <p:ext uri="{BB962C8B-B14F-4D97-AF65-F5344CB8AC3E}">
        <p14:creationId xmlns:p14="http://schemas.microsoft.com/office/powerpoint/2010/main" val="329687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352400"/>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Networking 101</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
        <p:nvSpPr>
          <p:cNvPr id="3" name="Rectangle 2">
            <a:extLst>
              <a:ext uri="{FF2B5EF4-FFF2-40B4-BE49-F238E27FC236}">
                <a16:creationId xmlns:a16="http://schemas.microsoft.com/office/drawing/2014/main" id="{00CA83CB-D275-495D-983D-37E1E3F529EE}"/>
              </a:ext>
            </a:extLst>
          </p:cNvPr>
          <p:cNvSpPr/>
          <p:nvPr/>
        </p:nvSpPr>
        <p:spPr>
          <a:xfrm>
            <a:off x="2173820" y="3456503"/>
            <a:ext cx="7305775" cy="954107"/>
          </a:xfrm>
          <a:prstGeom prst="rect">
            <a:avLst/>
          </a:prstGeom>
        </p:spPr>
        <p:txBody>
          <a:bodyPr wrap="square">
            <a:spAutoFit/>
          </a:bodyPr>
          <a:lstStyle/>
          <a:p>
            <a:pPr lvl="0" algn="ctr">
              <a:defRPr/>
            </a:pPr>
            <a:r>
              <a:rPr lang="en-US" sz="2800" dirty="0">
                <a:solidFill>
                  <a:prstClr val="white"/>
                </a:solidFill>
                <a:latin typeface="Calibri Light" charset="0"/>
                <a:ea typeface="Calibri Light" charset="0"/>
                <a:cs typeface="Calibri Light" charset="0"/>
              </a:rPr>
              <a:t>PRESENTED BY</a:t>
            </a:r>
          </a:p>
          <a:p>
            <a:pPr lvl="0" algn="ctr">
              <a:defRPr/>
            </a:pPr>
            <a:r>
              <a:rPr lang="en-US" sz="2800" dirty="0">
                <a:solidFill>
                  <a:prstClr val="white"/>
                </a:solidFill>
                <a:latin typeface="Calibri Light" charset="0"/>
                <a:ea typeface="Calibri Light" charset="0"/>
                <a:cs typeface="Calibri Light" charset="0"/>
              </a:rPr>
              <a:t>Nada Halaweh, AJ Simmonds &amp; Luz Lima-Upham</a:t>
            </a:r>
          </a:p>
        </p:txBody>
      </p:sp>
    </p:spTree>
    <p:extLst>
      <p:ext uri="{BB962C8B-B14F-4D97-AF65-F5344CB8AC3E}">
        <p14:creationId xmlns:p14="http://schemas.microsoft.com/office/powerpoint/2010/main" val="97026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NETWORKING BY THE NUMBERS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15" name="Group 14">
            <a:extLst>
              <a:ext uri="{FF2B5EF4-FFF2-40B4-BE49-F238E27FC236}">
                <a16:creationId xmlns:a16="http://schemas.microsoft.com/office/drawing/2014/main" id="{432D3171-4B41-4290-A574-6B31CB68E4ED}"/>
              </a:ext>
            </a:extLst>
          </p:cNvPr>
          <p:cNvGrpSpPr/>
          <p:nvPr/>
        </p:nvGrpSpPr>
        <p:grpSpPr>
          <a:xfrm>
            <a:off x="940537" y="1931317"/>
            <a:ext cx="10987894" cy="905052"/>
            <a:chOff x="625908" y="1931317"/>
            <a:chExt cx="10987894" cy="905052"/>
          </a:xfrm>
        </p:grpSpPr>
        <p:sp>
          <p:nvSpPr>
            <p:cNvPr id="17" name="TextBox 16">
              <a:extLst>
                <a:ext uri="{FF2B5EF4-FFF2-40B4-BE49-F238E27FC236}">
                  <a16:creationId xmlns:a16="http://schemas.microsoft.com/office/drawing/2014/main" id="{AFAD0CA5-3688-4D9F-9E0F-6791A9FAF464}"/>
                </a:ext>
              </a:extLst>
            </p:cNvPr>
            <p:cNvSpPr txBox="1"/>
            <p:nvPr/>
          </p:nvSpPr>
          <p:spPr>
            <a:xfrm>
              <a:off x="2654712" y="2066928"/>
              <a:ext cx="8959090" cy="769441"/>
            </a:xfrm>
            <a:prstGeom prst="rect">
              <a:avLst/>
            </a:prstGeom>
            <a:noFill/>
          </p:spPr>
          <p:txBody>
            <a:bodyPr wrap="square" rtlCol="0">
              <a:spAutoFit/>
            </a:bodyPr>
            <a:lstStyle/>
            <a:p>
              <a:r>
                <a:rPr lang="en-US" sz="2200" dirty="0">
                  <a:solidFill>
                    <a:srgbClr val="004E7E"/>
                  </a:solidFill>
                  <a:latin typeface="Calibri Light" charset="0"/>
                  <a:ea typeface="Calibri Light" charset="0"/>
                  <a:cs typeface="Calibri Light" charset="0"/>
                </a:rPr>
                <a:t>Said in-person networking helped them find a new job </a:t>
              </a:r>
            </a:p>
            <a:p>
              <a:r>
                <a:rPr lang="en-US" sz="2200" dirty="0">
                  <a:solidFill>
                    <a:srgbClr val="004E7E"/>
                  </a:solidFill>
                  <a:latin typeface="Calibri Light" charset="0"/>
                  <a:ea typeface="Calibri Light" charset="0"/>
                  <a:cs typeface="Calibri Light" charset="0"/>
                </a:rPr>
                <a:t>or advance their career</a:t>
              </a:r>
            </a:p>
          </p:txBody>
        </p:sp>
        <p:sp>
          <p:nvSpPr>
            <p:cNvPr id="18" name="TextBox 17">
              <a:extLst>
                <a:ext uri="{FF2B5EF4-FFF2-40B4-BE49-F238E27FC236}">
                  <a16:creationId xmlns:a16="http://schemas.microsoft.com/office/drawing/2014/main" id="{8D9F459E-F85B-4A17-9A6F-0864DA51FF04}"/>
                </a:ext>
              </a:extLst>
            </p:cNvPr>
            <p:cNvSpPr txBox="1"/>
            <p:nvPr/>
          </p:nvSpPr>
          <p:spPr>
            <a:xfrm>
              <a:off x="625908" y="1931317"/>
              <a:ext cx="2028804" cy="763083"/>
            </a:xfrm>
            <a:prstGeom prst="rect">
              <a:avLst/>
            </a:prstGeom>
            <a:noFill/>
          </p:spPr>
          <p:txBody>
            <a:bodyPr wrap="square" rtlCol="0">
              <a:spAutoFit/>
            </a:bodyPr>
            <a:lstStyle/>
            <a:p>
              <a:r>
                <a:rPr lang="en-US" sz="6000" b="1" dirty="0">
                  <a:solidFill>
                    <a:srgbClr val="004E7E"/>
                  </a:solidFill>
                  <a:latin typeface="Arial Black" charset="0"/>
                  <a:ea typeface="Arial Black" charset="0"/>
                  <a:cs typeface="Arial Black" charset="0"/>
                </a:rPr>
                <a:t>64%</a:t>
              </a:r>
              <a:endParaRPr lang="en-US" sz="6000" dirty="0">
                <a:solidFill>
                  <a:srgbClr val="004E7E"/>
                </a:solidFill>
              </a:endParaRPr>
            </a:p>
          </p:txBody>
        </p:sp>
      </p:grpSp>
      <p:grpSp>
        <p:nvGrpSpPr>
          <p:cNvPr id="19" name="Group 18">
            <a:extLst>
              <a:ext uri="{FF2B5EF4-FFF2-40B4-BE49-F238E27FC236}">
                <a16:creationId xmlns:a16="http://schemas.microsoft.com/office/drawing/2014/main" id="{FF771CAC-F39A-460C-A02A-71B7328E95BB}"/>
              </a:ext>
            </a:extLst>
          </p:cNvPr>
          <p:cNvGrpSpPr/>
          <p:nvPr/>
        </p:nvGrpSpPr>
        <p:grpSpPr>
          <a:xfrm>
            <a:off x="940537" y="3387800"/>
            <a:ext cx="10987894" cy="888657"/>
            <a:chOff x="625908" y="3387800"/>
            <a:chExt cx="10987894" cy="888657"/>
          </a:xfrm>
        </p:grpSpPr>
        <p:sp>
          <p:nvSpPr>
            <p:cNvPr id="20" name="TextBox 19">
              <a:extLst>
                <a:ext uri="{FF2B5EF4-FFF2-40B4-BE49-F238E27FC236}">
                  <a16:creationId xmlns:a16="http://schemas.microsoft.com/office/drawing/2014/main" id="{AB6426E3-C1ED-4D87-B3B3-BA129094B76F}"/>
                </a:ext>
              </a:extLst>
            </p:cNvPr>
            <p:cNvSpPr txBox="1"/>
            <p:nvPr/>
          </p:nvSpPr>
          <p:spPr>
            <a:xfrm>
              <a:off x="625908" y="3387800"/>
              <a:ext cx="2028804" cy="763083"/>
            </a:xfrm>
            <a:prstGeom prst="rect">
              <a:avLst/>
            </a:prstGeom>
            <a:noFill/>
          </p:spPr>
          <p:txBody>
            <a:bodyPr wrap="square" rtlCol="0">
              <a:spAutoFit/>
            </a:bodyPr>
            <a:lstStyle/>
            <a:p>
              <a:r>
                <a:rPr lang="en-US" sz="6000" b="1" dirty="0">
                  <a:solidFill>
                    <a:srgbClr val="004E7E"/>
                  </a:solidFill>
                  <a:latin typeface="Arial Black" charset="0"/>
                  <a:ea typeface="Arial Black" charset="0"/>
                  <a:cs typeface="Arial Black" charset="0"/>
                </a:rPr>
                <a:t>88%</a:t>
              </a:r>
              <a:endParaRPr lang="en-US" sz="6000" dirty="0">
                <a:solidFill>
                  <a:srgbClr val="004E7E"/>
                </a:solidFill>
              </a:endParaRPr>
            </a:p>
          </p:txBody>
        </p:sp>
        <p:sp>
          <p:nvSpPr>
            <p:cNvPr id="21" name="TextBox 20">
              <a:extLst>
                <a:ext uri="{FF2B5EF4-FFF2-40B4-BE49-F238E27FC236}">
                  <a16:creationId xmlns:a16="http://schemas.microsoft.com/office/drawing/2014/main" id="{E3C09B3B-28A3-4519-A1A9-54484F06FF48}"/>
                </a:ext>
              </a:extLst>
            </p:cNvPr>
            <p:cNvSpPr txBox="1"/>
            <p:nvPr/>
          </p:nvSpPr>
          <p:spPr>
            <a:xfrm>
              <a:off x="2654712" y="3507016"/>
              <a:ext cx="8959090" cy="769441"/>
            </a:xfrm>
            <a:prstGeom prst="rect">
              <a:avLst/>
            </a:prstGeom>
            <a:noFill/>
          </p:spPr>
          <p:txBody>
            <a:bodyPr wrap="square" rtlCol="0">
              <a:spAutoFit/>
            </a:bodyPr>
            <a:lstStyle/>
            <a:p>
              <a:r>
                <a:rPr lang="en-US" sz="2200" dirty="0">
                  <a:solidFill>
                    <a:srgbClr val="004E7E"/>
                  </a:solidFill>
                  <a:latin typeface="Calibri Light" charset="0"/>
                  <a:ea typeface="Calibri Light" charset="0"/>
                  <a:cs typeface="Calibri Light" charset="0"/>
                </a:rPr>
                <a:t>Said networking directly or indirectly helped </a:t>
              </a:r>
            </a:p>
            <a:p>
              <a:r>
                <a:rPr lang="en-US" sz="2200" dirty="0">
                  <a:solidFill>
                    <a:srgbClr val="004E7E"/>
                  </a:solidFill>
                  <a:latin typeface="Calibri Light" charset="0"/>
                  <a:ea typeface="Calibri Light" charset="0"/>
                  <a:cs typeface="Calibri Light" charset="0"/>
                </a:rPr>
                <a:t>their careers</a:t>
              </a:r>
            </a:p>
          </p:txBody>
        </p:sp>
      </p:grpSp>
      <p:grpSp>
        <p:nvGrpSpPr>
          <p:cNvPr id="22" name="Group 21">
            <a:extLst>
              <a:ext uri="{FF2B5EF4-FFF2-40B4-BE49-F238E27FC236}">
                <a16:creationId xmlns:a16="http://schemas.microsoft.com/office/drawing/2014/main" id="{6FD4D6C5-8F35-4042-B966-9A65CA25C051}"/>
              </a:ext>
            </a:extLst>
          </p:cNvPr>
          <p:cNvGrpSpPr/>
          <p:nvPr/>
        </p:nvGrpSpPr>
        <p:grpSpPr>
          <a:xfrm>
            <a:off x="940537" y="4923734"/>
            <a:ext cx="10987894" cy="901203"/>
            <a:chOff x="625908" y="4923734"/>
            <a:chExt cx="10987894" cy="901203"/>
          </a:xfrm>
        </p:grpSpPr>
        <p:sp>
          <p:nvSpPr>
            <p:cNvPr id="23" name="TextBox 22">
              <a:extLst>
                <a:ext uri="{FF2B5EF4-FFF2-40B4-BE49-F238E27FC236}">
                  <a16:creationId xmlns:a16="http://schemas.microsoft.com/office/drawing/2014/main" id="{3DB15C3D-D888-480A-BF1F-E4E77885867F}"/>
                </a:ext>
              </a:extLst>
            </p:cNvPr>
            <p:cNvSpPr txBox="1"/>
            <p:nvPr/>
          </p:nvSpPr>
          <p:spPr>
            <a:xfrm>
              <a:off x="625908" y="4923734"/>
              <a:ext cx="2028804" cy="763083"/>
            </a:xfrm>
            <a:prstGeom prst="rect">
              <a:avLst/>
            </a:prstGeom>
            <a:noFill/>
          </p:spPr>
          <p:txBody>
            <a:bodyPr wrap="square" rtlCol="0">
              <a:spAutoFit/>
            </a:bodyPr>
            <a:lstStyle/>
            <a:p>
              <a:r>
                <a:rPr lang="en-US" sz="6000" b="1" dirty="0">
                  <a:solidFill>
                    <a:srgbClr val="004E7E"/>
                  </a:solidFill>
                  <a:latin typeface="Arial Black" charset="0"/>
                  <a:ea typeface="Arial Black" charset="0"/>
                  <a:cs typeface="Arial Black" charset="0"/>
                </a:rPr>
                <a:t>69%</a:t>
              </a:r>
              <a:endParaRPr lang="en-US" sz="6000" dirty="0">
                <a:solidFill>
                  <a:srgbClr val="004E7E"/>
                </a:solidFill>
              </a:endParaRPr>
            </a:p>
          </p:txBody>
        </p:sp>
        <p:sp>
          <p:nvSpPr>
            <p:cNvPr id="24" name="TextBox 23">
              <a:extLst>
                <a:ext uri="{FF2B5EF4-FFF2-40B4-BE49-F238E27FC236}">
                  <a16:creationId xmlns:a16="http://schemas.microsoft.com/office/drawing/2014/main" id="{4672AB2E-1D24-4FBC-82F7-935DAC3D551D}"/>
                </a:ext>
              </a:extLst>
            </p:cNvPr>
            <p:cNvSpPr txBox="1"/>
            <p:nvPr/>
          </p:nvSpPr>
          <p:spPr>
            <a:xfrm>
              <a:off x="2654712" y="5055496"/>
              <a:ext cx="8959090" cy="769441"/>
            </a:xfrm>
            <a:prstGeom prst="rect">
              <a:avLst/>
            </a:prstGeom>
            <a:noFill/>
          </p:spPr>
          <p:txBody>
            <a:bodyPr wrap="square" rtlCol="0">
              <a:spAutoFit/>
            </a:bodyPr>
            <a:lstStyle/>
            <a:p>
              <a:r>
                <a:rPr lang="en-US" sz="2200" dirty="0">
                  <a:solidFill>
                    <a:srgbClr val="004E7E"/>
                  </a:solidFill>
                  <a:latin typeface="Calibri Light" charset="0"/>
                  <a:ea typeface="Calibri Light" charset="0"/>
                  <a:cs typeface="Calibri Light" charset="0"/>
                </a:rPr>
                <a:t>Said they found increased job opportunities </a:t>
              </a:r>
            </a:p>
            <a:p>
              <a:r>
                <a:rPr lang="en-US" sz="2200" dirty="0">
                  <a:solidFill>
                    <a:srgbClr val="004E7E"/>
                  </a:solidFill>
                  <a:latin typeface="Calibri Light" charset="0"/>
                  <a:ea typeface="Calibri Light" charset="0"/>
                  <a:cs typeface="Calibri Light" charset="0"/>
                </a:rPr>
                <a:t>as a result of networking</a:t>
              </a:r>
            </a:p>
          </p:txBody>
        </p:sp>
      </p:grpSp>
    </p:spTree>
    <p:extLst>
      <p:ext uri="{BB962C8B-B14F-4D97-AF65-F5344CB8AC3E}">
        <p14:creationId xmlns:p14="http://schemas.microsoft.com/office/powerpoint/2010/main" val="354610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004E7E">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21808" y="2236877"/>
            <a:ext cx="12191999" cy="3662541"/>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DISCOVER</a:t>
            </a:r>
            <a:r>
              <a:rPr kumimoji="0" lang="en-US" sz="44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 </a:t>
            </a:r>
            <a:r>
              <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opportunities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UNCOVER</a:t>
            </a:r>
            <a:r>
              <a:rPr kumimoji="0" lang="en-US" sz="44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 </a:t>
            </a:r>
            <a:r>
              <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the hidden job market</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GROW</a:t>
            </a:r>
            <a:r>
              <a:rPr kumimoji="0" lang="en-US" sz="44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 </a:t>
            </a:r>
            <a:r>
              <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your professional network</a:t>
            </a: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2800" dirty="0">
                <a:solidFill>
                  <a:schemeClr val="bg1"/>
                </a:solidFill>
                <a:latin typeface="Calibri Light" charset="0"/>
                <a:ea typeface="Calibri Light" charset="0"/>
                <a:cs typeface="Calibri Light" charset="0"/>
              </a:rPr>
              <a:t>WHY IS NETWORKING IMPORTANT?</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28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497438"/>
            <a:ext cx="12192000" cy="635383"/>
          </a:xfrm>
          <a:prstGeom prst="rect">
            <a:avLst/>
          </a:prstGeom>
          <a:solidFill>
            <a:srgbClr val="00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68CF50B3-4B5B-4D01-9F24-270730490F6A}"/>
              </a:ext>
            </a:extLst>
          </p:cNvPr>
          <p:cNvSpPr>
            <a:spLocks noGrp="1"/>
          </p:cNvSpPr>
          <p:nvPr>
            <p:ph idx="1"/>
          </p:nvPr>
        </p:nvSpPr>
        <p:spPr>
          <a:xfrm>
            <a:off x="261470" y="2109333"/>
            <a:ext cx="3612815" cy="2678978"/>
          </a:xfrm>
        </p:spPr>
        <p:txBody>
          <a:bodyPr/>
          <a:lstStyle/>
          <a:p>
            <a:pPr lvl="1">
              <a:buFont typeface="Wingdings" charset="2"/>
              <a:buChar char="§"/>
            </a:pPr>
            <a:r>
              <a:rPr lang="en-US" sz="1800" dirty="0">
                <a:solidFill>
                  <a:schemeClr val="tx1"/>
                </a:solidFill>
                <a:latin typeface="Calibri Light" charset="0"/>
                <a:ea typeface="Calibri Light" charset="0"/>
                <a:cs typeface="Calibri Light" charset="0"/>
              </a:rPr>
              <a:t>Job seekers can identify target organizations or individuals and contact them</a:t>
            </a:r>
          </a:p>
          <a:p>
            <a:pPr lvl="1">
              <a:buFont typeface="Wingdings" charset="2"/>
              <a:buChar char="§"/>
            </a:pPr>
            <a:endParaRPr lang="en-US" sz="1800" dirty="0">
              <a:solidFill>
                <a:schemeClr val="tx1"/>
              </a:solidFill>
              <a:latin typeface="Calibri Light" charset="0"/>
              <a:ea typeface="Calibri Light" charset="0"/>
              <a:cs typeface="Calibri Light" charset="0"/>
            </a:endParaRPr>
          </a:p>
          <a:p>
            <a:pPr lvl="1">
              <a:buFont typeface="Wingdings" charset="2"/>
              <a:buChar char="§"/>
            </a:pPr>
            <a:r>
              <a:rPr lang="en-US" sz="1800" dirty="0">
                <a:solidFill>
                  <a:schemeClr val="tx1"/>
                </a:solidFill>
                <a:latin typeface="Calibri Light" charset="0"/>
                <a:ea typeface="Calibri Light" charset="0"/>
                <a:cs typeface="Calibri Light" charset="0"/>
              </a:rPr>
              <a:t>Employers can headhunt specific skills/backgrounds</a:t>
            </a:r>
          </a:p>
          <a:p>
            <a:pPr lvl="1">
              <a:buFont typeface="Wingdings" charset="2"/>
              <a:buChar char="§"/>
            </a:pPr>
            <a:endParaRPr lang="en-US" sz="1800" dirty="0">
              <a:solidFill>
                <a:schemeClr val="tx1"/>
              </a:solidFill>
              <a:latin typeface="Calibri Light" charset="0"/>
              <a:ea typeface="Calibri Light" charset="0"/>
              <a:cs typeface="Calibri Light" charset="0"/>
            </a:endParaRPr>
          </a:p>
          <a:p>
            <a:pPr lvl="1">
              <a:buFont typeface="Wingdings" charset="2"/>
              <a:buChar char="§"/>
            </a:pPr>
            <a:r>
              <a:rPr lang="en-US" sz="1800" b="1" dirty="0">
                <a:solidFill>
                  <a:schemeClr val="tx1"/>
                </a:solidFill>
                <a:latin typeface="Calibri Light" charset="0"/>
                <a:ea typeface="Calibri Light" charset="0"/>
                <a:cs typeface="Calibri Light" charset="0"/>
              </a:rPr>
              <a:t>Having a strong LinkedIn profile can be a differentiator in a job interview</a:t>
            </a:r>
          </a:p>
          <a:p>
            <a:pPr lvl="1"/>
            <a:endParaRPr lang="en-US" sz="2400" dirty="0">
              <a:solidFill>
                <a:schemeClr val="tx1"/>
              </a:solidFill>
              <a:latin typeface="Calibri Light" charset="0"/>
              <a:ea typeface="Calibri Light" charset="0"/>
              <a:cs typeface="Calibri Light" charset="0"/>
            </a:endParaRPr>
          </a:p>
          <a:p>
            <a:pPr marL="342900" indent="-342900">
              <a:buFont typeface="Arial" panose="020B0604020202020204" pitchFamily="34" charset="0"/>
              <a:buChar char="•"/>
            </a:pPr>
            <a:endParaRPr lang="en-CA" sz="2400" dirty="0">
              <a:latin typeface="Calibri Light" charset="0"/>
              <a:ea typeface="Calibri Light" charset="0"/>
              <a:cs typeface="Calibri Light" charset="0"/>
            </a:endParaRPr>
          </a:p>
        </p:txBody>
      </p:sp>
      <p:pic>
        <p:nvPicPr>
          <p:cNvPr id="5" name="Picture 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24228" y="955669"/>
            <a:ext cx="3169721" cy="792430"/>
          </a:xfrm>
          <a:prstGeom prst="rect">
            <a:avLst/>
          </a:prstGeom>
        </p:spPr>
      </p:pic>
      <p:sp>
        <p:nvSpPr>
          <p:cNvPr id="7" name="Title 1"/>
          <p:cNvSpPr txBox="1">
            <a:spLocks/>
          </p:cNvSpPr>
          <p:nvPr/>
        </p:nvSpPr>
        <p:spPr>
          <a:xfrm>
            <a:off x="714396" y="524019"/>
            <a:ext cx="10348598" cy="3103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DIGITAL NETWORKING </a:t>
            </a:r>
            <a:br>
              <a:rPr kumimoji="0" lang="en-CA"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br>
            <a:r>
              <a:rPr kumimoji="0" lang="sk-SK" sz="2400" b="0" i="0" u="none" strike="noStrike" kern="1200" cap="none" spc="0" normalizeH="0" baseline="0" noProof="0" dirty="0">
                <a:ln>
                  <a:noFill/>
                </a:ln>
                <a:solidFill>
                  <a:srgbClr val="004E7E"/>
                </a:solidFill>
                <a:effectLst/>
                <a:uLnTx/>
                <a:uFillTx/>
                <a:latin typeface="Franklin Gothic Medium" panose="020B0603020102020204"/>
                <a:ea typeface="+mj-ea"/>
                <a:cs typeface="+mj-cs"/>
              </a:rPr>
              <a:t> </a:t>
            </a:r>
            <a:br>
              <a:rPr kumimoji="0" lang="en-CA"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br>
            <a:r>
              <a:rPr kumimoji="0" lang="sk-SK" sz="2400" b="0" i="0" u="none" strike="noStrike" kern="1200" cap="none" spc="0" normalizeH="0" baseline="0" noProof="0" dirty="0">
                <a:ln>
                  <a:noFill/>
                </a:ln>
                <a:solidFill>
                  <a:srgbClr val="004E7E"/>
                </a:solidFill>
                <a:effectLst/>
                <a:uLnTx/>
                <a:uFillTx/>
                <a:latin typeface="Franklin Gothic Medium" panose="020B0603020102020204"/>
                <a:ea typeface="+mj-ea"/>
                <a:cs typeface="+mj-cs"/>
              </a:rPr>
              <a:t> </a:t>
            </a:r>
            <a:r>
              <a:rPr kumimoji="0" lang="sk-SK"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 </a:t>
            </a:r>
            <a:endParaRPr kumimoji="0" lang="en-US" sz="24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9" name="TextBox 8"/>
          <p:cNvSpPr txBox="1"/>
          <p:nvPr/>
        </p:nvSpPr>
        <p:spPr>
          <a:xfrm>
            <a:off x="0" y="5511932"/>
            <a:ext cx="12192000" cy="86177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What do you think makes a great LinkedIn profile?</a:t>
            </a:r>
            <a:endParaRPr kumimoji="0" lang="en-CA" sz="3200" b="1"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8" r="9428"/>
          <a:stretch/>
        </p:blipFill>
        <p:spPr>
          <a:xfrm>
            <a:off x="4687949" y="589936"/>
            <a:ext cx="6769347" cy="4208206"/>
          </a:xfrm>
          <a:prstGeom prst="rect">
            <a:avLst/>
          </a:prstGeom>
        </p:spPr>
      </p:pic>
    </p:spTree>
    <p:extLst>
      <p:ext uri="{BB962C8B-B14F-4D97-AF65-F5344CB8AC3E}">
        <p14:creationId xmlns:p14="http://schemas.microsoft.com/office/powerpoint/2010/main" val="30359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YOUR AGENDA</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940537" y="1278294"/>
            <a:ext cx="10771587" cy="5021055"/>
          </a:xfrm>
          <a:prstGeom prst="rect">
            <a:avLst/>
          </a:prstGeom>
        </p:spPr>
        <p:txBody>
          <a:bodyPr wrap="square">
            <a:spAutoFit/>
          </a:bodyPr>
          <a:lstStyle/>
          <a:p>
            <a:pPr>
              <a:lnSpc>
                <a:spcPct val="150000"/>
              </a:lnSpc>
            </a:pPr>
            <a:r>
              <a:rPr lang="en-US" sz="2400" b="1" dirty="0">
                <a:solidFill>
                  <a:srgbClr val="004E7E"/>
                </a:solidFill>
                <a:latin typeface="Calibri" panose="020F0502020204030204" pitchFamily="34" charset="0"/>
              </a:rPr>
              <a:t>9:00</a:t>
            </a:r>
            <a:r>
              <a:rPr lang="en-US" sz="2400" dirty="0">
                <a:solidFill>
                  <a:srgbClr val="004E7E"/>
                </a:solidFill>
                <a:latin typeface="Calibri" panose="020F0502020204030204" pitchFamily="34" charset="0"/>
              </a:rPr>
              <a:t> -  Welcome/Outline Day</a:t>
            </a:r>
          </a:p>
          <a:p>
            <a:pPr>
              <a:lnSpc>
                <a:spcPct val="150000"/>
              </a:lnSpc>
            </a:pPr>
            <a:r>
              <a:rPr lang="en-US" sz="2400" b="1" dirty="0">
                <a:solidFill>
                  <a:srgbClr val="004E7E"/>
                </a:solidFill>
                <a:latin typeface="Calibri" panose="020F0502020204030204" pitchFamily="34" charset="0"/>
              </a:rPr>
              <a:t>9:10 – 10:00 </a:t>
            </a:r>
            <a:r>
              <a:rPr lang="en-US" sz="2400" dirty="0">
                <a:solidFill>
                  <a:srgbClr val="004E7E"/>
                </a:solidFill>
                <a:latin typeface="Calibri" panose="020F0502020204030204" pitchFamily="34" charset="0"/>
              </a:rPr>
              <a:t>– Discussion with RBC</a:t>
            </a:r>
          </a:p>
          <a:p>
            <a:pPr>
              <a:lnSpc>
                <a:spcPct val="150000"/>
              </a:lnSpc>
            </a:pPr>
            <a:r>
              <a:rPr lang="en-US" sz="2400" b="1" dirty="0">
                <a:solidFill>
                  <a:srgbClr val="004E7E"/>
                </a:solidFill>
                <a:latin typeface="Calibri" panose="020F0502020204030204" pitchFamily="34" charset="0"/>
              </a:rPr>
              <a:t>10:00-10:30</a:t>
            </a:r>
            <a:r>
              <a:rPr lang="en-US" sz="2400" dirty="0">
                <a:solidFill>
                  <a:srgbClr val="004E7E"/>
                </a:solidFill>
                <a:latin typeface="Calibri" panose="020F0502020204030204" pitchFamily="34" charset="0"/>
              </a:rPr>
              <a:t> – Local Labour Market Discussion</a:t>
            </a:r>
          </a:p>
          <a:p>
            <a:pPr>
              <a:lnSpc>
                <a:spcPct val="150000"/>
              </a:lnSpc>
            </a:pPr>
            <a:r>
              <a:rPr lang="en-US" sz="2400" b="1" dirty="0">
                <a:solidFill>
                  <a:srgbClr val="004E7E"/>
                </a:solidFill>
                <a:latin typeface="Calibri" panose="020F0502020204030204" pitchFamily="34" charset="0"/>
              </a:rPr>
              <a:t>10:30-10:45</a:t>
            </a:r>
            <a:r>
              <a:rPr lang="en-US" sz="2400" dirty="0">
                <a:solidFill>
                  <a:srgbClr val="004E7E"/>
                </a:solidFill>
                <a:latin typeface="Calibri" panose="020F0502020204030204" pitchFamily="34" charset="0"/>
              </a:rPr>
              <a:t> - Break</a:t>
            </a:r>
          </a:p>
          <a:p>
            <a:pPr>
              <a:lnSpc>
                <a:spcPct val="150000"/>
              </a:lnSpc>
            </a:pPr>
            <a:r>
              <a:rPr lang="en-US" sz="2400" b="1" dirty="0">
                <a:solidFill>
                  <a:srgbClr val="004E7E"/>
                </a:solidFill>
                <a:latin typeface="Calibri" panose="020F0502020204030204" pitchFamily="34" charset="0"/>
              </a:rPr>
              <a:t>10:45-12:00</a:t>
            </a:r>
            <a:r>
              <a:rPr lang="en-US" sz="2400" dirty="0">
                <a:solidFill>
                  <a:srgbClr val="004E7E"/>
                </a:solidFill>
                <a:latin typeface="Calibri" panose="020F0502020204030204" pitchFamily="34" charset="0"/>
              </a:rPr>
              <a:t> - Job Search Strategies (Job Boards, Recruiters, Target Lists)</a:t>
            </a:r>
          </a:p>
          <a:p>
            <a:pPr>
              <a:lnSpc>
                <a:spcPct val="150000"/>
              </a:lnSpc>
            </a:pPr>
            <a:r>
              <a:rPr lang="en-US" sz="2400" b="1" dirty="0">
                <a:solidFill>
                  <a:srgbClr val="004E7E"/>
                </a:solidFill>
                <a:latin typeface="Calibri" panose="020F0502020204030204" pitchFamily="34" charset="0"/>
              </a:rPr>
              <a:t>12:00 – 1:00 </a:t>
            </a:r>
            <a:r>
              <a:rPr lang="en-US" sz="2400" dirty="0">
                <a:solidFill>
                  <a:srgbClr val="004E7E"/>
                </a:solidFill>
                <a:latin typeface="Calibri" panose="020F0502020204030204" pitchFamily="34" charset="0"/>
              </a:rPr>
              <a:t>– Lunch</a:t>
            </a:r>
          </a:p>
          <a:p>
            <a:pPr>
              <a:lnSpc>
                <a:spcPct val="150000"/>
              </a:lnSpc>
            </a:pPr>
            <a:r>
              <a:rPr lang="en-US" sz="2400" b="1" dirty="0">
                <a:solidFill>
                  <a:srgbClr val="004E7E"/>
                </a:solidFill>
                <a:latin typeface="Calibri" panose="020F0502020204030204" pitchFamily="34" charset="0"/>
              </a:rPr>
              <a:t>1:00 – 2:00 </a:t>
            </a:r>
            <a:r>
              <a:rPr lang="en-US" sz="2400" dirty="0">
                <a:solidFill>
                  <a:srgbClr val="004E7E"/>
                </a:solidFill>
                <a:latin typeface="Calibri" panose="020F0502020204030204" pitchFamily="34" charset="0"/>
              </a:rPr>
              <a:t>– Networking (in-person/LinkedIn)</a:t>
            </a:r>
          </a:p>
          <a:p>
            <a:pPr>
              <a:lnSpc>
                <a:spcPct val="150000"/>
              </a:lnSpc>
            </a:pPr>
            <a:r>
              <a:rPr lang="en-US" sz="2400" b="1" dirty="0">
                <a:solidFill>
                  <a:srgbClr val="004E7E"/>
                </a:solidFill>
                <a:latin typeface="Calibri" panose="020F0502020204030204" pitchFamily="34" charset="0"/>
              </a:rPr>
              <a:t>2:00-3:00</a:t>
            </a:r>
            <a:r>
              <a:rPr lang="en-US" sz="2400" dirty="0">
                <a:solidFill>
                  <a:srgbClr val="004E7E"/>
                </a:solidFill>
                <a:latin typeface="Calibri" panose="020F0502020204030204" pitchFamily="34" charset="0"/>
              </a:rPr>
              <a:t> – Resume Review, Interview Strategies and Q&amp;A</a:t>
            </a:r>
          </a:p>
          <a:p>
            <a:pPr>
              <a:lnSpc>
                <a:spcPct val="150000"/>
              </a:lnSpc>
            </a:pPr>
            <a:r>
              <a:rPr lang="en-US" sz="2400" b="1" dirty="0">
                <a:solidFill>
                  <a:srgbClr val="004E7E"/>
                </a:solidFill>
                <a:latin typeface="Calibri" panose="020F0502020204030204" pitchFamily="34" charset="0"/>
              </a:rPr>
              <a:t>3:00-4:00</a:t>
            </a:r>
            <a:r>
              <a:rPr lang="en-US" sz="2400" dirty="0">
                <a:solidFill>
                  <a:srgbClr val="004E7E"/>
                </a:solidFill>
                <a:latin typeface="Calibri" panose="020F0502020204030204" pitchFamily="34" charset="0"/>
              </a:rPr>
              <a:t> – Discussion with Kurt Benson, VP Magnified Public Relations</a:t>
            </a:r>
          </a:p>
        </p:txBody>
      </p:sp>
    </p:spTree>
    <p:extLst>
      <p:ext uri="{BB962C8B-B14F-4D97-AF65-F5344CB8AC3E}">
        <p14:creationId xmlns:p14="http://schemas.microsoft.com/office/powerpoint/2010/main" val="310056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281980"/>
            <a:ext cx="12191999" cy="5576020"/>
          </a:xfrm>
          <a:prstGeom prst="rect">
            <a:avLst/>
          </a:prstGeom>
          <a:solidFill>
            <a:srgbClr val="004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Title 1"/>
          <p:cNvSpPr>
            <a:spLocks noGrp="1"/>
          </p:cNvSpPr>
          <p:nvPr>
            <p:ph type="title"/>
          </p:nvPr>
        </p:nvSpPr>
        <p:spPr>
          <a:xfrm>
            <a:off x="714396" y="759994"/>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800" b="0" dirty="0">
                <a:latin typeface="Calibri Light" charset="0"/>
                <a:ea typeface="Calibri Light" charset="0"/>
                <a:cs typeface="Calibri Light" charset="0"/>
              </a:rPr>
              <a:t>LINKEDIN     </a:t>
            </a:r>
            <a:r>
              <a:rPr lang="sk-SK" sz="3600" dirty="0">
                <a:latin typeface="Calibri" charset="0"/>
                <a:ea typeface="Calibri" charset="0"/>
                <a:cs typeface="Calibri" charset="0"/>
              </a:rPr>
              <a:t>TIPS</a:t>
            </a:r>
            <a:endParaRPr lang="en-US" sz="3600" dirty="0">
              <a:latin typeface="Calibri" charset="0"/>
              <a:ea typeface="Calibri" charset="0"/>
              <a:cs typeface="Calibri" charset="0"/>
            </a:endParaRPr>
          </a:p>
        </p:txBody>
      </p:sp>
      <p:sp>
        <p:nvSpPr>
          <p:cNvPr id="3" name="Text Placeholder 2">
            <a:extLst>
              <a:ext uri="{FF2B5EF4-FFF2-40B4-BE49-F238E27FC236}">
                <a16:creationId xmlns:a16="http://schemas.microsoft.com/office/drawing/2014/main" id="{E9E1D85B-7400-40E8-8F1D-62C609ACA5A3}"/>
              </a:ext>
            </a:extLst>
          </p:cNvPr>
          <p:cNvSpPr>
            <a:spLocks noGrp="1"/>
          </p:cNvSpPr>
          <p:nvPr>
            <p:ph type="body" idx="1"/>
          </p:nvPr>
        </p:nvSpPr>
        <p:spPr>
          <a:xfrm>
            <a:off x="7606991" y="1839129"/>
            <a:ext cx="4330262" cy="4115573"/>
          </a:xfrm>
        </p:spPr>
        <p:txBody>
          <a:bodyPr vert="horz" lIns="91440" tIns="45720" rIns="91440" bIns="45720" rtlCol="0">
            <a:normAutofit fontScale="92500" lnSpcReduction="20000"/>
          </a:bodyPr>
          <a:lstStyle/>
          <a:p>
            <a:pPr algn="ctr"/>
            <a:r>
              <a:rPr lang="en-US" sz="2000" dirty="0">
                <a:solidFill>
                  <a:schemeClr val="tx1"/>
                </a:solidFill>
              </a:rPr>
              <a:t> </a:t>
            </a:r>
          </a:p>
          <a:p>
            <a:pPr marL="342900" indent="-342900">
              <a:buFont typeface="Wingdings" charset="2"/>
              <a:buChar char="§"/>
            </a:pPr>
            <a:r>
              <a:rPr lang="en-US" dirty="0">
                <a:solidFill>
                  <a:schemeClr val="bg1"/>
                </a:solidFill>
                <a:latin typeface="Calibri Light" charset="0"/>
                <a:ea typeface="Calibri Light" charset="0"/>
                <a:cs typeface="Calibri Light" charset="0"/>
              </a:rPr>
              <a:t>Professional headshot</a:t>
            </a:r>
          </a:p>
          <a:p>
            <a:pPr marL="342900" indent="-342900">
              <a:buFont typeface="Wingdings" charset="2"/>
              <a:buChar char="§"/>
            </a:pPr>
            <a:r>
              <a:rPr lang="en-US" dirty="0">
                <a:solidFill>
                  <a:schemeClr val="bg1"/>
                </a:solidFill>
                <a:latin typeface="Calibri Light" charset="0"/>
                <a:ea typeface="Calibri Light" charset="0"/>
                <a:cs typeface="Calibri Light" charset="0"/>
              </a:rPr>
              <a:t>Complete and up-to-date information</a:t>
            </a:r>
          </a:p>
          <a:p>
            <a:pPr marL="342900" indent="-342900">
              <a:buFont typeface="Wingdings" charset="2"/>
              <a:buChar char="§"/>
            </a:pPr>
            <a:r>
              <a:rPr lang="en-US" dirty="0">
                <a:solidFill>
                  <a:schemeClr val="bg1"/>
                </a:solidFill>
                <a:latin typeface="Calibri Light" charset="0"/>
                <a:ea typeface="Calibri Light" charset="0"/>
                <a:cs typeface="Calibri Light" charset="0"/>
              </a:rPr>
              <a:t>Carefully chosen groups</a:t>
            </a:r>
          </a:p>
          <a:p>
            <a:pPr marL="342900" indent="-342900">
              <a:buFont typeface="Wingdings" charset="2"/>
              <a:buChar char="§"/>
            </a:pPr>
            <a:r>
              <a:rPr lang="en-US" dirty="0">
                <a:solidFill>
                  <a:schemeClr val="bg1"/>
                </a:solidFill>
                <a:latin typeface="Calibri Light" charset="0"/>
                <a:ea typeface="Calibri Light" charset="0"/>
                <a:cs typeface="Calibri Light" charset="0"/>
              </a:rPr>
              <a:t>Well written summary </a:t>
            </a:r>
          </a:p>
          <a:p>
            <a:pPr marL="342900" indent="-342900">
              <a:buFont typeface="Wingdings" charset="2"/>
              <a:buChar char="§"/>
            </a:pPr>
            <a:r>
              <a:rPr lang="en-US" dirty="0">
                <a:solidFill>
                  <a:schemeClr val="bg1"/>
                </a:solidFill>
                <a:latin typeface="Calibri Light" charset="0"/>
                <a:ea typeface="Calibri Light" charset="0"/>
                <a:cs typeface="Calibri Light" charset="0"/>
              </a:rPr>
              <a:t>Professional experience and education </a:t>
            </a:r>
          </a:p>
          <a:p>
            <a:pPr marL="342900" indent="-342900">
              <a:buFont typeface="Wingdings" charset="2"/>
              <a:buChar char="§"/>
            </a:pPr>
            <a:r>
              <a:rPr lang="en-US" dirty="0">
                <a:solidFill>
                  <a:schemeClr val="bg1"/>
                </a:solidFill>
                <a:latin typeface="Calibri Light" charset="0"/>
                <a:ea typeface="Calibri Light" charset="0"/>
                <a:cs typeface="Calibri Light" charset="0"/>
              </a:rPr>
              <a:t>Languages, certifications, and publications</a:t>
            </a:r>
          </a:p>
          <a:p>
            <a:pPr marL="342900" indent="-342900">
              <a:buFont typeface="Wingdings" charset="2"/>
              <a:buChar char="§"/>
            </a:pPr>
            <a:r>
              <a:rPr lang="en-US" dirty="0">
                <a:solidFill>
                  <a:schemeClr val="bg1"/>
                </a:solidFill>
                <a:latin typeface="Calibri Light" charset="0"/>
                <a:ea typeface="Calibri Light" charset="0"/>
                <a:cs typeface="Calibri Light" charset="0"/>
              </a:rPr>
              <a:t>Clean URL</a:t>
            </a:r>
          </a:p>
          <a:p>
            <a:pPr marL="342900" indent="-342900">
              <a:buFont typeface="Wingdings" charset="2"/>
              <a:buChar char="§"/>
            </a:pPr>
            <a:r>
              <a:rPr lang="en-US" dirty="0">
                <a:solidFill>
                  <a:schemeClr val="bg1"/>
                </a:solidFill>
                <a:latin typeface="Calibri Light" charset="0"/>
                <a:ea typeface="Calibri Light" charset="0"/>
                <a:cs typeface="Calibri Light" charset="0"/>
              </a:rPr>
              <a:t>Effective SEO</a:t>
            </a:r>
          </a:p>
          <a:p>
            <a:pPr marL="342900" indent="-342900">
              <a:buFont typeface="Arial" panose="020B0604020202020204" pitchFamily="34" charset="0"/>
              <a:buChar char="•"/>
            </a:pPr>
            <a:endParaRPr lang="en-US" sz="2000" dirty="0">
              <a:solidFill>
                <a:schemeClr val="bg1"/>
              </a:solidFill>
              <a:latin typeface="Calibri Light" charset="0"/>
              <a:ea typeface="Calibri Light" charset="0"/>
              <a:cs typeface="Calibri Light" charset="0"/>
            </a:endParaRPr>
          </a:p>
          <a:p>
            <a:pPr marL="342900" indent="-342900">
              <a:buFont typeface="Arial" panose="020B0604020202020204" pitchFamily="34" charset="0"/>
              <a:buChar char="•"/>
            </a:pPr>
            <a:endParaRPr lang="en-US" sz="2000" dirty="0">
              <a:solidFill>
                <a:schemeClr val="bg1"/>
              </a:solidFill>
              <a:latin typeface="Calibri Light" charset="0"/>
              <a:ea typeface="Calibri Light" charset="0"/>
              <a:cs typeface="Calibri Light" charset="0"/>
            </a:endParaRPr>
          </a:p>
        </p:txBody>
      </p:sp>
      <p:sp>
        <p:nvSpPr>
          <p:cNvPr id="9" name="Title 1">
            <a:extLst>
              <a:ext uri="{FF2B5EF4-FFF2-40B4-BE49-F238E27FC236}">
                <a16:creationId xmlns:a16="http://schemas.microsoft.com/office/drawing/2014/main" id="{5D46D781-69B3-4181-BD67-0347A816F91A}"/>
              </a:ext>
            </a:extLst>
          </p:cNvPr>
          <p:cNvSpPr txBox="1">
            <a:spLocks/>
          </p:cNvSpPr>
          <p:nvPr/>
        </p:nvSpPr>
        <p:spPr>
          <a:xfrm>
            <a:off x="838200" y="596424"/>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1" u="none" strike="noStrike" kern="1200" cap="none" spc="0" normalizeH="0" baseline="0" noProof="0" dirty="0">
              <a:ln>
                <a:noFill/>
              </a:ln>
              <a:solidFill>
                <a:srgbClr val="004E7E"/>
              </a:solidFill>
              <a:effectLst/>
              <a:uLnTx/>
              <a:uFillTx/>
              <a:latin typeface="Franklin Gothic Medium" panose="020B0603020102020204"/>
              <a:ea typeface="+mj-ea"/>
              <a:cs typeface="+mj-cs"/>
            </a:endParaRPr>
          </a:p>
        </p:txBody>
      </p:sp>
      <p:pic>
        <p:nvPicPr>
          <p:cNvPr id="10" name="Picture 9">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7" y="594909"/>
            <a:ext cx="1488030" cy="372007"/>
          </a:xfrm>
          <a:prstGeom prst="rect">
            <a:avLst/>
          </a:prstGeom>
        </p:spPr>
      </p:pic>
      <p:pic>
        <p:nvPicPr>
          <p:cNvPr id="12" name="Picture 11">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6" y="565412"/>
            <a:ext cx="1625681" cy="406420"/>
          </a:xfrm>
          <a:prstGeom prst="rect">
            <a:avLst/>
          </a:prstGeom>
        </p:spPr>
      </p:pic>
      <p:pic>
        <p:nvPicPr>
          <p:cNvPr id="2" name="Picture 1">
            <a:extLst>
              <a:ext uri="{FF2B5EF4-FFF2-40B4-BE49-F238E27FC236}">
                <a16:creationId xmlns:a16="http://schemas.microsoft.com/office/drawing/2014/main" id="{34DE6DD2-CE39-489C-B457-76EA4BB1165B}"/>
              </a:ext>
            </a:extLst>
          </p:cNvPr>
          <p:cNvPicPr>
            <a:picLocks noChangeAspect="1"/>
          </p:cNvPicPr>
          <p:nvPr/>
        </p:nvPicPr>
        <p:blipFill rotWithShape="1">
          <a:blip r:embed="rId4"/>
          <a:srcRect l="23068" t="12627" r="39737" b="61229"/>
          <a:stretch/>
        </p:blipFill>
        <p:spPr>
          <a:xfrm>
            <a:off x="1360335" y="2060545"/>
            <a:ext cx="5524076" cy="3737180"/>
          </a:xfrm>
          <a:prstGeom prst="rect">
            <a:avLst/>
          </a:prstGeom>
          <a:ln w="57150">
            <a:solidFill>
              <a:schemeClr val="bg1"/>
            </a:solidFill>
          </a:ln>
        </p:spPr>
      </p:pic>
      <p:sp>
        <p:nvSpPr>
          <p:cNvPr id="4" name="Rectangle 3">
            <a:extLst>
              <a:ext uri="{FF2B5EF4-FFF2-40B4-BE49-F238E27FC236}">
                <a16:creationId xmlns:a16="http://schemas.microsoft.com/office/drawing/2014/main" id="{708C9750-2338-4145-9DF7-A67818702BB0}"/>
              </a:ext>
            </a:extLst>
          </p:cNvPr>
          <p:cNvSpPr/>
          <p:nvPr/>
        </p:nvSpPr>
        <p:spPr>
          <a:xfrm>
            <a:off x="1237671" y="6061755"/>
            <a:ext cx="58716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hlinkClick r:id="rId5">
                  <a:extLst>
                    <a:ext uri="{A12FA001-AC4F-418D-AE19-62706E023703}">
                      <ahyp:hlinkClr xmlns:ahyp="http://schemas.microsoft.com/office/drawing/2018/hyperlinkcolor" val="tx"/>
                    </a:ext>
                  </a:extLst>
                </a:hlinkClick>
              </a:rPr>
              <a:t>https://www.linkedin.com/in/nada-halaweh</a:t>
            </a:r>
            <a:endPar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6443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2" name="TextBox 1">
            <a:extLst>
              <a:ext uri="{FF2B5EF4-FFF2-40B4-BE49-F238E27FC236}">
                <a16:creationId xmlns:a16="http://schemas.microsoft.com/office/drawing/2014/main" id="{00F579D3-7B3C-4665-94E9-A5816AA9EBC0}"/>
              </a:ext>
            </a:extLst>
          </p:cNvPr>
          <p:cNvSpPr txBox="1"/>
          <p:nvPr/>
        </p:nvSpPr>
        <p:spPr>
          <a:xfrm>
            <a:off x="728420" y="2208891"/>
            <a:ext cx="536758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Share</a:t>
            </a:r>
            <a:r>
              <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 and publish content regularly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Establish</a:t>
            </a:r>
            <a:r>
              <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 “thought leadership” among your network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Build</a:t>
            </a:r>
            <a:r>
              <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 and enhance your BRAND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Connect</a:t>
            </a:r>
            <a:r>
              <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rPr>
              <a:t> with business leaders in your field</a:t>
            </a:r>
          </a:p>
        </p:txBody>
      </p:sp>
      <p:sp>
        <p:nvSpPr>
          <p:cNvPr id="7" name="TextBox 6">
            <a:extLst>
              <a:ext uri="{FF2B5EF4-FFF2-40B4-BE49-F238E27FC236}">
                <a16:creationId xmlns:a16="http://schemas.microsoft.com/office/drawing/2014/main" id="{C4124D35-0D55-4A59-84DA-F9A9F5A9FE5A}"/>
              </a:ext>
            </a:extLst>
          </p:cNvPr>
          <p:cNvSpPr txBox="1"/>
          <p:nvPr/>
        </p:nvSpPr>
        <p:spPr>
          <a:xfrm>
            <a:off x="6439101" y="2674717"/>
            <a:ext cx="536758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Discuss </a:t>
            </a:r>
            <a:r>
              <a:rPr kumimoji="0" lang="en-US" sz="2200" b="0"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politics, religion or potentially divisive topics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FF0000"/>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Use</a:t>
            </a:r>
            <a:r>
              <a:rPr kumimoji="0" lang="en-US" sz="2200" b="0"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 LinkedIn as a dating 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FF0000"/>
              </a:solidFill>
              <a:effectLst/>
              <a:uLnTx/>
              <a:uFillTx/>
              <a:latin typeface="Calibri Light" charset="0"/>
              <a:ea typeface="Calibri Light" charset="0"/>
              <a:cs typeface="Calibri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Use</a:t>
            </a:r>
            <a:r>
              <a:rPr kumimoji="0" lang="en-US" sz="2200" b="0" i="0" u="none" strike="noStrike" kern="1200" cap="none" spc="0" normalizeH="0" baseline="0" noProof="0" dirty="0">
                <a:ln>
                  <a:noFill/>
                </a:ln>
                <a:solidFill>
                  <a:srgbClr val="FF0000"/>
                </a:solidFill>
                <a:effectLst/>
                <a:uLnTx/>
                <a:uFillTx/>
                <a:latin typeface="Calibri Light" charset="0"/>
                <a:ea typeface="Calibri Light" charset="0"/>
                <a:cs typeface="Calibri Light" charset="0"/>
              </a:rPr>
              <a:t> LinkedIn like Facebook – this is your professional network, not personal </a:t>
            </a:r>
          </a:p>
        </p:txBody>
      </p:sp>
      <p:sp>
        <p:nvSpPr>
          <p:cNvPr id="9" name="Title 1"/>
          <p:cNvSpPr>
            <a:spLocks noGrp="1"/>
          </p:cNvSpPr>
          <p:nvPr>
            <p:ph type="title"/>
          </p:nvPr>
        </p:nvSpPr>
        <p:spPr>
          <a:xfrm>
            <a:off x="696811" y="759994"/>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800" b="0" dirty="0">
                <a:latin typeface="Calibri Light" charset="0"/>
                <a:ea typeface="Calibri Light" charset="0"/>
                <a:cs typeface="Calibri Light" charset="0"/>
              </a:rPr>
              <a:t>LINKEDIN T  </a:t>
            </a:r>
            <a:r>
              <a:rPr lang="sk-SK" sz="3600" dirty="0">
                <a:latin typeface="Calibri" charset="0"/>
                <a:ea typeface="Calibri" charset="0"/>
                <a:cs typeface="Calibri" charset="0"/>
              </a:rPr>
              <a:t>TIPS</a:t>
            </a:r>
            <a:r>
              <a:rPr lang="sk-SK" sz="3600" b="0" dirty="0">
                <a:latin typeface="Calibri Light" charset="0"/>
                <a:ea typeface="Calibri Light" charset="0"/>
                <a:cs typeface="Calibri Light" charset="0"/>
              </a:rPr>
              <a:t> </a:t>
            </a:r>
            <a:endParaRPr lang="en-US" sz="3600" b="0" dirty="0">
              <a:latin typeface="Calibri Light" charset="0"/>
              <a:ea typeface="Calibri Light" charset="0"/>
              <a:cs typeface="Calibri Light" charset="0"/>
            </a:endParaRPr>
          </a:p>
        </p:txBody>
      </p:sp>
      <p:cxnSp>
        <p:nvCxnSpPr>
          <p:cNvPr id="10" name="Straight Connector 9"/>
          <p:cNvCxnSpPr/>
          <p:nvPr/>
        </p:nvCxnSpPr>
        <p:spPr>
          <a:xfrm>
            <a:off x="714396"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28420" y="1539228"/>
            <a:ext cx="53675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4E7E"/>
                </a:solidFill>
                <a:effectLst/>
                <a:uLnTx/>
                <a:uFillTx/>
                <a:latin typeface="Arial Black" charset="0"/>
                <a:ea typeface="Arial Black" charset="0"/>
                <a:cs typeface="Arial Black" charset="0"/>
              </a:rPr>
              <a:t>DOs</a:t>
            </a:r>
          </a:p>
        </p:txBody>
      </p:sp>
      <p:sp>
        <p:nvSpPr>
          <p:cNvPr id="11" name="TextBox 10"/>
          <p:cNvSpPr txBox="1"/>
          <p:nvPr/>
        </p:nvSpPr>
        <p:spPr>
          <a:xfrm>
            <a:off x="6439101" y="1542955"/>
            <a:ext cx="536758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Black" charset="0"/>
                <a:ea typeface="Arial Black" charset="0"/>
                <a:cs typeface="Arial Black" charset="0"/>
              </a:rPr>
              <a:t>DON’Ts</a:t>
            </a:r>
          </a:p>
        </p:txBody>
      </p:sp>
      <p:pic>
        <p:nvPicPr>
          <p:cNvPr id="15" name="Picture 1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6" y="565412"/>
            <a:ext cx="1625681" cy="406420"/>
          </a:xfrm>
          <a:prstGeom prst="rect">
            <a:avLst/>
          </a:prstGeom>
        </p:spPr>
      </p:pic>
      <p:pic>
        <p:nvPicPr>
          <p:cNvPr id="16" name="Picture 15"/>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1800203" y="1584865"/>
            <a:ext cx="608819" cy="832052"/>
          </a:xfrm>
          <a:prstGeom prst="rect">
            <a:avLst/>
          </a:prstGeom>
        </p:spPr>
      </p:pic>
      <p:pic>
        <p:nvPicPr>
          <p:cNvPr id="17" name="Picture 16"/>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rot="10800000">
            <a:off x="6744781" y="1707960"/>
            <a:ext cx="608819" cy="832052"/>
          </a:xfrm>
          <a:prstGeom prst="rect">
            <a:avLst/>
          </a:prstGeom>
          <a:noFill/>
        </p:spPr>
      </p:pic>
      <p:sp>
        <p:nvSpPr>
          <p:cNvPr id="18" name="Rectangle 17"/>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540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9" name="Title 1"/>
          <p:cNvSpPr>
            <a:spLocks noGrp="1"/>
          </p:cNvSpPr>
          <p:nvPr>
            <p:ph type="title"/>
          </p:nvPr>
        </p:nvSpPr>
        <p:spPr>
          <a:xfrm>
            <a:off x="714396" y="715608"/>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800" b="0" dirty="0">
                <a:latin typeface="Calibri Light" charset="0"/>
                <a:ea typeface="Calibri Light" charset="0"/>
                <a:cs typeface="Calibri Light" charset="0"/>
              </a:rPr>
              <a:t>LINKEDIN T  </a:t>
            </a:r>
            <a:r>
              <a:rPr lang="sk-SK" sz="3600" dirty="0">
                <a:latin typeface="Calibri" charset="0"/>
                <a:ea typeface="Calibri" charset="0"/>
                <a:cs typeface="Calibri" charset="0"/>
              </a:rPr>
              <a:t>TIPS</a:t>
            </a:r>
            <a:r>
              <a:rPr lang="sk-SK" sz="3600" b="0" dirty="0">
                <a:latin typeface="Calibri Light" charset="0"/>
                <a:ea typeface="Calibri Light" charset="0"/>
                <a:cs typeface="Calibri Light" charset="0"/>
              </a:rPr>
              <a:t> </a:t>
            </a:r>
            <a:endParaRPr lang="en-US" sz="3600" b="0" dirty="0">
              <a:latin typeface="Calibri Light" charset="0"/>
              <a:ea typeface="Calibri Light" charset="0"/>
              <a:cs typeface="Calibri Light" charset="0"/>
            </a:endParaRPr>
          </a:p>
        </p:txBody>
      </p:sp>
      <p:cxnSp>
        <p:nvCxnSpPr>
          <p:cNvPr id="10" name="Straight Connector 9"/>
          <p:cNvCxnSpPr/>
          <p:nvPr/>
        </p:nvCxnSpPr>
        <p:spPr>
          <a:xfrm>
            <a:off x="714396"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29CDAD6-199E-43EA-B07F-9986D5784921}"/>
              </a:ext>
            </a:extLst>
          </p:cNvPr>
          <p:cNvPicPr>
            <a:picLocks noChangeAspect="1"/>
          </p:cNvPicPr>
          <p:nvPr/>
        </p:nvPicPr>
        <p:blipFill>
          <a:blip r:embed="rId3"/>
          <a:stretch>
            <a:fillRect/>
          </a:stretch>
        </p:blipFill>
        <p:spPr>
          <a:xfrm>
            <a:off x="714396" y="565412"/>
            <a:ext cx="1625681" cy="406420"/>
          </a:xfrm>
          <a:prstGeom prst="rect">
            <a:avLst/>
          </a:prstGeom>
        </p:spPr>
      </p:pic>
      <p:sp>
        <p:nvSpPr>
          <p:cNvPr id="18" name="Rectangle 17"/>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Rectangle 2">
            <a:extLst>
              <a:ext uri="{FF2B5EF4-FFF2-40B4-BE49-F238E27FC236}">
                <a16:creationId xmlns:a16="http://schemas.microsoft.com/office/drawing/2014/main" id="{6162BF52-4CC5-4622-AD91-83F660875FAA}"/>
              </a:ext>
            </a:extLst>
          </p:cNvPr>
          <p:cNvSpPr/>
          <p:nvPr/>
        </p:nvSpPr>
        <p:spPr>
          <a:xfrm>
            <a:off x="4046897" y="445456"/>
            <a:ext cx="5128583" cy="646331"/>
          </a:xfrm>
          <a:prstGeom prst="rect">
            <a:avLst/>
          </a:prstGeom>
        </p:spPr>
        <p:txBody>
          <a:bodyPr wrap="none">
            <a:spAutoFit/>
          </a:bodyPr>
          <a:lstStyle/>
          <a:p>
            <a:r>
              <a:rPr lang="en-CA" sz="3600" dirty="0">
                <a:solidFill>
                  <a:srgbClr val="004E7E"/>
                </a:solidFill>
                <a:latin typeface="Calibri Light" charset="0"/>
                <a:ea typeface="Calibri Light" charset="0"/>
                <a:cs typeface="Calibri Light" charset="0"/>
              </a:rPr>
              <a:t>PROFESSIONAL HEADSHOT</a:t>
            </a:r>
            <a:endParaRPr lang="en-US" sz="3600" dirty="0">
              <a:solidFill>
                <a:srgbClr val="004E7E"/>
              </a:solidFill>
            </a:endParaRPr>
          </a:p>
        </p:txBody>
      </p:sp>
      <p:pic>
        <p:nvPicPr>
          <p:cNvPr id="14" name="Picture 13">
            <a:extLst>
              <a:ext uri="{FF2B5EF4-FFF2-40B4-BE49-F238E27FC236}">
                <a16:creationId xmlns:a16="http://schemas.microsoft.com/office/drawing/2014/main" id="{ACBCA15A-1CD5-4148-B511-EE96D9AD2D3E}"/>
              </a:ext>
            </a:extLst>
          </p:cNvPr>
          <p:cNvPicPr>
            <a:picLocks noChangeAspect="1"/>
          </p:cNvPicPr>
          <p:nvPr/>
        </p:nvPicPr>
        <p:blipFill rotWithShape="1">
          <a:blip r:embed="rId4"/>
          <a:srcRect r="27837" b="18182"/>
          <a:stretch/>
        </p:blipFill>
        <p:spPr>
          <a:xfrm>
            <a:off x="714396" y="1425172"/>
            <a:ext cx="4625841" cy="2540592"/>
          </a:xfrm>
          <a:prstGeom prst="rect">
            <a:avLst/>
          </a:prstGeom>
          <a:ln w="76200">
            <a:solidFill>
              <a:schemeClr val="tx1"/>
            </a:solidFill>
          </a:ln>
        </p:spPr>
      </p:pic>
      <p:pic>
        <p:nvPicPr>
          <p:cNvPr id="19" name="Picture 18">
            <a:extLst>
              <a:ext uri="{FF2B5EF4-FFF2-40B4-BE49-F238E27FC236}">
                <a16:creationId xmlns:a16="http://schemas.microsoft.com/office/drawing/2014/main" id="{BDB89431-1CFD-4AF4-AEA0-F2AED905E1AE}"/>
              </a:ext>
            </a:extLst>
          </p:cNvPr>
          <p:cNvPicPr>
            <a:picLocks noChangeAspect="1"/>
          </p:cNvPicPr>
          <p:nvPr/>
        </p:nvPicPr>
        <p:blipFill rotWithShape="1">
          <a:blip r:embed="rId5"/>
          <a:srcRect r="21411"/>
          <a:stretch/>
        </p:blipFill>
        <p:spPr>
          <a:xfrm>
            <a:off x="6032203" y="1425172"/>
            <a:ext cx="5453781" cy="2540592"/>
          </a:xfrm>
          <a:prstGeom prst="rect">
            <a:avLst/>
          </a:prstGeom>
          <a:ln w="76200">
            <a:solidFill>
              <a:schemeClr val="tx1"/>
            </a:solidFill>
          </a:ln>
        </p:spPr>
      </p:pic>
      <p:pic>
        <p:nvPicPr>
          <p:cNvPr id="20" name="Picture 19">
            <a:extLst>
              <a:ext uri="{FF2B5EF4-FFF2-40B4-BE49-F238E27FC236}">
                <a16:creationId xmlns:a16="http://schemas.microsoft.com/office/drawing/2014/main" id="{0F42F97D-283F-46CC-A64B-54120E5D3F88}"/>
              </a:ext>
            </a:extLst>
          </p:cNvPr>
          <p:cNvPicPr>
            <a:picLocks noChangeAspect="1"/>
          </p:cNvPicPr>
          <p:nvPr/>
        </p:nvPicPr>
        <p:blipFill>
          <a:blip r:embed="rId6"/>
          <a:stretch>
            <a:fillRect/>
          </a:stretch>
        </p:blipFill>
        <p:spPr>
          <a:xfrm>
            <a:off x="3144522" y="4279115"/>
            <a:ext cx="5028798" cy="2133429"/>
          </a:xfrm>
          <a:prstGeom prst="rect">
            <a:avLst/>
          </a:prstGeom>
          <a:ln w="76200">
            <a:solidFill>
              <a:schemeClr val="tx1"/>
            </a:solidFill>
          </a:ln>
        </p:spPr>
      </p:pic>
    </p:spTree>
    <p:extLst>
      <p:ext uri="{BB962C8B-B14F-4D97-AF65-F5344CB8AC3E}">
        <p14:creationId xmlns:p14="http://schemas.microsoft.com/office/powerpoint/2010/main" val="1441054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IN-PERSON NETWORKING EVENTS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25EEA23B-0E7E-4C01-AB03-64173A93FD59}"/>
              </a:ext>
            </a:extLst>
          </p:cNvPr>
          <p:cNvSpPr/>
          <p:nvPr/>
        </p:nvSpPr>
        <p:spPr>
          <a:xfrm>
            <a:off x="657726" y="1630333"/>
            <a:ext cx="9641306" cy="1938992"/>
          </a:xfrm>
          <a:prstGeom prst="rect">
            <a:avLst/>
          </a:prstGeom>
        </p:spPr>
        <p:txBody>
          <a:bodyPr wrap="square">
            <a:spAutoFit/>
          </a:bodyPr>
          <a:lstStyle/>
          <a:p>
            <a:pPr lvl="2"/>
            <a:r>
              <a:rPr lang="en-US" sz="2400" dirty="0">
                <a:solidFill>
                  <a:srgbClr val="004E7E"/>
                </a:solidFill>
                <a:latin typeface="Calibri Light" panose="020F0302020204030204" pitchFamily="34" charset="0"/>
              </a:rPr>
              <a:t>In-Person networking is by far the most effective.  Whether it involves meeting for a coffee or attending a networking event, making a personal connection is critical to networking effectively.</a:t>
            </a:r>
          </a:p>
          <a:p>
            <a:pPr lvl="2"/>
            <a:endParaRPr lang="en-US" sz="2400" dirty="0">
              <a:solidFill>
                <a:srgbClr val="004E7E"/>
              </a:solidFill>
              <a:latin typeface="Calibri Light" panose="020F0302020204030204" pitchFamily="34" charset="0"/>
            </a:endParaRPr>
          </a:p>
          <a:p>
            <a:pPr lvl="2"/>
            <a:r>
              <a:rPr lang="en-US" sz="2400" dirty="0">
                <a:solidFill>
                  <a:srgbClr val="004E7E"/>
                </a:solidFill>
                <a:latin typeface="Calibri Light" panose="020F0302020204030204" pitchFamily="34" charset="0"/>
              </a:rPr>
              <a:t>How can you identify potential networking events of interest?</a:t>
            </a:r>
            <a:endParaRPr lang="en-CA" sz="2400" dirty="0">
              <a:solidFill>
                <a:srgbClr val="004E7E"/>
              </a:solidFill>
              <a:latin typeface="Calibri Light" panose="020F0302020204030204" pitchFamily="34" charset="0"/>
            </a:endParaRPr>
          </a:p>
        </p:txBody>
      </p:sp>
      <p:pic>
        <p:nvPicPr>
          <p:cNvPr id="25" name="Picture 24">
            <a:extLst>
              <a:ext uri="{FF2B5EF4-FFF2-40B4-BE49-F238E27FC236}">
                <a16:creationId xmlns:a16="http://schemas.microsoft.com/office/drawing/2014/main" id="{ACD9B7E7-F39D-463F-85DA-65923370C932}"/>
              </a:ext>
            </a:extLst>
          </p:cNvPr>
          <p:cNvPicPr>
            <a:picLocks noChangeAspect="1"/>
          </p:cNvPicPr>
          <p:nvPr/>
        </p:nvPicPr>
        <p:blipFill rotWithShape="1">
          <a:blip r:embed="rId3"/>
          <a:srcRect l="41696" t="16254" r="18210" b="12774"/>
          <a:stretch/>
        </p:blipFill>
        <p:spPr>
          <a:xfrm>
            <a:off x="1131377" y="4355024"/>
            <a:ext cx="2881065" cy="1676176"/>
          </a:xfrm>
          <a:prstGeom prst="rect">
            <a:avLst/>
          </a:prstGeom>
          <a:ln w="76200">
            <a:solidFill>
              <a:srgbClr val="004E7E"/>
            </a:solidFill>
          </a:ln>
        </p:spPr>
      </p:pic>
      <p:pic>
        <p:nvPicPr>
          <p:cNvPr id="26" name="Picture 25">
            <a:extLst>
              <a:ext uri="{FF2B5EF4-FFF2-40B4-BE49-F238E27FC236}">
                <a16:creationId xmlns:a16="http://schemas.microsoft.com/office/drawing/2014/main" id="{CF797BBB-CC6B-45B2-82A6-48E377546B3D}"/>
              </a:ext>
            </a:extLst>
          </p:cNvPr>
          <p:cNvPicPr>
            <a:picLocks noChangeAspect="1"/>
          </p:cNvPicPr>
          <p:nvPr/>
        </p:nvPicPr>
        <p:blipFill rotWithShape="1">
          <a:blip r:embed="rId4"/>
          <a:srcRect l="56641" t="12483" r="13582" b="10236"/>
          <a:stretch/>
        </p:blipFill>
        <p:spPr>
          <a:xfrm>
            <a:off x="4767246" y="4355022"/>
            <a:ext cx="2585485" cy="1676177"/>
          </a:xfrm>
          <a:prstGeom prst="rect">
            <a:avLst/>
          </a:prstGeom>
          <a:ln w="76200">
            <a:solidFill>
              <a:srgbClr val="004E7E"/>
            </a:solidFill>
          </a:ln>
        </p:spPr>
      </p:pic>
      <p:pic>
        <p:nvPicPr>
          <p:cNvPr id="27" name="Picture 26">
            <a:extLst>
              <a:ext uri="{FF2B5EF4-FFF2-40B4-BE49-F238E27FC236}">
                <a16:creationId xmlns:a16="http://schemas.microsoft.com/office/drawing/2014/main" id="{32CBE35B-40E3-4595-BDFE-22B6BD8CA777}"/>
              </a:ext>
            </a:extLst>
          </p:cNvPr>
          <p:cNvPicPr>
            <a:picLocks noChangeAspect="1"/>
          </p:cNvPicPr>
          <p:nvPr/>
        </p:nvPicPr>
        <p:blipFill rotWithShape="1">
          <a:blip r:embed="rId5"/>
          <a:srcRect l="52164" t="12484" r="11231" b="10236"/>
          <a:stretch/>
        </p:blipFill>
        <p:spPr>
          <a:xfrm>
            <a:off x="8305428" y="4355024"/>
            <a:ext cx="2585485" cy="1676176"/>
          </a:xfrm>
          <a:prstGeom prst="rect">
            <a:avLst/>
          </a:prstGeom>
          <a:ln w="76200">
            <a:solidFill>
              <a:srgbClr val="004E7E"/>
            </a:solidFill>
          </a:ln>
        </p:spPr>
      </p:pic>
    </p:spTree>
    <p:extLst>
      <p:ext uri="{BB962C8B-B14F-4D97-AF65-F5344CB8AC3E}">
        <p14:creationId xmlns:p14="http://schemas.microsoft.com/office/powerpoint/2010/main" val="348148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004E7E">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Before The Event</a:t>
            </a:r>
            <a:endPar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2800" dirty="0">
                <a:solidFill>
                  <a:schemeClr val="bg1"/>
                </a:solidFill>
                <a:latin typeface="Calibri Light" charset="0"/>
                <a:ea typeface="Calibri Light" charset="0"/>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19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1156844" y="1371617"/>
            <a:ext cx="10771587" cy="5010602"/>
          </a:xfrm>
          <a:prstGeom prst="rect">
            <a:avLst/>
          </a:prstGeom>
        </p:spPr>
        <p:txBody>
          <a:bodyPr wrap="square">
            <a:spAutoFit/>
          </a:bodyPr>
          <a:lstStyle/>
          <a:p>
            <a:pPr marL="800100" lvl="1" indent="-342900">
              <a:lnSpc>
                <a:spcPct val="150000"/>
              </a:lnSpc>
              <a:buFont typeface="Wingdings" panose="05000000000000000000" pitchFamily="2" charset="2"/>
              <a:buChar char="§"/>
            </a:pPr>
            <a:r>
              <a:rPr lang="en-CA" sz="2400" dirty="0">
                <a:solidFill>
                  <a:srgbClr val="004E7E"/>
                </a:solidFill>
              </a:rPr>
              <a:t>Have target list of companies/individual</a:t>
            </a:r>
          </a:p>
          <a:p>
            <a:pPr marL="800100" lvl="1" indent="-342900">
              <a:lnSpc>
                <a:spcPct val="150000"/>
              </a:lnSpc>
              <a:buFont typeface="Wingdings" panose="05000000000000000000" pitchFamily="2" charset="2"/>
              <a:buChar char="§"/>
            </a:pPr>
            <a:r>
              <a:rPr lang="en-CA" sz="2400" dirty="0">
                <a:solidFill>
                  <a:srgbClr val="004E7E"/>
                </a:solidFill>
              </a:rPr>
              <a:t>Set goal for number of people to meet</a:t>
            </a:r>
          </a:p>
          <a:p>
            <a:pPr marL="800100" lvl="1" indent="-342900">
              <a:lnSpc>
                <a:spcPct val="150000"/>
              </a:lnSpc>
              <a:buFont typeface="Wingdings" panose="05000000000000000000" pitchFamily="2" charset="2"/>
              <a:buChar char="§"/>
            </a:pPr>
            <a:r>
              <a:rPr lang="en-CA" sz="2400" dirty="0">
                <a:solidFill>
                  <a:srgbClr val="004E7E"/>
                </a:solidFill>
              </a:rPr>
              <a:t>Prepare list of basic open ended questions (include examples)</a:t>
            </a:r>
          </a:p>
          <a:p>
            <a:pPr marL="800100" lvl="1" indent="-342900">
              <a:lnSpc>
                <a:spcPct val="150000"/>
              </a:lnSpc>
              <a:buFont typeface="Wingdings" panose="05000000000000000000" pitchFamily="2" charset="2"/>
              <a:buChar char="§"/>
            </a:pPr>
            <a:r>
              <a:rPr lang="en-CA" sz="2400" dirty="0">
                <a:solidFill>
                  <a:srgbClr val="004E7E"/>
                </a:solidFill>
              </a:rPr>
              <a:t>Be prepared to speak about your background, understand personal selling points</a:t>
            </a:r>
          </a:p>
          <a:p>
            <a:pPr marL="800100" lvl="1" indent="-342900">
              <a:lnSpc>
                <a:spcPct val="150000"/>
              </a:lnSpc>
              <a:buFont typeface="Wingdings" panose="05000000000000000000" pitchFamily="2" charset="2"/>
              <a:buChar char="§"/>
            </a:pPr>
            <a:r>
              <a:rPr lang="en-CA" sz="2400" dirty="0" err="1">
                <a:solidFill>
                  <a:srgbClr val="004E7E"/>
                </a:solidFill>
              </a:rPr>
              <a:t>Dresscode</a:t>
            </a:r>
            <a:r>
              <a:rPr lang="en-CA" sz="2400" dirty="0">
                <a:solidFill>
                  <a:srgbClr val="004E7E"/>
                </a:solidFill>
              </a:rPr>
              <a:t>/First Impression/Branding</a:t>
            </a:r>
          </a:p>
          <a:p>
            <a:pPr marL="800100" lvl="1" indent="-342900">
              <a:lnSpc>
                <a:spcPct val="150000"/>
              </a:lnSpc>
              <a:buFont typeface="Wingdings" panose="05000000000000000000" pitchFamily="2" charset="2"/>
              <a:buChar char="§"/>
            </a:pPr>
            <a:r>
              <a:rPr lang="en-CA" sz="2400" dirty="0">
                <a:solidFill>
                  <a:srgbClr val="004E7E"/>
                </a:solidFill>
              </a:rPr>
              <a:t>Breath mints</a:t>
            </a:r>
          </a:p>
          <a:p>
            <a:pPr marL="800100" lvl="1" indent="-342900">
              <a:lnSpc>
                <a:spcPct val="150000"/>
              </a:lnSpc>
              <a:buFont typeface="Wingdings" panose="05000000000000000000" pitchFamily="2" charset="2"/>
              <a:buChar char="§"/>
            </a:pPr>
            <a:r>
              <a:rPr lang="en-CA" sz="2400" dirty="0">
                <a:solidFill>
                  <a:srgbClr val="004E7E"/>
                </a:solidFill>
              </a:rPr>
              <a:t>Business cards easily acceptable</a:t>
            </a:r>
          </a:p>
          <a:p>
            <a:pPr marL="800100" lvl="1" indent="-342900">
              <a:lnSpc>
                <a:spcPct val="150000"/>
              </a:lnSpc>
              <a:buFont typeface="Wingdings" panose="05000000000000000000" pitchFamily="2" charset="2"/>
              <a:buChar char="§"/>
            </a:pPr>
            <a:r>
              <a:rPr lang="en-CA" sz="2400" dirty="0">
                <a:solidFill>
                  <a:srgbClr val="004E7E"/>
                </a:solidFill>
              </a:rPr>
              <a:t>Psychology of networking events</a:t>
            </a:r>
          </a:p>
        </p:txBody>
      </p:sp>
      <p:sp>
        <p:nvSpPr>
          <p:cNvPr id="17" name="Title 1">
            <a:extLst>
              <a:ext uri="{FF2B5EF4-FFF2-40B4-BE49-F238E27FC236}">
                <a16:creationId xmlns:a16="http://schemas.microsoft.com/office/drawing/2014/main" id="{E0206EAF-7666-4834-A825-FED7C5ED2C6D}"/>
              </a:ext>
            </a:extLst>
          </p:cNvPr>
          <p:cNvSpPr txBox="1">
            <a:spLocks/>
          </p:cNvSpPr>
          <p:nvPr/>
        </p:nvSpPr>
        <p:spPr>
          <a:xfrm>
            <a:off x="1445863" y="570166"/>
            <a:ext cx="10681968" cy="51063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r>
              <a:rPr lang="en-CA" sz="3200" b="0" dirty="0"/>
              <a:t>“Success is where preparation and opportunity meet.”</a:t>
            </a:r>
          </a:p>
        </p:txBody>
      </p:sp>
    </p:spTree>
    <p:extLst>
      <p:ext uri="{BB962C8B-B14F-4D97-AF65-F5344CB8AC3E}">
        <p14:creationId xmlns:p14="http://schemas.microsoft.com/office/powerpoint/2010/main" val="2052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F5C66E4-561E-4EB3-9854-86FEDDCCDBDD}"/>
              </a:ext>
            </a:extLst>
          </p:cNvPr>
          <p:cNvSpPr txBox="1">
            <a:spLocks/>
          </p:cNvSpPr>
          <p:nvPr/>
        </p:nvSpPr>
        <p:spPr>
          <a:xfrm>
            <a:off x="914400" y="566895"/>
            <a:ext cx="10515600" cy="51063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rgbClr val="004E7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54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9" name="Title 1"/>
          <p:cNvSpPr>
            <a:spLocks noGrp="1"/>
          </p:cNvSpPr>
          <p:nvPr>
            <p:ph type="title"/>
          </p:nvPr>
        </p:nvSpPr>
        <p:spPr>
          <a:xfrm>
            <a:off x="714396" y="759994"/>
            <a:ext cx="10348598" cy="310303"/>
          </a:xfrm>
        </p:spPr>
        <p:txBody>
          <a:bodyPr>
            <a:noAutofit/>
          </a:bodyPr>
          <a:lstStyle/>
          <a:p>
            <a:br>
              <a:rPr lang="en-CA" sz="2400" b="0" dirty="0">
                <a:solidFill>
                  <a:schemeClr val="bg1"/>
                </a:solidFill>
                <a:latin typeface="Calibri Light" charset="0"/>
                <a:ea typeface="Calibri Light" charset="0"/>
                <a:cs typeface="Calibri Light" charset="0"/>
              </a:rPr>
            </a:br>
            <a:r>
              <a:rPr lang="sk-SK" sz="2400" dirty="0"/>
              <a:t> </a:t>
            </a:r>
            <a:br>
              <a:rPr lang="en-CA" sz="2400" dirty="0">
                <a:solidFill>
                  <a:schemeClr val="bg1"/>
                </a:solidFill>
                <a:latin typeface="Calibri Light" charset="0"/>
                <a:ea typeface="Calibri Light" charset="0"/>
                <a:cs typeface="Calibri Light" charset="0"/>
              </a:rPr>
            </a:br>
            <a:r>
              <a:rPr lang="sk-SK" sz="2800" dirty="0">
                <a:latin typeface="Calibri Light" charset="0"/>
                <a:ea typeface="Calibri Light" charset="0"/>
                <a:cs typeface="Calibri Light" charset="0"/>
              </a:rPr>
              <a:t>BUSINESS CASUAL &amp; BUSINESS PROFESSIONAL</a:t>
            </a:r>
            <a:endParaRPr lang="en-US" sz="2800" dirty="0">
              <a:latin typeface="Calibri Light" charset="0"/>
              <a:ea typeface="Calibri Light" charset="0"/>
              <a:cs typeface="Calibri Light" charset="0"/>
            </a:endParaRPr>
          </a:p>
        </p:txBody>
      </p:sp>
      <p:cxnSp>
        <p:nvCxnSpPr>
          <p:cNvPr id="10" name="Straight Connector 9"/>
          <p:cNvCxnSpPr/>
          <p:nvPr/>
        </p:nvCxnSpPr>
        <p:spPr>
          <a:xfrm>
            <a:off x="714396"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97" y="2088502"/>
            <a:ext cx="11519786" cy="3145971"/>
          </a:xfrm>
          <a:prstGeom prst="rect">
            <a:avLst/>
          </a:prstGeom>
        </p:spPr>
      </p:pic>
      <p:sp>
        <p:nvSpPr>
          <p:cNvPr id="14" name="Rectangle 13"/>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1725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004E7E">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During The Event</a:t>
            </a:r>
            <a:endPar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2800" dirty="0">
                <a:solidFill>
                  <a:schemeClr val="bg1"/>
                </a:solidFill>
                <a:latin typeface="Calibri Light" charset="0"/>
                <a:ea typeface="Calibri Light" charset="0"/>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9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1156844" y="1601093"/>
            <a:ext cx="10771587" cy="3902607"/>
          </a:xfrm>
          <a:prstGeom prst="rect">
            <a:avLst/>
          </a:prstGeom>
        </p:spPr>
        <p:txBody>
          <a:bodyPr wrap="square">
            <a:spAutoFit/>
          </a:bodyPr>
          <a:lstStyle/>
          <a:p>
            <a:pPr marL="800100" lvl="1" indent="-342900">
              <a:lnSpc>
                <a:spcPct val="150000"/>
              </a:lnSpc>
              <a:buFont typeface="Wingdings" panose="05000000000000000000" pitchFamily="2" charset="2"/>
              <a:buChar char="§"/>
            </a:pPr>
            <a:r>
              <a:rPr lang="en-US" sz="2400" dirty="0">
                <a:solidFill>
                  <a:srgbClr val="004E7E"/>
                </a:solidFill>
              </a:rPr>
              <a:t>Approach others?</a:t>
            </a:r>
            <a:endParaRPr lang="en-CA" sz="2400" dirty="0">
              <a:solidFill>
                <a:srgbClr val="004E7E"/>
              </a:solidFill>
            </a:endParaRPr>
          </a:p>
          <a:p>
            <a:pPr marL="800100" lvl="1" indent="-342900">
              <a:lnSpc>
                <a:spcPct val="150000"/>
              </a:lnSpc>
              <a:buFont typeface="Wingdings" panose="05000000000000000000" pitchFamily="2" charset="2"/>
              <a:buChar char="§"/>
            </a:pPr>
            <a:r>
              <a:rPr lang="en-US" sz="2400" dirty="0">
                <a:solidFill>
                  <a:srgbClr val="004E7E"/>
                </a:solidFill>
              </a:rPr>
              <a:t>Start a conversation?</a:t>
            </a:r>
            <a:endParaRPr lang="en-CA" sz="2400" dirty="0">
              <a:solidFill>
                <a:srgbClr val="004E7E"/>
              </a:solidFill>
            </a:endParaRPr>
          </a:p>
          <a:p>
            <a:pPr marL="800100" lvl="1" indent="-342900">
              <a:lnSpc>
                <a:spcPct val="150000"/>
              </a:lnSpc>
              <a:buFont typeface="Wingdings" panose="05000000000000000000" pitchFamily="2" charset="2"/>
              <a:buChar char="§"/>
            </a:pPr>
            <a:r>
              <a:rPr lang="en-US" sz="2400" dirty="0">
                <a:solidFill>
                  <a:srgbClr val="004E7E"/>
                </a:solidFill>
              </a:rPr>
              <a:t>Make a genuine connection?</a:t>
            </a:r>
            <a:endParaRPr lang="en-CA" sz="2400" dirty="0">
              <a:solidFill>
                <a:srgbClr val="004E7E"/>
              </a:solidFill>
            </a:endParaRPr>
          </a:p>
          <a:p>
            <a:pPr marL="800100" lvl="1" indent="-342900">
              <a:lnSpc>
                <a:spcPct val="150000"/>
              </a:lnSpc>
              <a:buFont typeface="Wingdings" panose="05000000000000000000" pitchFamily="2" charset="2"/>
              <a:buChar char="§"/>
            </a:pPr>
            <a:r>
              <a:rPr lang="en-US" sz="2400" dirty="0">
                <a:solidFill>
                  <a:srgbClr val="004E7E"/>
                </a:solidFill>
              </a:rPr>
              <a:t>Swap contacts and exit? </a:t>
            </a:r>
          </a:p>
          <a:p>
            <a:pPr marL="800100" lvl="1" indent="-342900">
              <a:lnSpc>
                <a:spcPct val="150000"/>
              </a:lnSpc>
              <a:buFont typeface="Wingdings" panose="05000000000000000000" pitchFamily="2" charset="2"/>
              <a:buChar char="§"/>
            </a:pPr>
            <a:r>
              <a:rPr lang="en-US" sz="2400" dirty="0">
                <a:solidFill>
                  <a:srgbClr val="004E7E"/>
                </a:solidFill>
              </a:rPr>
              <a:t>Remembering names during conversation</a:t>
            </a:r>
          </a:p>
          <a:p>
            <a:pPr marL="800100" lvl="1" indent="-342900">
              <a:lnSpc>
                <a:spcPct val="150000"/>
              </a:lnSpc>
              <a:buFont typeface="Wingdings" panose="05000000000000000000" pitchFamily="2" charset="2"/>
              <a:buChar char="§"/>
            </a:pPr>
            <a:r>
              <a:rPr lang="en-US" sz="2400" dirty="0">
                <a:solidFill>
                  <a:srgbClr val="004E7E"/>
                </a:solidFill>
              </a:rPr>
              <a:t>Approach someone having a conversation</a:t>
            </a:r>
          </a:p>
          <a:p>
            <a:pPr marL="800100" lvl="1" indent="-342900">
              <a:lnSpc>
                <a:spcPct val="150000"/>
              </a:lnSpc>
              <a:buFont typeface="Wingdings" panose="05000000000000000000" pitchFamily="2" charset="2"/>
              <a:buChar char="§"/>
            </a:pPr>
            <a:r>
              <a:rPr lang="en-US" sz="2400" dirty="0">
                <a:solidFill>
                  <a:srgbClr val="004E7E"/>
                </a:solidFill>
              </a:rPr>
              <a:t>Keep professional…don’t ask for date</a:t>
            </a:r>
          </a:p>
        </p:txBody>
      </p:sp>
      <p:sp>
        <p:nvSpPr>
          <p:cNvPr id="17" name="Title 1">
            <a:extLst>
              <a:ext uri="{FF2B5EF4-FFF2-40B4-BE49-F238E27FC236}">
                <a16:creationId xmlns:a16="http://schemas.microsoft.com/office/drawing/2014/main" id="{E0206EAF-7666-4834-A825-FED7C5ED2C6D}"/>
              </a:ext>
            </a:extLst>
          </p:cNvPr>
          <p:cNvSpPr txBox="1">
            <a:spLocks/>
          </p:cNvSpPr>
          <p:nvPr/>
        </p:nvSpPr>
        <p:spPr>
          <a:xfrm>
            <a:off x="1381695" y="708047"/>
            <a:ext cx="10681968" cy="51063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400" b="0" i="0" u="none" strike="noStrike" kern="1200" cap="none" spc="0" normalizeH="0" baseline="0" noProof="0" dirty="0">
                <a:ln>
                  <a:noFill/>
                </a:ln>
                <a:solidFill>
                  <a:srgbClr val="004E7E"/>
                </a:solidFill>
                <a:effectLst/>
                <a:uLnTx/>
                <a:uFillTx/>
                <a:latin typeface="Franklin Gothic Medium" panose="020B0603020102020204"/>
                <a:ea typeface="+mj-ea"/>
                <a:cs typeface="+mj-cs"/>
              </a:rPr>
              <a:t>HOW DO YOU…</a:t>
            </a:r>
          </a:p>
        </p:txBody>
      </p:sp>
    </p:spTree>
    <p:extLst>
      <p:ext uri="{BB962C8B-B14F-4D97-AF65-F5344CB8AC3E}">
        <p14:creationId xmlns:p14="http://schemas.microsoft.com/office/powerpoint/2010/main" val="147972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6762-34D3-4DB2-B828-CFF4360085A7}"/>
              </a:ext>
            </a:extLst>
          </p:cNvPr>
          <p:cNvSpPr>
            <a:spLocks noGrp="1"/>
          </p:cNvSpPr>
          <p:nvPr>
            <p:ph type="title"/>
          </p:nvPr>
        </p:nvSpPr>
        <p:spPr>
          <a:xfrm>
            <a:off x="838200" y="558140"/>
            <a:ext cx="10984832" cy="510639"/>
          </a:xfrm>
        </p:spPr>
        <p:txBody>
          <a:bodyPr/>
          <a:lstStyle/>
          <a:p>
            <a:r>
              <a:rPr lang="en-US" sz="2400" b="0" dirty="0"/>
              <a:t>TIPS FOR SUCCESSFUL IN-PERSON NETWORKING</a:t>
            </a:r>
          </a:p>
        </p:txBody>
      </p:sp>
      <p:sp>
        <p:nvSpPr>
          <p:cNvPr id="3" name="Content Placeholder 2">
            <a:extLst>
              <a:ext uri="{FF2B5EF4-FFF2-40B4-BE49-F238E27FC236}">
                <a16:creationId xmlns:a16="http://schemas.microsoft.com/office/drawing/2014/main" id="{2433BDA0-7824-466F-AB6A-0D6A15772E3D}"/>
              </a:ext>
            </a:extLst>
          </p:cNvPr>
          <p:cNvSpPr>
            <a:spLocks noGrp="1"/>
          </p:cNvSpPr>
          <p:nvPr>
            <p:ph idx="1"/>
          </p:nvPr>
        </p:nvSpPr>
        <p:spPr>
          <a:xfrm>
            <a:off x="838200" y="1253331"/>
            <a:ext cx="10515600" cy="4351338"/>
          </a:xfrm>
        </p:spPr>
        <p:txBody>
          <a:bodyPr/>
          <a:lstStyle/>
          <a:p>
            <a:pPr marL="342900" indent="-342900">
              <a:buFont typeface="Wingdings" panose="05000000000000000000" pitchFamily="2" charset="2"/>
              <a:buChar char="§"/>
            </a:pPr>
            <a:r>
              <a:rPr lang="en-US" dirty="0">
                <a:solidFill>
                  <a:srgbClr val="004E7E"/>
                </a:solidFill>
              </a:rPr>
              <a:t>Avoid just speaking to friends and colleagues</a:t>
            </a:r>
          </a:p>
          <a:p>
            <a:pPr marL="342900" indent="-342900">
              <a:buFont typeface="Wingdings" panose="05000000000000000000" pitchFamily="2" charset="2"/>
              <a:buChar char="§"/>
            </a:pPr>
            <a:r>
              <a:rPr lang="en-US" dirty="0">
                <a:solidFill>
                  <a:srgbClr val="004E7E"/>
                </a:solidFill>
              </a:rPr>
              <a:t>Avoiding discussing politics and religion</a:t>
            </a:r>
          </a:p>
          <a:p>
            <a:pPr marL="342900" indent="-342900">
              <a:buFont typeface="Wingdings" panose="05000000000000000000" pitchFamily="2" charset="2"/>
              <a:buChar char="§"/>
            </a:pPr>
            <a:r>
              <a:rPr lang="en-US" dirty="0">
                <a:solidFill>
                  <a:srgbClr val="004E7E"/>
                </a:solidFill>
              </a:rPr>
              <a:t>Avoid negativity</a:t>
            </a:r>
          </a:p>
          <a:p>
            <a:pPr marL="342900" indent="-342900">
              <a:buFont typeface="Wingdings" panose="05000000000000000000" pitchFamily="2" charset="2"/>
              <a:buChar char="§"/>
            </a:pPr>
            <a:r>
              <a:rPr lang="en-US" dirty="0">
                <a:solidFill>
                  <a:srgbClr val="004E7E"/>
                </a:solidFill>
              </a:rPr>
              <a:t>Push yourself out of your comfort zone – don’t be intimidated</a:t>
            </a:r>
          </a:p>
          <a:p>
            <a:pPr marL="342900" indent="-342900">
              <a:buFont typeface="Wingdings" panose="05000000000000000000" pitchFamily="2" charset="2"/>
              <a:buChar char="§"/>
            </a:pPr>
            <a:r>
              <a:rPr lang="en-US" dirty="0">
                <a:solidFill>
                  <a:srgbClr val="004E7E"/>
                </a:solidFill>
              </a:rPr>
              <a:t>Don’t be a card spammer or card collector</a:t>
            </a:r>
          </a:p>
          <a:p>
            <a:pPr marL="342900" indent="-342900">
              <a:buFont typeface="Wingdings" panose="05000000000000000000" pitchFamily="2" charset="2"/>
              <a:buChar char="§"/>
            </a:pPr>
            <a:r>
              <a:rPr lang="en-US" dirty="0">
                <a:solidFill>
                  <a:srgbClr val="004E7E"/>
                </a:solidFill>
              </a:rPr>
              <a:t>Maintain eye contact</a:t>
            </a:r>
          </a:p>
          <a:p>
            <a:pPr marL="342900" indent="-342900">
              <a:buFont typeface="Wingdings" panose="05000000000000000000" pitchFamily="2" charset="2"/>
              <a:buChar char="§"/>
            </a:pPr>
            <a:r>
              <a:rPr lang="en-US" dirty="0">
                <a:solidFill>
                  <a:srgbClr val="004E7E"/>
                </a:solidFill>
              </a:rPr>
              <a:t>Ensure a two-way conversation, be genuinely interested</a:t>
            </a:r>
          </a:p>
          <a:p>
            <a:pPr marL="342900" indent="-342900">
              <a:buFont typeface="Wingdings" panose="05000000000000000000" pitchFamily="2" charset="2"/>
              <a:buChar char="§"/>
            </a:pPr>
            <a:r>
              <a:rPr lang="en-US" dirty="0">
                <a:solidFill>
                  <a:srgbClr val="004E7E"/>
                </a:solidFill>
              </a:rPr>
              <a:t>Match handshake</a:t>
            </a:r>
          </a:p>
          <a:p>
            <a:pPr marL="342900" indent="-342900">
              <a:buFont typeface="Wingdings" panose="05000000000000000000" pitchFamily="2" charset="2"/>
              <a:buChar char="§"/>
            </a:pPr>
            <a:r>
              <a:rPr lang="en-US" dirty="0">
                <a:solidFill>
                  <a:srgbClr val="004E7E"/>
                </a:solidFill>
              </a:rPr>
              <a:t>Breath mints</a:t>
            </a:r>
          </a:p>
          <a:p>
            <a:pPr marL="342900" indent="-342900">
              <a:buFont typeface="Wingdings" panose="05000000000000000000" pitchFamily="2" charset="2"/>
              <a:buChar char="§"/>
            </a:pPr>
            <a:r>
              <a:rPr lang="en-US" dirty="0">
                <a:solidFill>
                  <a:srgbClr val="004E7E"/>
                </a:solidFill>
              </a:rPr>
              <a:t>Eating and Drinking at events</a:t>
            </a:r>
          </a:p>
          <a:p>
            <a:pPr marL="342900" indent="-342900">
              <a:buFont typeface="Wingdings" panose="05000000000000000000" pitchFamily="2" charset="2"/>
              <a:buChar char="§"/>
            </a:pPr>
            <a:r>
              <a:rPr lang="en-US" dirty="0">
                <a:solidFill>
                  <a:srgbClr val="004E7E"/>
                </a:solidFill>
              </a:rPr>
              <a:t>Keep one hand free</a:t>
            </a:r>
          </a:p>
          <a:p>
            <a:pPr marL="342900" indent="-342900">
              <a:buFont typeface="Wingdings" panose="05000000000000000000" pitchFamily="2" charset="2"/>
              <a:buChar char="§"/>
            </a:pPr>
            <a:r>
              <a:rPr lang="en-US" dirty="0">
                <a:solidFill>
                  <a:srgbClr val="004E7E"/>
                </a:solidFill>
              </a:rPr>
              <a:t>How long in general to stay with one person</a:t>
            </a:r>
          </a:p>
          <a:p>
            <a:endParaRPr lang="en-US" dirty="0"/>
          </a:p>
          <a:p>
            <a:endParaRPr lang="en-US" dirty="0"/>
          </a:p>
        </p:txBody>
      </p:sp>
    </p:spTree>
    <p:extLst>
      <p:ext uri="{BB962C8B-B14F-4D97-AF65-F5344CB8AC3E}">
        <p14:creationId xmlns:p14="http://schemas.microsoft.com/office/powerpoint/2010/main" val="358182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HALIFAX PARTNERSHIP OVERVIEW</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677588"/>
            <a:ext cx="10771587" cy="3729226"/>
          </a:xfrm>
          <a:prstGeom prst="rect">
            <a:avLst/>
          </a:prstGeom>
        </p:spPr>
        <p:txBody>
          <a:bodyPr wrap="square">
            <a:spAutoFit/>
          </a:bodyPr>
          <a:lstStyle/>
          <a:p>
            <a:pPr marL="0" lvl="1">
              <a:lnSpc>
                <a:spcPct val="150000"/>
              </a:lnSpc>
              <a:buSzPct val="120000"/>
            </a:pPr>
            <a:r>
              <a:rPr lang="en-US" sz="2000" dirty="0">
                <a:solidFill>
                  <a:srgbClr val="004E7E"/>
                </a:solidFill>
              </a:rPr>
              <a:t>The Halifax Partnership is Halifax’s economic development organization. We help keep, grow and get business, talent and investment in Halifax. We do this through leadership on economic issues, our core programs, our partnerships across all sectors, and by marketing Halifax to the world.</a:t>
            </a:r>
          </a:p>
          <a:p>
            <a:pPr marL="0" lvl="1">
              <a:lnSpc>
                <a:spcPct val="150000"/>
              </a:lnSpc>
              <a:buSzPct val="120000"/>
            </a:pPr>
            <a:endParaRPr lang="en-US" sz="2000" dirty="0">
              <a:solidFill>
                <a:srgbClr val="004E7E"/>
              </a:solidFill>
            </a:endParaRPr>
          </a:p>
          <a:p>
            <a:pPr marL="0" lvl="1">
              <a:lnSpc>
                <a:spcPct val="150000"/>
              </a:lnSpc>
              <a:buSzPct val="120000"/>
            </a:pPr>
            <a:r>
              <a:rPr lang="en-US" sz="2000" dirty="0">
                <a:solidFill>
                  <a:srgbClr val="004E7E"/>
                </a:solidFill>
              </a:rPr>
              <a:t>We are connectors. We know Halifax and can make the connections that fuel business and economic growth.  Through our partnerships and acclaimed programs, like </a:t>
            </a:r>
            <a:r>
              <a:rPr lang="en-US" sz="2000" dirty="0" err="1">
                <a:solidFill>
                  <a:srgbClr val="004E7E"/>
                </a:solidFill>
              </a:rPr>
              <a:t>SmartBusiness</a:t>
            </a:r>
            <a:r>
              <a:rPr lang="en-US" sz="2000" dirty="0">
                <a:solidFill>
                  <a:srgbClr val="004E7E"/>
                </a:solidFill>
              </a:rPr>
              <a:t> and Connector, the Partnership creates opportunities for people to connect and collaborate on big and small ideas that make our great city grow and prosper. </a:t>
            </a:r>
            <a:endParaRPr lang="en-CA" sz="2000" dirty="0">
              <a:solidFill>
                <a:srgbClr val="004E7E"/>
              </a:solidFill>
            </a:endParaRPr>
          </a:p>
        </p:txBody>
      </p:sp>
    </p:spTree>
    <p:extLst>
      <p:ext uri="{BB962C8B-B14F-4D97-AF65-F5344CB8AC3E}">
        <p14:creationId xmlns:p14="http://schemas.microsoft.com/office/powerpoint/2010/main" val="364275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6762-34D3-4DB2-B828-CFF4360085A7}"/>
              </a:ext>
            </a:extLst>
          </p:cNvPr>
          <p:cNvSpPr>
            <a:spLocks noGrp="1"/>
          </p:cNvSpPr>
          <p:nvPr>
            <p:ph type="title"/>
          </p:nvPr>
        </p:nvSpPr>
        <p:spPr>
          <a:xfrm>
            <a:off x="838200" y="558140"/>
            <a:ext cx="10984832" cy="510639"/>
          </a:xfrm>
        </p:spPr>
        <p:txBody>
          <a:bodyPr/>
          <a:lstStyle/>
          <a:p>
            <a:r>
              <a:rPr lang="en-CA" sz="2400" b="0" dirty="0"/>
              <a:t>“At the end of the day people won't remember what you said or did, they will remember how you made them feel.” – Maya Angelou</a:t>
            </a:r>
            <a:endParaRPr lang="en-US" sz="2400" b="0" dirty="0"/>
          </a:p>
        </p:txBody>
      </p:sp>
      <p:sp>
        <p:nvSpPr>
          <p:cNvPr id="3" name="Content Placeholder 2">
            <a:extLst>
              <a:ext uri="{FF2B5EF4-FFF2-40B4-BE49-F238E27FC236}">
                <a16:creationId xmlns:a16="http://schemas.microsoft.com/office/drawing/2014/main" id="{2433BDA0-7824-466F-AB6A-0D6A15772E3D}"/>
              </a:ext>
            </a:extLst>
          </p:cNvPr>
          <p:cNvSpPr>
            <a:spLocks noGrp="1"/>
          </p:cNvSpPr>
          <p:nvPr>
            <p:ph idx="1"/>
          </p:nvPr>
        </p:nvSpPr>
        <p:spPr>
          <a:xfrm>
            <a:off x="838200" y="1253331"/>
            <a:ext cx="105156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004ABA64-15E0-46F6-8C4B-B5D26CBEE358}"/>
              </a:ext>
            </a:extLst>
          </p:cNvPr>
          <p:cNvSpPr/>
          <p:nvPr/>
        </p:nvSpPr>
        <p:spPr>
          <a:xfrm>
            <a:off x="1752600" y="2151727"/>
            <a:ext cx="8686800" cy="2554545"/>
          </a:xfrm>
          <a:prstGeom prst="rect">
            <a:avLst/>
          </a:prstGeom>
        </p:spPr>
        <p:txBody>
          <a:bodyPr wrap="square">
            <a:spAutoFit/>
          </a:bodyPr>
          <a:lstStyle/>
          <a:p>
            <a:pPr marL="1028700" lvl="1" indent="-571500">
              <a:buFont typeface="Wingdings" panose="05000000000000000000" pitchFamily="2" charset="2"/>
              <a:buChar char="§"/>
            </a:pPr>
            <a:r>
              <a:rPr lang="en-US" sz="4000" b="1" dirty="0">
                <a:solidFill>
                  <a:srgbClr val="004E7E"/>
                </a:solidFill>
              </a:rPr>
              <a:t>Keep it positive</a:t>
            </a:r>
          </a:p>
          <a:p>
            <a:pPr marL="1028700" lvl="1" indent="-571500">
              <a:buFont typeface="Wingdings" panose="05000000000000000000" pitchFamily="2" charset="2"/>
              <a:buChar char="§"/>
            </a:pPr>
            <a:r>
              <a:rPr lang="en-US" sz="4000" b="1" dirty="0">
                <a:solidFill>
                  <a:srgbClr val="004E7E"/>
                </a:solidFill>
              </a:rPr>
              <a:t>Listen</a:t>
            </a:r>
          </a:p>
          <a:p>
            <a:pPr marL="1028700" lvl="1" indent="-571500">
              <a:buFont typeface="Wingdings" panose="05000000000000000000" pitchFamily="2" charset="2"/>
              <a:buChar char="§"/>
            </a:pPr>
            <a:r>
              <a:rPr lang="en-US" sz="4000" b="1" dirty="0">
                <a:solidFill>
                  <a:srgbClr val="004E7E"/>
                </a:solidFill>
              </a:rPr>
              <a:t>Be interested</a:t>
            </a:r>
          </a:p>
          <a:p>
            <a:pPr marL="1028700" lvl="1" indent="-571500">
              <a:buFont typeface="Wingdings" panose="05000000000000000000" pitchFamily="2" charset="2"/>
              <a:buChar char="§"/>
            </a:pPr>
            <a:r>
              <a:rPr lang="en-US" sz="4000" b="1" dirty="0">
                <a:solidFill>
                  <a:srgbClr val="004E7E"/>
                </a:solidFill>
              </a:rPr>
              <a:t>No close talking/respect space</a:t>
            </a:r>
          </a:p>
        </p:txBody>
      </p:sp>
    </p:spTree>
    <p:extLst>
      <p:ext uri="{BB962C8B-B14F-4D97-AF65-F5344CB8AC3E}">
        <p14:creationId xmlns:p14="http://schemas.microsoft.com/office/powerpoint/2010/main" val="1433135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 r="-99" b="14904"/>
          <a:stretch/>
        </p:blipFill>
        <p:spPr>
          <a:xfrm>
            <a:off x="0" y="9000"/>
            <a:ext cx="12198220" cy="6849000"/>
          </a:xfrm>
          <a:prstGeom prst="rect">
            <a:avLst/>
          </a:prstGeom>
        </p:spPr>
      </p:pic>
      <p:sp>
        <p:nvSpPr>
          <p:cNvPr id="8" name="Rectangle 7"/>
          <p:cNvSpPr/>
          <p:nvPr/>
        </p:nvSpPr>
        <p:spPr>
          <a:xfrm>
            <a:off x="-21808" y="-18000"/>
            <a:ext cx="12191999" cy="6876000"/>
          </a:xfrm>
          <a:prstGeom prst="rect">
            <a:avLst/>
          </a:prstGeom>
          <a:solidFill>
            <a:srgbClr val="004E7E">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037DF48C-2D9A-42EF-8B3C-517AA4E2D473}"/>
              </a:ext>
            </a:extLst>
          </p:cNvPr>
          <p:cNvSpPr/>
          <p:nvPr/>
        </p:nvSpPr>
        <p:spPr>
          <a:xfrm>
            <a:off x="-310566" y="3087108"/>
            <a:ext cx="12191999" cy="132343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 Black" charset="0"/>
                <a:ea typeface="Arial Black" charset="0"/>
                <a:cs typeface="Arial Black" charset="0"/>
              </a:rPr>
              <a:t>After The Event</a:t>
            </a:r>
            <a:endParaRPr kumimoji="0" lang="en-US" sz="4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a:p>
            <a:pPr marL="914400" marR="0" lvl="2"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itle 1"/>
          <p:cNvSpPr>
            <a:spLocks noGrp="1"/>
          </p:cNvSpPr>
          <p:nvPr>
            <p:ph type="title"/>
          </p:nvPr>
        </p:nvSpPr>
        <p:spPr>
          <a:xfrm>
            <a:off x="714396" y="759994"/>
            <a:ext cx="10348598" cy="310303"/>
          </a:xfrm>
        </p:spPr>
        <p:txBody>
          <a:bodyPr>
            <a:noAutofit/>
          </a:bodyPr>
          <a:lstStyle/>
          <a:p>
            <a:r>
              <a:rPr lang="en-CA" sz="2800" dirty="0">
                <a:solidFill>
                  <a:schemeClr val="bg1"/>
                </a:solidFill>
                <a:latin typeface="Calibri Light" charset="0"/>
                <a:ea typeface="Calibri Light" charset="0"/>
                <a:cs typeface="Calibri Light" charset="0"/>
              </a:rPr>
              <a:t>IN-PERSON NETWORKING</a:t>
            </a:r>
            <a:br>
              <a:rPr lang="en-CA" sz="2400" b="0" dirty="0">
                <a:solidFill>
                  <a:schemeClr val="bg1"/>
                </a:solidFill>
                <a:latin typeface="Calibri Light" charset="0"/>
                <a:ea typeface="Calibri Light" charset="0"/>
                <a:cs typeface="Calibri Light" charset="0"/>
              </a:rPr>
            </a:br>
            <a:r>
              <a:rPr lang="sk-SK" sz="2400" b="0" dirty="0"/>
              <a:t> </a:t>
            </a:r>
            <a:br>
              <a:rPr lang="en-CA" sz="2400" b="0" dirty="0">
                <a:solidFill>
                  <a:schemeClr val="bg1"/>
                </a:solidFill>
                <a:latin typeface="Calibri Light" charset="0"/>
                <a:ea typeface="Calibri Light" charset="0"/>
                <a:cs typeface="Calibri Light" charset="0"/>
              </a:rPr>
            </a:br>
            <a:r>
              <a:rPr lang="sk-SK" sz="2400" b="0" dirty="0"/>
              <a:t> </a:t>
            </a:r>
            <a:r>
              <a:rPr lang="sk-SK" sz="2400" b="0" dirty="0">
                <a:solidFill>
                  <a:schemeClr val="bg1"/>
                </a:solidFill>
                <a:latin typeface="Calibri Light" charset="0"/>
                <a:ea typeface="Calibri Light" charset="0"/>
                <a:cs typeface="Calibri Light" charset="0"/>
              </a:rPr>
              <a:t> </a:t>
            </a:r>
            <a:endParaRPr lang="en-US" sz="2400" b="0" dirty="0">
              <a:solidFill>
                <a:schemeClr val="bg1"/>
              </a:solidFill>
              <a:latin typeface="Calibri Light" charset="0"/>
              <a:ea typeface="Calibri Light" charset="0"/>
              <a:cs typeface="Calibri Light" charset="0"/>
            </a:endParaRPr>
          </a:p>
        </p:txBody>
      </p:sp>
      <p:cxnSp>
        <p:nvCxnSpPr>
          <p:cNvPr id="15" name="Straight Connector 14"/>
          <p:cNvCxnSpPr/>
          <p:nvPr/>
        </p:nvCxnSpPr>
        <p:spPr>
          <a:xfrm>
            <a:off x="714396" y="1278294"/>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34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endParaRPr lang="en-US" sz="2400" b="1" dirty="0">
              <a:solidFill>
                <a:srgbClr val="004E7E"/>
              </a:solidFill>
            </a:endParaRPr>
          </a:p>
          <a:p>
            <a:endParaRPr lang="en-US" sz="2400" b="1" dirty="0">
              <a:solidFill>
                <a:srgbClr val="004E7E"/>
              </a:solidFill>
            </a:endParaRPr>
          </a:p>
          <a:p>
            <a:pPr lvl="1" indent="-685800">
              <a:buFont typeface="Wingdings" panose="05000000000000000000" pitchFamily="2" charset="2"/>
              <a:buChar char="§"/>
            </a:pPr>
            <a:r>
              <a:rPr lang="en-US" dirty="0">
                <a:solidFill>
                  <a:srgbClr val="004E7E"/>
                </a:solidFill>
                <a:latin typeface="Calibri Light" charset="0"/>
                <a:ea typeface="Calibri Light" charset="0"/>
                <a:cs typeface="Calibri Light" charset="0"/>
              </a:rPr>
              <a:t>Connect on </a:t>
            </a:r>
            <a:r>
              <a:rPr lang="en-US" b="1" dirty="0">
                <a:solidFill>
                  <a:srgbClr val="004E7E"/>
                </a:solidFill>
                <a:latin typeface="Calibri Light" charset="0"/>
                <a:ea typeface="Calibri Light" charset="0"/>
                <a:cs typeface="Calibri Light" charset="0"/>
              </a:rPr>
              <a:t>LinkedIn </a:t>
            </a:r>
            <a:r>
              <a:rPr lang="en-US" dirty="0">
                <a:solidFill>
                  <a:srgbClr val="004E7E"/>
                </a:solidFill>
                <a:latin typeface="Calibri Light" charset="0"/>
                <a:ea typeface="Calibri Light" charset="0"/>
                <a:cs typeface="Calibri Light" charset="0"/>
              </a:rPr>
              <a:t>(NOT Facebook, </a:t>
            </a:r>
            <a:r>
              <a:rPr lang="en-US" dirty="0" err="1">
                <a:solidFill>
                  <a:srgbClr val="004E7E"/>
                </a:solidFill>
                <a:latin typeface="Calibri Light" charset="0"/>
                <a:ea typeface="Calibri Light" charset="0"/>
                <a:cs typeface="Calibri Light" charset="0"/>
              </a:rPr>
              <a:t>etc</a:t>
            </a:r>
            <a:r>
              <a:rPr lang="en-US" dirty="0">
                <a:solidFill>
                  <a:srgbClr val="004E7E"/>
                </a:solidFill>
                <a:latin typeface="Calibri Light" charset="0"/>
                <a:ea typeface="Calibri Light" charset="0"/>
                <a:cs typeface="Calibri Light" charset="0"/>
              </a:rPr>
              <a:t>)</a:t>
            </a:r>
          </a:p>
          <a:p>
            <a:pPr lvl="1" indent="-685800">
              <a:buFont typeface="Wingdings" panose="05000000000000000000" pitchFamily="2" charset="2"/>
              <a:buChar char="§"/>
            </a:pPr>
            <a:endParaRPr lang="en-US" dirty="0">
              <a:solidFill>
                <a:srgbClr val="004E7E"/>
              </a:solidFill>
              <a:latin typeface="Calibri Light" charset="0"/>
              <a:ea typeface="Calibri Light" charset="0"/>
              <a:cs typeface="Calibri Light" charset="0"/>
            </a:endParaRPr>
          </a:p>
          <a:p>
            <a:pPr lvl="1" indent="-685800">
              <a:buFont typeface="Wingdings" panose="05000000000000000000" pitchFamily="2" charset="2"/>
              <a:buChar char="§"/>
            </a:pPr>
            <a:r>
              <a:rPr lang="en-US" dirty="0">
                <a:solidFill>
                  <a:srgbClr val="004E7E"/>
                </a:solidFill>
                <a:latin typeface="Calibri Light" charset="0"/>
                <a:ea typeface="Calibri Light" charset="0"/>
                <a:cs typeface="Calibri Light" charset="0"/>
              </a:rPr>
              <a:t>Send an </a:t>
            </a:r>
            <a:r>
              <a:rPr lang="en-US" b="1" dirty="0">
                <a:solidFill>
                  <a:srgbClr val="004E7E"/>
                </a:solidFill>
                <a:latin typeface="Calibri Light" charset="0"/>
                <a:ea typeface="Calibri Light" charset="0"/>
                <a:cs typeface="Calibri Light" charset="0"/>
              </a:rPr>
              <a:t>email</a:t>
            </a:r>
            <a:r>
              <a:rPr lang="en-US" dirty="0">
                <a:solidFill>
                  <a:srgbClr val="004E7E"/>
                </a:solidFill>
                <a:latin typeface="Calibri Light" charset="0"/>
                <a:ea typeface="Calibri Light" charset="0"/>
                <a:cs typeface="Calibri Light" charset="0"/>
              </a:rPr>
              <a:t> to follow-up and share contact details.  </a:t>
            </a:r>
          </a:p>
          <a:p>
            <a:pPr lvl="1" indent="-685800">
              <a:buFont typeface="Wingdings" panose="05000000000000000000" pitchFamily="2" charset="2"/>
              <a:buChar char="§"/>
            </a:pPr>
            <a:endParaRPr lang="en-US" dirty="0">
              <a:solidFill>
                <a:srgbClr val="004E7E"/>
              </a:solidFill>
              <a:latin typeface="Calibri Light" charset="0"/>
              <a:ea typeface="Calibri Light" charset="0"/>
              <a:cs typeface="Calibri Light" charset="0"/>
            </a:endParaRPr>
          </a:p>
          <a:p>
            <a:pPr lvl="1" indent="-685800">
              <a:buFont typeface="Wingdings" panose="05000000000000000000" pitchFamily="2" charset="2"/>
              <a:buChar char="§"/>
            </a:pPr>
            <a:r>
              <a:rPr lang="en-US" dirty="0">
                <a:solidFill>
                  <a:srgbClr val="004E7E"/>
                </a:solidFill>
                <a:latin typeface="Calibri Light" charset="0"/>
                <a:ea typeface="Calibri Light" charset="0"/>
                <a:cs typeface="Calibri Light" charset="0"/>
              </a:rPr>
              <a:t>Suggest a coffee </a:t>
            </a:r>
            <a:r>
              <a:rPr lang="en-US" b="1" dirty="0">
                <a:solidFill>
                  <a:srgbClr val="004E7E"/>
                </a:solidFill>
                <a:latin typeface="Calibri Light" charset="0"/>
                <a:ea typeface="Calibri Light" charset="0"/>
                <a:cs typeface="Calibri Light" charset="0"/>
              </a:rPr>
              <a:t>meeting</a:t>
            </a:r>
            <a:r>
              <a:rPr lang="en-US" dirty="0">
                <a:solidFill>
                  <a:srgbClr val="004E7E"/>
                </a:solidFill>
                <a:latin typeface="Calibri Light" charset="0"/>
                <a:ea typeface="Calibri Light" charset="0"/>
                <a:cs typeface="Calibri Light" charset="0"/>
              </a:rPr>
              <a:t> to have a further discussion</a:t>
            </a:r>
          </a:p>
          <a:p>
            <a:pPr lvl="1" indent="-685800">
              <a:buFont typeface="Wingdings" panose="05000000000000000000" pitchFamily="2" charset="2"/>
              <a:buChar char="§"/>
            </a:pPr>
            <a:endParaRPr lang="en-US" dirty="0">
              <a:solidFill>
                <a:srgbClr val="004E7E"/>
              </a:solidFill>
              <a:latin typeface="Calibri Light" charset="0"/>
              <a:ea typeface="Calibri Light" charset="0"/>
              <a:cs typeface="Calibri Light" charset="0"/>
            </a:endParaRPr>
          </a:p>
          <a:p>
            <a:pPr lvl="1" indent="-685800">
              <a:buFont typeface="Wingdings" panose="05000000000000000000" pitchFamily="2" charset="2"/>
              <a:buChar char="§"/>
            </a:pPr>
            <a:r>
              <a:rPr lang="en-US" dirty="0">
                <a:solidFill>
                  <a:srgbClr val="004E7E"/>
                </a:solidFill>
                <a:latin typeface="Calibri Light" charset="0"/>
                <a:ea typeface="Calibri Light" charset="0"/>
                <a:cs typeface="Calibri Light" charset="0"/>
              </a:rPr>
              <a:t>If you don’t get a response quickly, DO NOT continue to message. </a:t>
            </a:r>
            <a:r>
              <a:rPr lang="en-US" b="1" dirty="0">
                <a:solidFill>
                  <a:srgbClr val="004E7E"/>
                </a:solidFill>
                <a:latin typeface="Calibri Light" charset="0"/>
                <a:ea typeface="Calibri Light" charset="0"/>
                <a:cs typeface="Calibri Light" charset="0"/>
              </a:rPr>
              <a:t>Be patient</a:t>
            </a:r>
            <a:r>
              <a:rPr lang="en-US" dirty="0">
                <a:solidFill>
                  <a:srgbClr val="004E7E"/>
                </a:solidFill>
                <a:latin typeface="Calibri Light" charset="0"/>
                <a:ea typeface="Calibri Light" charset="0"/>
                <a:cs typeface="Calibri Light" charset="0"/>
              </a:rPr>
              <a:t>. After about a week, follow up again with a gentle tone. </a:t>
            </a:r>
          </a:p>
          <a:p>
            <a:pPr lvl="1" indent="-685800">
              <a:buFont typeface="Wingdings" panose="05000000000000000000" pitchFamily="2" charset="2"/>
              <a:buChar char="§"/>
            </a:pPr>
            <a:endParaRPr lang="en-US" dirty="0">
              <a:solidFill>
                <a:srgbClr val="004E7E"/>
              </a:solidFill>
              <a:latin typeface="Calibri Light" charset="0"/>
              <a:ea typeface="Calibri Light" charset="0"/>
              <a:cs typeface="Calibri Light" charset="0"/>
            </a:endParaRPr>
          </a:p>
          <a:p>
            <a:pPr lvl="1" indent="-685800">
              <a:buFont typeface="Wingdings" panose="05000000000000000000" pitchFamily="2" charset="2"/>
              <a:buChar char="§"/>
            </a:pPr>
            <a:r>
              <a:rPr lang="en-US" b="1" dirty="0">
                <a:solidFill>
                  <a:srgbClr val="004E7E"/>
                </a:solidFill>
                <a:latin typeface="Calibri Light" charset="0"/>
                <a:ea typeface="Calibri Light" charset="0"/>
                <a:cs typeface="Calibri Light" charset="0"/>
              </a:rPr>
              <a:t>Nurture</a:t>
            </a:r>
            <a:r>
              <a:rPr lang="en-US" dirty="0">
                <a:solidFill>
                  <a:srgbClr val="004E7E"/>
                </a:solidFill>
                <a:latin typeface="Calibri Light" charset="0"/>
                <a:ea typeface="Calibri Light" charset="0"/>
                <a:cs typeface="Calibri Light" charset="0"/>
              </a:rPr>
              <a:t> your network, </a:t>
            </a:r>
            <a:r>
              <a:rPr lang="en-US" b="1" dirty="0">
                <a:solidFill>
                  <a:srgbClr val="004E7E"/>
                </a:solidFill>
                <a:latin typeface="Calibri Light" charset="0"/>
                <a:ea typeface="Calibri Light" charset="0"/>
                <a:cs typeface="Calibri Light" charset="0"/>
              </a:rPr>
              <a:t>build</a:t>
            </a:r>
            <a:r>
              <a:rPr lang="en-US" dirty="0">
                <a:solidFill>
                  <a:srgbClr val="004E7E"/>
                </a:solidFill>
                <a:latin typeface="Calibri Light" charset="0"/>
                <a:ea typeface="Calibri Light" charset="0"/>
                <a:cs typeface="Calibri Light" charset="0"/>
              </a:rPr>
              <a:t> your brand, and </a:t>
            </a:r>
            <a:r>
              <a:rPr lang="en-US" b="1" dirty="0">
                <a:solidFill>
                  <a:srgbClr val="004E7E"/>
                </a:solidFill>
                <a:latin typeface="Calibri Light" charset="0"/>
                <a:ea typeface="Calibri Light" charset="0"/>
                <a:cs typeface="Calibri Light" charset="0"/>
              </a:rPr>
              <a:t>establish</a:t>
            </a:r>
            <a:r>
              <a:rPr lang="en-US" dirty="0">
                <a:solidFill>
                  <a:srgbClr val="004E7E"/>
                </a:solidFill>
                <a:latin typeface="Calibri Light" charset="0"/>
                <a:ea typeface="Calibri Light" charset="0"/>
                <a:cs typeface="Calibri Light" charset="0"/>
              </a:rPr>
              <a:t> “thought leadership” through the material you post/share on LinkedIn. </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FOLLOW-UP OR FAIL!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824" y="1482368"/>
            <a:ext cx="3605366" cy="2338616"/>
          </a:xfrm>
          <a:prstGeom prst="rect">
            <a:avLst/>
          </a:prstGeom>
        </p:spPr>
      </p:pic>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TextBox 2"/>
          <p:cNvSpPr txBox="1"/>
          <p:nvPr/>
        </p:nvSpPr>
        <p:spPr>
          <a:xfrm>
            <a:off x="596407" y="1385690"/>
            <a:ext cx="55292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Do the following within 2-3 days of the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041985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352400"/>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Resume FAQ</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
        <p:nvSpPr>
          <p:cNvPr id="3" name="Rectangle 2">
            <a:extLst>
              <a:ext uri="{FF2B5EF4-FFF2-40B4-BE49-F238E27FC236}">
                <a16:creationId xmlns:a16="http://schemas.microsoft.com/office/drawing/2014/main" id="{00CA83CB-D275-495D-983D-37E1E3F529EE}"/>
              </a:ext>
            </a:extLst>
          </p:cNvPr>
          <p:cNvSpPr/>
          <p:nvPr/>
        </p:nvSpPr>
        <p:spPr>
          <a:xfrm>
            <a:off x="2173820" y="3456503"/>
            <a:ext cx="730577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PRESENTED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Nathan Laird</a:t>
            </a:r>
          </a:p>
        </p:txBody>
      </p:sp>
    </p:spTree>
    <p:extLst>
      <p:ext uri="{BB962C8B-B14F-4D97-AF65-F5344CB8AC3E}">
        <p14:creationId xmlns:p14="http://schemas.microsoft.com/office/powerpoint/2010/main" val="77145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Characteristics of a Strong Resume:</a:t>
            </a:r>
          </a:p>
          <a:p>
            <a:endParaRPr lang="en-US" sz="2400" b="1" dirty="0">
              <a:solidFill>
                <a:srgbClr val="004E7E"/>
              </a:solidFill>
            </a:endParaRPr>
          </a:p>
          <a:p>
            <a:pPr marL="1028700" lvl="1" indent="-342900">
              <a:lnSpc>
                <a:spcPct val="120000"/>
              </a:lnSpc>
              <a:buFont typeface="Wingdings" panose="05000000000000000000" pitchFamily="2" charset="2"/>
              <a:buChar char="§"/>
            </a:pPr>
            <a:r>
              <a:rPr lang="en-US" dirty="0">
                <a:solidFill>
                  <a:srgbClr val="004E7E"/>
                </a:solidFill>
              </a:rPr>
              <a:t>Format – Use a modern template</a:t>
            </a:r>
          </a:p>
          <a:p>
            <a:pPr marL="1028700" lvl="1" indent="-342900">
              <a:lnSpc>
                <a:spcPct val="120000"/>
              </a:lnSpc>
              <a:buFont typeface="Wingdings" panose="05000000000000000000" pitchFamily="2" charset="2"/>
              <a:buChar char="§"/>
            </a:pPr>
            <a:r>
              <a:rPr lang="en-US" dirty="0">
                <a:solidFill>
                  <a:srgbClr val="004E7E"/>
                </a:solidFill>
              </a:rPr>
              <a:t>Attention to Detail – Proper spelling, grammar and spacing</a:t>
            </a:r>
          </a:p>
          <a:p>
            <a:pPr marL="1028700" lvl="1" indent="-342900">
              <a:lnSpc>
                <a:spcPct val="120000"/>
              </a:lnSpc>
              <a:buFont typeface="Wingdings" panose="05000000000000000000" pitchFamily="2" charset="2"/>
              <a:buChar char="§"/>
            </a:pPr>
            <a:r>
              <a:rPr lang="en-US" dirty="0">
                <a:solidFill>
                  <a:srgbClr val="004E7E"/>
                </a:solidFill>
              </a:rPr>
              <a:t>Focus on accomplishments</a:t>
            </a:r>
          </a:p>
          <a:p>
            <a:pPr marL="1028700" lvl="1" indent="-342900">
              <a:lnSpc>
                <a:spcPct val="120000"/>
              </a:lnSpc>
              <a:buFont typeface="Wingdings" panose="05000000000000000000" pitchFamily="2" charset="2"/>
              <a:buChar char="§"/>
            </a:pPr>
            <a:r>
              <a:rPr lang="en-US" dirty="0">
                <a:solidFill>
                  <a:srgbClr val="004E7E"/>
                </a:solidFill>
              </a:rPr>
              <a:t>Skills relevant to the job (customize to the job posting)</a:t>
            </a:r>
          </a:p>
          <a:p>
            <a:pPr marL="1028700" lvl="1" indent="-342900">
              <a:lnSpc>
                <a:spcPct val="120000"/>
              </a:lnSpc>
              <a:buFont typeface="Wingdings" panose="05000000000000000000" pitchFamily="2" charset="2"/>
              <a:buChar char="§"/>
            </a:pPr>
            <a:r>
              <a:rPr lang="en-US" dirty="0">
                <a:solidFill>
                  <a:srgbClr val="004E7E"/>
                </a:solidFill>
              </a:rPr>
              <a:t>Relevant peripheral skills (i.e. photography, social media, athletics)</a:t>
            </a:r>
          </a:p>
          <a:p>
            <a:pPr marL="1028700" lvl="1" indent="-342900">
              <a:lnSpc>
                <a:spcPct val="120000"/>
              </a:lnSpc>
              <a:buFont typeface="Wingdings" panose="05000000000000000000" pitchFamily="2" charset="2"/>
              <a:buChar char="§"/>
            </a:pPr>
            <a:r>
              <a:rPr lang="en-US" dirty="0">
                <a:solidFill>
                  <a:srgbClr val="004E7E"/>
                </a:solidFill>
              </a:rPr>
              <a:t>11 or 12 point font (preferably Ariel or Calibri)</a:t>
            </a:r>
          </a:p>
          <a:p>
            <a:pPr marL="1028700" lvl="1" indent="-342900">
              <a:lnSpc>
                <a:spcPct val="120000"/>
              </a:lnSpc>
              <a:buFont typeface="Wingdings" panose="05000000000000000000" pitchFamily="2" charset="2"/>
              <a:buChar char="§"/>
            </a:pPr>
            <a:r>
              <a:rPr lang="en-US" dirty="0">
                <a:solidFill>
                  <a:srgbClr val="004E7E"/>
                </a:solidFill>
              </a:rPr>
              <a:t>Volunteer experience</a:t>
            </a:r>
          </a:p>
          <a:p>
            <a:pPr marL="1028700" lvl="1" indent="-342900">
              <a:lnSpc>
                <a:spcPct val="120000"/>
              </a:lnSpc>
              <a:buFont typeface="Wingdings" panose="05000000000000000000" pitchFamily="2" charset="2"/>
              <a:buChar char="§"/>
            </a:pPr>
            <a:r>
              <a:rPr lang="en-US" dirty="0">
                <a:solidFill>
                  <a:srgbClr val="004E7E"/>
                </a:solidFill>
              </a:rPr>
              <a:t>Professional email address</a:t>
            </a:r>
          </a:p>
          <a:p>
            <a:pPr marL="1028700" lvl="1" indent="-342900">
              <a:lnSpc>
                <a:spcPct val="120000"/>
              </a:lnSpc>
              <a:buFont typeface="Wingdings" panose="05000000000000000000" pitchFamily="2" charset="2"/>
              <a:buChar char="§"/>
            </a:pPr>
            <a:r>
              <a:rPr lang="en-US" dirty="0">
                <a:solidFill>
                  <a:srgbClr val="004E7E"/>
                </a:solidFill>
              </a:rPr>
              <a:t>LinkedIn URL</a:t>
            </a:r>
          </a:p>
          <a:p>
            <a:pPr marL="1028700" lvl="1" indent="-342900">
              <a:lnSpc>
                <a:spcPct val="120000"/>
              </a:lnSpc>
              <a:buFont typeface="Wingdings" panose="05000000000000000000" pitchFamily="2" charset="2"/>
              <a:buChar char="§"/>
            </a:pPr>
            <a:r>
              <a:rPr lang="en-US" dirty="0">
                <a:solidFill>
                  <a:srgbClr val="004E7E"/>
                </a:solidFill>
              </a:rPr>
              <a:t>White space</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RESUME REVIEW</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15130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704234" y="477190"/>
            <a:ext cx="10783529" cy="532693"/>
          </a:xfrm>
        </p:spPr>
        <p:txBody>
          <a:bodyPr/>
          <a:lstStyle/>
          <a:p>
            <a:endParaRPr lang="en-CA" sz="2800" dirty="0"/>
          </a:p>
          <a:p>
            <a:endParaRPr lang="en-CA" dirty="0"/>
          </a:p>
          <a:p>
            <a:r>
              <a:rPr lang="en-US" sz="2400" b="1" dirty="0">
                <a:solidFill>
                  <a:srgbClr val="004E7E"/>
                </a:solidFill>
              </a:rPr>
              <a:t>Characteristics of a Weak Resume:</a:t>
            </a:r>
          </a:p>
          <a:p>
            <a:endParaRPr lang="en-US" sz="2400" b="1" dirty="0">
              <a:solidFill>
                <a:srgbClr val="004E7E"/>
              </a:solidFill>
            </a:endParaRPr>
          </a:p>
          <a:p>
            <a:pPr marL="342900" indent="-342900">
              <a:buFont typeface="Wingdings" panose="05000000000000000000" pitchFamily="2" charset="2"/>
              <a:buChar char="§"/>
            </a:pPr>
            <a:r>
              <a:rPr lang="en-US" dirty="0">
                <a:solidFill>
                  <a:srgbClr val="004E7E"/>
                </a:solidFill>
              </a:rPr>
              <a:t>Errors – grammar &amp; spelling (do you know when to use </a:t>
            </a:r>
            <a:r>
              <a:rPr lang="en-US" u="sng" dirty="0">
                <a:solidFill>
                  <a:srgbClr val="004E7E"/>
                </a:solidFill>
              </a:rPr>
              <a:t>there</a:t>
            </a:r>
            <a:r>
              <a:rPr lang="en-US" dirty="0">
                <a:solidFill>
                  <a:srgbClr val="004E7E"/>
                </a:solidFill>
              </a:rPr>
              <a:t>, </a:t>
            </a:r>
            <a:r>
              <a:rPr lang="en-US" u="sng" dirty="0">
                <a:solidFill>
                  <a:srgbClr val="004E7E"/>
                </a:solidFill>
              </a:rPr>
              <a:t>their</a:t>
            </a:r>
            <a:r>
              <a:rPr lang="en-US" dirty="0">
                <a:solidFill>
                  <a:srgbClr val="004E7E"/>
                </a:solidFill>
              </a:rPr>
              <a:t> and </a:t>
            </a:r>
            <a:r>
              <a:rPr lang="en-US" u="sng" dirty="0">
                <a:solidFill>
                  <a:srgbClr val="004E7E"/>
                </a:solidFill>
              </a:rPr>
              <a:t>they’re</a:t>
            </a:r>
            <a:r>
              <a:rPr lang="en-US" dirty="0">
                <a:solidFill>
                  <a:srgbClr val="004E7E"/>
                </a:solidFill>
              </a:rPr>
              <a:t>?)</a:t>
            </a:r>
          </a:p>
          <a:p>
            <a:pPr marL="342900" indent="-342900">
              <a:buFont typeface="Wingdings" panose="05000000000000000000" pitchFamily="2" charset="2"/>
              <a:buChar char="§"/>
            </a:pPr>
            <a:r>
              <a:rPr lang="en-US" dirty="0">
                <a:solidFill>
                  <a:srgbClr val="004E7E"/>
                </a:solidFill>
              </a:rPr>
              <a:t>Generic skills – listing generic job duties which can be inferred from position title</a:t>
            </a:r>
          </a:p>
          <a:p>
            <a:pPr marL="342900" indent="-342900">
              <a:buFont typeface="Wingdings" panose="05000000000000000000" pitchFamily="2" charset="2"/>
              <a:buChar char="§"/>
            </a:pPr>
            <a:r>
              <a:rPr lang="en-US" dirty="0">
                <a:solidFill>
                  <a:srgbClr val="004E7E"/>
                </a:solidFill>
              </a:rPr>
              <a:t>Listing ridiculous hobbies – i.e. </a:t>
            </a:r>
            <a:r>
              <a:rPr lang="en-US" u="sng" dirty="0">
                <a:solidFill>
                  <a:srgbClr val="004E7E"/>
                </a:solidFill>
              </a:rPr>
              <a:t>Vodka</a:t>
            </a:r>
            <a:r>
              <a:rPr lang="en-US" dirty="0">
                <a:solidFill>
                  <a:srgbClr val="004E7E"/>
                </a:solidFill>
              </a:rPr>
              <a:t>, </a:t>
            </a:r>
            <a:r>
              <a:rPr lang="en-US" u="sng" dirty="0">
                <a:solidFill>
                  <a:srgbClr val="004E7E"/>
                </a:solidFill>
              </a:rPr>
              <a:t>Calculations</a:t>
            </a:r>
            <a:r>
              <a:rPr lang="en-US" dirty="0">
                <a:solidFill>
                  <a:srgbClr val="004E7E"/>
                </a:solidFill>
              </a:rPr>
              <a:t>, </a:t>
            </a:r>
            <a:r>
              <a:rPr lang="en-US" u="sng" dirty="0">
                <a:solidFill>
                  <a:srgbClr val="004E7E"/>
                </a:solidFill>
              </a:rPr>
              <a:t>Netflix n Chill</a:t>
            </a:r>
          </a:p>
          <a:p>
            <a:pPr marL="342900" indent="-342900">
              <a:buFont typeface="Wingdings" panose="05000000000000000000" pitchFamily="2" charset="2"/>
              <a:buChar char="§"/>
            </a:pPr>
            <a:r>
              <a:rPr lang="en-US" dirty="0">
                <a:solidFill>
                  <a:srgbClr val="004E7E"/>
                </a:solidFill>
              </a:rPr>
              <a:t>Using excessive buzzwords – i.e. honest, reliable, trustworthy, hardworking, dedicated, team player</a:t>
            </a:r>
          </a:p>
          <a:p>
            <a:pPr marL="342900" indent="-342900">
              <a:buFont typeface="Wingdings" panose="05000000000000000000" pitchFamily="2" charset="2"/>
              <a:buChar char="§"/>
            </a:pPr>
            <a:r>
              <a:rPr lang="en-US" dirty="0">
                <a:solidFill>
                  <a:srgbClr val="004E7E"/>
                </a:solidFill>
              </a:rPr>
              <a:t>Poor/outdated format</a:t>
            </a:r>
          </a:p>
          <a:p>
            <a:pPr marL="342900" indent="-342900">
              <a:buFont typeface="Wingdings" panose="05000000000000000000" pitchFamily="2" charset="2"/>
              <a:buChar char="§"/>
            </a:pPr>
            <a:r>
              <a:rPr lang="en-US" dirty="0">
                <a:solidFill>
                  <a:srgbClr val="004E7E"/>
                </a:solidFill>
              </a:rPr>
              <a:t>Tiny font size (below 11pt)</a:t>
            </a:r>
          </a:p>
          <a:p>
            <a:pPr marL="342900" indent="-342900">
              <a:buFont typeface="Wingdings" panose="05000000000000000000" pitchFamily="2" charset="2"/>
              <a:buChar char="§"/>
            </a:pPr>
            <a:r>
              <a:rPr lang="en-US" dirty="0">
                <a:solidFill>
                  <a:srgbClr val="004E7E"/>
                </a:solidFill>
              </a:rPr>
              <a:t>No white space</a:t>
            </a:r>
          </a:p>
          <a:p>
            <a:pPr marL="342900" indent="-342900">
              <a:buFont typeface="Wingdings" panose="05000000000000000000" pitchFamily="2" charset="2"/>
              <a:buChar char="§"/>
            </a:pPr>
            <a:r>
              <a:rPr lang="en-US" dirty="0">
                <a:solidFill>
                  <a:srgbClr val="004E7E"/>
                </a:solidFill>
              </a:rPr>
              <a:t>Excessive combining the use of bold, underline and italics</a:t>
            </a:r>
          </a:p>
          <a:p>
            <a:pPr marL="342900" indent="-342900">
              <a:buFont typeface="Wingdings" panose="05000000000000000000" pitchFamily="2" charset="2"/>
              <a:buChar char="§"/>
            </a:pPr>
            <a:r>
              <a:rPr lang="en-US" dirty="0">
                <a:solidFill>
                  <a:srgbClr val="004E7E"/>
                </a:solidFill>
              </a:rPr>
              <a:t>Unprofessional email address (i.e. biggirl2710)</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RESUME REVIEW</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68752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Common Mistakes on a Resume:</a:t>
            </a:r>
          </a:p>
          <a:p>
            <a:endParaRPr lang="en-US" sz="2400" b="1" dirty="0">
              <a:solidFill>
                <a:srgbClr val="004E7E"/>
              </a:solidFill>
            </a:endParaRPr>
          </a:p>
          <a:p>
            <a:pPr marL="342900" indent="-342900">
              <a:buFont typeface="Wingdings" panose="05000000000000000000" pitchFamily="2" charset="2"/>
              <a:buChar char="§"/>
            </a:pPr>
            <a:r>
              <a:rPr lang="en-US" sz="2400" dirty="0">
                <a:solidFill>
                  <a:srgbClr val="004E7E"/>
                </a:solidFill>
              </a:rPr>
              <a:t>Photos</a:t>
            </a:r>
          </a:p>
          <a:p>
            <a:pPr marL="342900" indent="-342900">
              <a:buFont typeface="Wingdings" panose="05000000000000000000" pitchFamily="2" charset="2"/>
              <a:buChar char="§"/>
            </a:pPr>
            <a:r>
              <a:rPr lang="en-US" sz="2400" dirty="0">
                <a:solidFill>
                  <a:srgbClr val="004E7E"/>
                </a:solidFill>
              </a:rPr>
              <a:t>Birthdate</a:t>
            </a:r>
          </a:p>
          <a:p>
            <a:pPr marL="342900" indent="-342900">
              <a:buFont typeface="Wingdings" panose="05000000000000000000" pitchFamily="2" charset="2"/>
              <a:buChar char="§"/>
            </a:pPr>
            <a:r>
              <a:rPr lang="en-US" sz="2400" dirty="0">
                <a:solidFill>
                  <a:srgbClr val="004E7E"/>
                </a:solidFill>
              </a:rPr>
              <a:t>Marital Status</a:t>
            </a:r>
          </a:p>
          <a:p>
            <a:pPr marL="342900" indent="-342900">
              <a:buFont typeface="Wingdings" panose="05000000000000000000" pitchFamily="2" charset="2"/>
              <a:buChar char="§"/>
            </a:pPr>
            <a:r>
              <a:rPr lang="en-US" sz="2400" dirty="0">
                <a:solidFill>
                  <a:srgbClr val="004E7E"/>
                </a:solidFill>
              </a:rPr>
              <a:t>Number of Children</a:t>
            </a:r>
          </a:p>
          <a:p>
            <a:pPr marL="342900" indent="-342900">
              <a:buFont typeface="Wingdings" panose="05000000000000000000" pitchFamily="2" charset="2"/>
              <a:buChar char="§"/>
            </a:pPr>
            <a:r>
              <a:rPr lang="en-US" sz="2400" dirty="0">
                <a:solidFill>
                  <a:srgbClr val="004E7E"/>
                </a:solidFill>
              </a:rPr>
              <a:t>Political Affiliation</a:t>
            </a:r>
          </a:p>
          <a:p>
            <a:pPr marL="342900" indent="-342900">
              <a:buFont typeface="Wingdings" panose="05000000000000000000" pitchFamily="2" charset="2"/>
              <a:buChar char="§"/>
            </a:pPr>
            <a:r>
              <a:rPr lang="en-US" sz="2400" dirty="0">
                <a:solidFill>
                  <a:srgbClr val="004E7E"/>
                </a:solidFill>
              </a:rPr>
              <a:t>Religious Affiliation</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RESUME REVIEW</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75696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Local Resume Norms:</a:t>
            </a:r>
          </a:p>
          <a:p>
            <a:endParaRPr lang="en-US" sz="2400" b="1" dirty="0">
              <a:solidFill>
                <a:srgbClr val="004E7E"/>
              </a:solidFill>
            </a:endParaRPr>
          </a:p>
          <a:p>
            <a:pPr marL="342900" indent="-342900">
              <a:buFont typeface="Wingdings" panose="05000000000000000000" pitchFamily="2" charset="2"/>
              <a:buChar char="§"/>
            </a:pPr>
            <a:r>
              <a:rPr lang="en-US" sz="2400" dirty="0">
                <a:solidFill>
                  <a:srgbClr val="004E7E"/>
                </a:solidFill>
              </a:rPr>
              <a:t>Length – 2-3 pages depending on experience.  Engineers frequently have longer, project-focused resumes</a:t>
            </a:r>
          </a:p>
          <a:p>
            <a:pPr marL="342900" indent="-342900">
              <a:buFont typeface="Wingdings" panose="05000000000000000000" pitchFamily="2" charset="2"/>
              <a:buChar char="§"/>
            </a:pPr>
            <a:r>
              <a:rPr lang="en-US" sz="2400" dirty="0">
                <a:solidFill>
                  <a:srgbClr val="004E7E"/>
                </a:solidFill>
              </a:rPr>
              <a:t>Cover letter is always advised</a:t>
            </a:r>
          </a:p>
          <a:p>
            <a:pPr marL="342900" indent="-342900">
              <a:buFont typeface="Wingdings" panose="05000000000000000000" pitchFamily="2" charset="2"/>
              <a:buChar char="§"/>
            </a:pPr>
            <a:r>
              <a:rPr lang="en-US" sz="2400" dirty="0">
                <a:solidFill>
                  <a:srgbClr val="004E7E"/>
                </a:solidFill>
              </a:rPr>
              <a:t>No need to include References or “References Available Upon Request”</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RESUME REVIEW</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7484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Local Resume Resources:</a:t>
            </a:r>
          </a:p>
          <a:p>
            <a:endParaRPr lang="en-US" sz="2400" b="1" dirty="0">
              <a:solidFill>
                <a:srgbClr val="004E7E"/>
              </a:solidFill>
            </a:endParaRPr>
          </a:p>
          <a:p>
            <a:pPr marL="342900" indent="-342900">
              <a:buFont typeface="Wingdings" panose="05000000000000000000" pitchFamily="2" charset="2"/>
              <a:buChar char="§"/>
            </a:pPr>
            <a:r>
              <a:rPr lang="en-US" sz="2400" dirty="0">
                <a:solidFill>
                  <a:srgbClr val="004E7E"/>
                </a:solidFill>
              </a:rPr>
              <a:t>ISANS</a:t>
            </a:r>
          </a:p>
          <a:p>
            <a:pPr marL="342900" indent="-342900">
              <a:buFont typeface="Wingdings" panose="05000000000000000000" pitchFamily="2" charset="2"/>
              <a:buChar char="§"/>
            </a:pPr>
            <a:r>
              <a:rPr lang="en-US" sz="2400" dirty="0">
                <a:solidFill>
                  <a:srgbClr val="004E7E"/>
                </a:solidFill>
              </a:rPr>
              <a:t>Nova Scotia Works</a:t>
            </a:r>
          </a:p>
          <a:p>
            <a:pPr marL="342900" indent="-342900">
              <a:buFont typeface="Wingdings" panose="05000000000000000000" pitchFamily="2" charset="2"/>
              <a:buChar char="§"/>
            </a:pPr>
            <a:r>
              <a:rPr lang="en-US" sz="2400" dirty="0">
                <a:solidFill>
                  <a:srgbClr val="004E7E"/>
                </a:solidFill>
              </a:rPr>
              <a:t>Job Junction</a:t>
            </a:r>
          </a:p>
          <a:p>
            <a:pPr marL="342900" indent="-342900">
              <a:buFont typeface="Wingdings" panose="05000000000000000000" pitchFamily="2" charset="2"/>
              <a:buChar char="§"/>
            </a:pPr>
            <a:r>
              <a:rPr lang="en-US" sz="2400" dirty="0">
                <a:solidFill>
                  <a:srgbClr val="004E7E"/>
                </a:solidFill>
              </a:rPr>
              <a:t>Post-Secondary Career Services Departments</a:t>
            </a:r>
          </a:p>
          <a:p>
            <a:pPr marL="342900" indent="-342900">
              <a:buFont typeface="Wingdings" panose="05000000000000000000" pitchFamily="2" charset="2"/>
              <a:buChar char="§"/>
            </a:pPr>
            <a:r>
              <a:rPr lang="en-US" sz="2400" dirty="0">
                <a:solidFill>
                  <a:srgbClr val="004E7E"/>
                </a:solidFill>
              </a:rPr>
              <a:t>Professional Resume Writers (fee involved)</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RESUME REVIEW</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66404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352400"/>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Interview FAQ</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
        <p:nvSpPr>
          <p:cNvPr id="3" name="Rectangle 2">
            <a:extLst>
              <a:ext uri="{FF2B5EF4-FFF2-40B4-BE49-F238E27FC236}">
                <a16:creationId xmlns:a16="http://schemas.microsoft.com/office/drawing/2014/main" id="{00CA83CB-D275-495D-983D-37E1E3F529EE}"/>
              </a:ext>
            </a:extLst>
          </p:cNvPr>
          <p:cNvSpPr/>
          <p:nvPr/>
        </p:nvSpPr>
        <p:spPr>
          <a:xfrm>
            <a:off x="2173820" y="3456503"/>
            <a:ext cx="730577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PRESENTED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Nathan Laird</a:t>
            </a:r>
          </a:p>
        </p:txBody>
      </p:sp>
    </p:spTree>
    <p:extLst>
      <p:ext uri="{BB962C8B-B14F-4D97-AF65-F5344CB8AC3E}">
        <p14:creationId xmlns:p14="http://schemas.microsoft.com/office/powerpoint/2010/main" val="9724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CONNECTOR PROGRAM EXPECTATIONS</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0205" y="1283295"/>
            <a:ext cx="10771587" cy="5114221"/>
          </a:xfrm>
          <a:prstGeom prst="rect">
            <a:avLst/>
          </a:prstGeom>
        </p:spPr>
        <p:txBody>
          <a:bodyPr wrap="square">
            <a:spAutoFit/>
          </a:bodyPr>
          <a:lstStyle/>
          <a:p>
            <a:pPr marL="0" lvl="1">
              <a:lnSpc>
                <a:spcPct val="150000"/>
              </a:lnSpc>
              <a:buSzPct val="120000"/>
            </a:pPr>
            <a:r>
              <a:rPr lang="en-US" sz="2000" dirty="0">
                <a:solidFill>
                  <a:srgbClr val="004E7E"/>
                </a:solidFill>
              </a:rPr>
              <a:t>The Connector Program team will meet with each participant to discuss their background, review their resume and provide relevant labour market information.</a:t>
            </a:r>
          </a:p>
          <a:p>
            <a:pPr marL="0" lvl="1">
              <a:lnSpc>
                <a:spcPct val="150000"/>
              </a:lnSpc>
              <a:buSzPct val="120000"/>
            </a:pPr>
            <a:endParaRPr lang="en-US" sz="2000" dirty="0">
              <a:solidFill>
                <a:srgbClr val="004E7E"/>
              </a:solidFill>
            </a:endParaRPr>
          </a:p>
          <a:p>
            <a:pPr marL="0" lvl="1">
              <a:lnSpc>
                <a:spcPct val="150000"/>
              </a:lnSpc>
              <a:buSzPct val="120000"/>
            </a:pPr>
            <a:r>
              <a:rPr lang="en-US" sz="2000" dirty="0">
                <a:solidFill>
                  <a:srgbClr val="004E7E"/>
                </a:solidFill>
              </a:rPr>
              <a:t>The team will endeavor to provide a relevant industry connection who will meet and provide additional referrals.  </a:t>
            </a:r>
          </a:p>
          <a:p>
            <a:pPr marL="0" lvl="1">
              <a:lnSpc>
                <a:spcPct val="150000"/>
              </a:lnSpc>
              <a:buSzPct val="120000"/>
            </a:pPr>
            <a:endParaRPr lang="en-US" sz="2000" dirty="0">
              <a:solidFill>
                <a:srgbClr val="004E7E"/>
              </a:solidFill>
            </a:endParaRPr>
          </a:p>
          <a:p>
            <a:pPr marL="0" lvl="1">
              <a:lnSpc>
                <a:spcPct val="150000"/>
              </a:lnSpc>
              <a:buSzPct val="120000"/>
            </a:pPr>
            <a:r>
              <a:rPr lang="en-US" sz="2000" dirty="0">
                <a:solidFill>
                  <a:srgbClr val="004E7E"/>
                </a:solidFill>
              </a:rPr>
              <a:t>The Connector Program is not a job search program or a mentorship program…there is no expectation of receiving interviews or job offers. </a:t>
            </a:r>
          </a:p>
          <a:p>
            <a:pPr marL="0" lvl="1">
              <a:lnSpc>
                <a:spcPct val="150000"/>
              </a:lnSpc>
              <a:buSzPct val="120000"/>
            </a:pPr>
            <a:endParaRPr lang="en-US" sz="2000" dirty="0">
              <a:solidFill>
                <a:srgbClr val="004E7E"/>
              </a:solidFill>
            </a:endParaRPr>
          </a:p>
          <a:p>
            <a:pPr marL="0" lvl="1">
              <a:lnSpc>
                <a:spcPct val="150000"/>
              </a:lnSpc>
              <a:buSzPct val="120000"/>
            </a:pPr>
            <a:r>
              <a:rPr lang="en-US" sz="2000" dirty="0">
                <a:solidFill>
                  <a:srgbClr val="004E7E"/>
                </a:solidFill>
              </a:rPr>
              <a:t>The Connector Program assists with making the first connection, however it is up to participants to make positive impressions and continue the networking process. </a:t>
            </a:r>
            <a:endParaRPr lang="en-CA" sz="2000" dirty="0">
              <a:solidFill>
                <a:srgbClr val="004E7E"/>
              </a:solidFill>
            </a:endParaRPr>
          </a:p>
        </p:txBody>
      </p:sp>
    </p:spTree>
    <p:extLst>
      <p:ext uri="{BB962C8B-B14F-4D97-AF65-F5344CB8AC3E}">
        <p14:creationId xmlns:p14="http://schemas.microsoft.com/office/powerpoint/2010/main" val="273567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By The Numbers…</a:t>
            </a:r>
          </a:p>
          <a:p>
            <a:endParaRPr lang="en-US" sz="800" b="1" dirty="0">
              <a:solidFill>
                <a:srgbClr val="004E7E"/>
              </a:solidFill>
            </a:endParaRPr>
          </a:p>
          <a:p>
            <a:pPr marL="342900" indent="-342900">
              <a:buClr>
                <a:srgbClr val="3B6CB0"/>
              </a:buClr>
              <a:buFont typeface="Wingdings" panose="05000000000000000000" pitchFamily="2" charset="2"/>
              <a:buChar char="§"/>
            </a:pPr>
            <a:r>
              <a:rPr lang="en-US" dirty="0">
                <a:solidFill>
                  <a:srgbClr val="004E7E"/>
                </a:solidFill>
              </a:rPr>
              <a:t>On average, each corporate job posting attracts </a:t>
            </a:r>
            <a:r>
              <a:rPr lang="en-US" b="1" u="sng" dirty="0">
                <a:solidFill>
                  <a:srgbClr val="004E7E"/>
                </a:solidFill>
              </a:rPr>
              <a:t>250 resumes</a:t>
            </a:r>
            <a:r>
              <a:rPr lang="en-US" dirty="0">
                <a:solidFill>
                  <a:srgbClr val="004E7E"/>
                </a:solidFill>
              </a:rPr>
              <a:t>. Of those candidates, 4 to 6 will get called for an interview, and only one will get the job. </a:t>
            </a:r>
            <a:br>
              <a:rPr lang="en-US" dirty="0">
                <a:solidFill>
                  <a:srgbClr val="004E7E"/>
                </a:solidFill>
              </a:rPr>
            </a:br>
            <a:r>
              <a:rPr lang="en-US" i="1" dirty="0">
                <a:solidFill>
                  <a:srgbClr val="004E7E"/>
                </a:solidFill>
              </a:rPr>
              <a:t>(Glassdoor)</a:t>
            </a:r>
          </a:p>
          <a:p>
            <a:pPr marL="342900" indent="-342900">
              <a:buClr>
                <a:srgbClr val="3B6CB0"/>
              </a:buClr>
              <a:buFont typeface="Wingdings" panose="05000000000000000000" pitchFamily="2" charset="2"/>
              <a:buChar char="§"/>
            </a:pPr>
            <a:endParaRPr lang="en-US" i="1" dirty="0">
              <a:solidFill>
                <a:srgbClr val="004E7E"/>
              </a:solidFill>
            </a:endParaRPr>
          </a:p>
          <a:p>
            <a:pPr marL="342900" indent="-342900">
              <a:buClr>
                <a:srgbClr val="3B6CB0"/>
              </a:buClr>
              <a:buFont typeface="Wingdings" panose="05000000000000000000" pitchFamily="2" charset="2"/>
              <a:buChar char="§"/>
            </a:pPr>
            <a:r>
              <a:rPr lang="en-US" b="1" u="sng" dirty="0">
                <a:solidFill>
                  <a:srgbClr val="004E7E"/>
                </a:solidFill>
              </a:rPr>
              <a:t>87%</a:t>
            </a:r>
            <a:r>
              <a:rPr lang="en-US" dirty="0">
                <a:solidFill>
                  <a:srgbClr val="004E7E"/>
                </a:solidFill>
              </a:rPr>
              <a:t> of recruiters use LinkedIn to check candidates. </a:t>
            </a:r>
            <a:br>
              <a:rPr lang="en-US" dirty="0">
                <a:solidFill>
                  <a:srgbClr val="004E7E"/>
                </a:solidFill>
              </a:rPr>
            </a:br>
            <a:r>
              <a:rPr lang="en-US" i="1" dirty="0">
                <a:solidFill>
                  <a:srgbClr val="004E7E"/>
                </a:solidFill>
              </a:rPr>
              <a:t>(Jobvite Recruiter Nation Report 2016)</a:t>
            </a:r>
          </a:p>
          <a:p>
            <a:pPr marL="342900" indent="-342900">
              <a:buClr>
                <a:srgbClr val="3B6CB0"/>
              </a:buClr>
              <a:buFont typeface="Wingdings" panose="05000000000000000000" pitchFamily="2" charset="2"/>
              <a:buChar char="§"/>
            </a:pPr>
            <a:endParaRPr lang="en-US" i="1" dirty="0">
              <a:solidFill>
                <a:srgbClr val="004E7E"/>
              </a:solidFill>
            </a:endParaRPr>
          </a:p>
          <a:p>
            <a:pPr marL="342900" indent="-342900">
              <a:buClr>
                <a:srgbClr val="3B6CB0"/>
              </a:buClr>
              <a:buFont typeface="Wingdings" panose="05000000000000000000" pitchFamily="2" charset="2"/>
              <a:buChar char="§"/>
            </a:pPr>
            <a:r>
              <a:rPr lang="en-US" dirty="0">
                <a:solidFill>
                  <a:srgbClr val="004E7E"/>
                </a:solidFill>
              </a:rPr>
              <a:t>Average time-to-hire a new employee was </a:t>
            </a:r>
            <a:r>
              <a:rPr lang="en-US" b="1" dirty="0">
                <a:solidFill>
                  <a:srgbClr val="004E7E"/>
                </a:solidFill>
              </a:rPr>
              <a:t>39</a:t>
            </a:r>
            <a:r>
              <a:rPr lang="en-US" dirty="0">
                <a:solidFill>
                  <a:srgbClr val="004E7E"/>
                </a:solidFill>
              </a:rPr>
              <a:t> days in 2016, down from </a:t>
            </a:r>
            <a:r>
              <a:rPr lang="en-US" b="1" dirty="0">
                <a:solidFill>
                  <a:srgbClr val="004E7E"/>
                </a:solidFill>
              </a:rPr>
              <a:t>43</a:t>
            </a:r>
            <a:r>
              <a:rPr lang="en-US" dirty="0">
                <a:solidFill>
                  <a:srgbClr val="004E7E"/>
                </a:solidFill>
              </a:rPr>
              <a:t> days in 2015. </a:t>
            </a:r>
            <a:br>
              <a:rPr lang="en-US" dirty="0">
                <a:solidFill>
                  <a:srgbClr val="004E7E"/>
                </a:solidFill>
              </a:rPr>
            </a:br>
            <a:r>
              <a:rPr lang="en-US" i="1" dirty="0">
                <a:solidFill>
                  <a:srgbClr val="004E7E"/>
                </a:solidFill>
              </a:rPr>
              <a:t>(Jobvite 2017 Recruiting Funnel Benchmark Report)</a:t>
            </a:r>
          </a:p>
          <a:p>
            <a:pPr marL="342900" indent="-342900">
              <a:buClr>
                <a:srgbClr val="3B6CB0"/>
              </a:buClr>
              <a:buFont typeface="Wingdings" panose="05000000000000000000" pitchFamily="2" charset="2"/>
              <a:buChar char="§"/>
            </a:pPr>
            <a:endParaRPr lang="en-US" i="1" dirty="0">
              <a:solidFill>
                <a:srgbClr val="004E7E"/>
              </a:solidFill>
            </a:endParaRPr>
          </a:p>
          <a:p>
            <a:pPr marL="342900" indent="-342900">
              <a:buClr>
                <a:srgbClr val="3B6CB0"/>
              </a:buClr>
              <a:buFont typeface="Wingdings" panose="05000000000000000000" pitchFamily="2" charset="2"/>
              <a:buChar char="§"/>
            </a:pPr>
            <a:r>
              <a:rPr lang="en-US" dirty="0">
                <a:solidFill>
                  <a:srgbClr val="004E7E"/>
                </a:solidFill>
              </a:rPr>
              <a:t>Average cost per hire for companies is </a:t>
            </a:r>
            <a:r>
              <a:rPr lang="en-US" b="1" u="sng" dirty="0">
                <a:solidFill>
                  <a:srgbClr val="004E7E"/>
                </a:solidFill>
              </a:rPr>
              <a:t>$4,129</a:t>
            </a:r>
            <a:r>
              <a:rPr lang="en-US" dirty="0">
                <a:solidFill>
                  <a:srgbClr val="004E7E"/>
                </a:solidFill>
              </a:rPr>
              <a:t>. </a:t>
            </a:r>
            <a:br>
              <a:rPr lang="en-US" dirty="0">
                <a:solidFill>
                  <a:srgbClr val="004E7E"/>
                </a:solidFill>
              </a:rPr>
            </a:br>
            <a:r>
              <a:rPr lang="en-US" i="1" dirty="0">
                <a:solidFill>
                  <a:srgbClr val="004E7E"/>
                </a:solidFill>
              </a:rPr>
              <a:t>(SHRM Human Capital Benchmarking Report 2016)</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558EEC26-84EC-4DC8-83E5-71B952A298EA}"/>
              </a:ext>
            </a:extLst>
          </p:cNvPr>
          <p:cNvPicPr>
            <a:picLocks noChangeAspect="1"/>
          </p:cNvPicPr>
          <p:nvPr/>
        </p:nvPicPr>
        <p:blipFill>
          <a:blip r:embed="rId3"/>
          <a:stretch>
            <a:fillRect/>
          </a:stretch>
        </p:blipFill>
        <p:spPr>
          <a:xfrm>
            <a:off x="10658407" y="4415729"/>
            <a:ext cx="1390786" cy="1738482"/>
          </a:xfrm>
          <a:prstGeom prst="rect">
            <a:avLst/>
          </a:prstGeom>
        </p:spPr>
      </p:pic>
    </p:spTree>
    <p:extLst>
      <p:ext uri="{BB962C8B-B14F-4D97-AF65-F5344CB8AC3E}">
        <p14:creationId xmlns:p14="http://schemas.microsoft.com/office/powerpoint/2010/main" val="1053659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Keys to a Successful Interview:</a:t>
            </a:r>
          </a:p>
          <a:p>
            <a:endParaRPr lang="en-US" sz="800" b="1" dirty="0">
              <a:solidFill>
                <a:srgbClr val="004E7E"/>
              </a:solidFill>
            </a:endParaRPr>
          </a:p>
          <a:p>
            <a:pPr marL="342900" indent="-342900">
              <a:lnSpc>
                <a:spcPct val="150000"/>
              </a:lnSpc>
              <a:buClr>
                <a:srgbClr val="3B6CB0"/>
              </a:buClr>
              <a:buFont typeface="Wingdings" panose="05000000000000000000" pitchFamily="2" charset="2"/>
              <a:buChar char="§"/>
            </a:pPr>
            <a:r>
              <a:rPr lang="en-CA" b="1" dirty="0">
                <a:solidFill>
                  <a:srgbClr val="004E7E"/>
                </a:solidFill>
              </a:rPr>
              <a:t>PREPARATION &amp; RESEARCH</a:t>
            </a:r>
            <a:endParaRPr lang="en-CA" dirty="0">
              <a:solidFill>
                <a:srgbClr val="004E7E"/>
              </a:solidFill>
            </a:endParaRPr>
          </a:p>
          <a:p>
            <a:pPr marL="342900" indent="-342900">
              <a:lnSpc>
                <a:spcPct val="150000"/>
              </a:lnSpc>
              <a:buClr>
                <a:srgbClr val="3B6CB0"/>
              </a:buClr>
              <a:buFont typeface="Wingdings" panose="05000000000000000000" pitchFamily="2" charset="2"/>
              <a:buChar char="§"/>
            </a:pPr>
            <a:r>
              <a:rPr lang="en-CA" dirty="0">
                <a:solidFill>
                  <a:srgbClr val="004E7E"/>
                </a:solidFill>
              </a:rPr>
              <a:t> Arrival/Waiting Area</a:t>
            </a:r>
          </a:p>
          <a:p>
            <a:pPr marL="342900" indent="-342900">
              <a:lnSpc>
                <a:spcPct val="150000"/>
              </a:lnSpc>
              <a:buClr>
                <a:srgbClr val="3B6CB0"/>
              </a:buClr>
              <a:buFont typeface="Wingdings" panose="05000000000000000000" pitchFamily="2" charset="2"/>
              <a:buChar char="§"/>
            </a:pPr>
            <a:r>
              <a:rPr lang="en-CA" dirty="0">
                <a:solidFill>
                  <a:srgbClr val="004E7E"/>
                </a:solidFill>
              </a:rPr>
              <a:t>“The Walk”/Introductions</a:t>
            </a:r>
          </a:p>
          <a:p>
            <a:pPr marL="342900" indent="-342900">
              <a:lnSpc>
                <a:spcPct val="150000"/>
              </a:lnSpc>
              <a:buClr>
                <a:srgbClr val="3B6CB0"/>
              </a:buClr>
              <a:buFont typeface="Wingdings" panose="05000000000000000000" pitchFamily="2" charset="2"/>
              <a:buChar char="§"/>
            </a:pPr>
            <a:r>
              <a:rPr lang="en-CA" dirty="0">
                <a:solidFill>
                  <a:srgbClr val="004E7E"/>
                </a:solidFill>
              </a:rPr>
              <a:t>The Interview</a:t>
            </a:r>
          </a:p>
          <a:p>
            <a:pPr marL="342900" indent="-342900">
              <a:lnSpc>
                <a:spcPct val="150000"/>
              </a:lnSpc>
              <a:buClr>
                <a:srgbClr val="3B6CB0"/>
              </a:buClr>
              <a:buFont typeface="Wingdings" panose="05000000000000000000" pitchFamily="2" charset="2"/>
              <a:buChar char="§"/>
            </a:pPr>
            <a:r>
              <a:rPr lang="en-CA" dirty="0">
                <a:solidFill>
                  <a:srgbClr val="004E7E"/>
                </a:solidFill>
              </a:rPr>
              <a:t>Questions</a:t>
            </a:r>
          </a:p>
          <a:p>
            <a:pPr marL="342900" indent="-342900">
              <a:lnSpc>
                <a:spcPct val="150000"/>
              </a:lnSpc>
              <a:buClr>
                <a:srgbClr val="3B6CB0"/>
              </a:buClr>
              <a:buFont typeface="Wingdings" panose="05000000000000000000" pitchFamily="2" charset="2"/>
              <a:buChar char="§"/>
            </a:pPr>
            <a:r>
              <a:rPr lang="en-CA" dirty="0">
                <a:solidFill>
                  <a:srgbClr val="004E7E"/>
                </a:solidFill>
              </a:rPr>
              <a:t>Next Steps</a:t>
            </a:r>
          </a:p>
          <a:p>
            <a:pPr marL="342900" indent="-342900">
              <a:lnSpc>
                <a:spcPct val="150000"/>
              </a:lnSpc>
              <a:buClr>
                <a:srgbClr val="3B6CB0"/>
              </a:buClr>
              <a:buFont typeface="Wingdings" panose="05000000000000000000" pitchFamily="2" charset="2"/>
              <a:buChar char="§"/>
            </a:pPr>
            <a:r>
              <a:rPr lang="en-CA" dirty="0">
                <a:solidFill>
                  <a:srgbClr val="004E7E"/>
                </a:solidFill>
              </a:rPr>
              <a:t>Salary Discussion  </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CFBA0C90-1268-4979-856F-6475D4291293}"/>
              </a:ext>
            </a:extLst>
          </p:cNvPr>
          <p:cNvPicPr>
            <a:picLocks noChangeAspect="1"/>
          </p:cNvPicPr>
          <p:nvPr/>
        </p:nvPicPr>
        <p:blipFill>
          <a:blip r:embed="rId3"/>
          <a:stretch>
            <a:fillRect/>
          </a:stretch>
        </p:blipFill>
        <p:spPr>
          <a:xfrm>
            <a:off x="6735082" y="2310063"/>
            <a:ext cx="3903233" cy="2990175"/>
          </a:xfrm>
          <a:prstGeom prst="rect">
            <a:avLst/>
          </a:prstGeom>
        </p:spPr>
      </p:pic>
    </p:spTree>
    <p:extLst>
      <p:ext uri="{BB962C8B-B14F-4D97-AF65-F5344CB8AC3E}">
        <p14:creationId xmlns:p14="http://schemas.microsoft.com/office/powerpoint/2010/main" val="138588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Preparation &amp; Research:</a:t>
            </a:r>
          </a:p>
          <a:p>
            <a:endParaRPr lang="en-US" sz="800" b="1" dirty="0">
              <a:solidFill>
                <a:srgbClr val="004E7E"/>
              </a:solidFill>
            </a:endParaRPr>
          </a:p>
          <a:p>
            <a:pPr marL="342900" indent="-342900">
              <a:lnSpc>
                <a:spcPct val="100000"/>
              </a:lnSpc>
              <a:buClr>
                <a:srgbClr val="3B6CB0"/>
              </a:buClr>
              <a:buFont typeface="Wingdings" panose="05000000000000000000" pitchFamily="2" charset="2"/>
              <a:buChar char="§"/>
            </a:pPr>
            <a:r>
              <a:rPr lang="en-CA" b="1" dirty="0">
                <a:solidFill>
                  <a:srgbClr val="004E7E"/>
                </a:solidFill>
              </a:rPr>
              <a:t>Company Research </a:t>
            </a:r>
            <a:r>
              <a:rPr lang="en-CA" dirty="0"/>
              <a:t>– review &amp; makes notes on company website, annual reports, social media feeds, press releases, etc.  Understand their business and what value you can offer.</a:t>
            </a:r>
          </a:p>
          <a:p>
            <a:pPr marL="342900" indent="-342900">
              <a:lnSpc>
                <a:spcPct val="100000"/>
              </a:lnSpc>
              <a:buClr>
                <a:srgbClr val="3B6CB0"/>
              </a:buClr>
              <a:buFont typeface="Wingdings" panose="05000000000000000000" pitchFamily="2" charset="2"/>
              <a:buChar char="§"/>
            </a:pPr>
            <a:r>
              <a:rPr lang="en-CA" b="1" dirty="0">
                <a:solidFill>
                  <a:srgbClr val="004E7E"/>
                </a:solidFill>
              </a:rPr>
              <a:t>Interviewer Research </a:t>
            </a:r>
            <a:r>
              <a:rPr lang="en-CA" dirty="0"/>
              <a:t>– checked LinkedIn pages of interviewers.  Understand their background and look for overlap</a:t>
            </a:r>
          </a:p>
          <a:p>
            <a:pPr marL="342900" indent="-342900">
              <a:lnSpc>
                <a:spcPct val="100000"/>
              </a:lnSpc>
              <a:buClr>
                <a:srgbClr val="3B6CB0"/>
              </a:buClr>
              <a:buFont typeface="Wingdings" panose="05000000000000000000" pitchFamily="2" charset="2"/>
              <a:buChar char="§"/>
            </a:pPr>
            <a:r>
              <a:rPr lang="en-CA" dirty="0"/>
              <a:t> </a:t>
            </a:r>
            <a:r>
              <a:rPr lang="en-CA" b="1" dirty="0">
                <a:solidFill>
                  <a:srgbClr val="004E7E"/>
                </a:solidFill>
              </a:rPr>
              <a:t>Interview Research </a:t>
            </a:r>
            <a:r>
              <a:rPr lang="en-CA" dirty="0"/>
              <a:t>– review the job description and create talking points about yourself that relate to the job.  Anticipate potential questions and formulate talking points for each.</a:t>
            </a:r>
          </a:p>
          <a:p>
            <a:pPr marL="342900" indent="-342900">
              <a:lnSpc>
                <a:spcPct val="100000"/>
              </a:lnSpc>
              <a:buClr>
                <a:srgbClr val="3B6CB0"/>
              </a:buClr>
              <a:buFont typeface="Wingdings" panose="05000000000000000000" pitchFamily="2" charset="2"/>
              <a:buChar char="§"/>
            </a:pPr>
            <a:r>
              <a:rPr lang="en-CA" b="1" dirty="0">
                <a:solidFill>
                  <a:srgbClr val="004E7E"/>
                </a:solidFill>
              </a:rPr>
              <a:t>Research directions </a:t>
            </a:r>
            <a:r>
              <a:rPr lang="en-CA" dirty="0"/>
              <a:t>to interview location in advance…never ask a potential employer for directions or transit routes</a:t>
            </a:r>
          </a:p>
          <a:p>
            <a:pPr marL="342900" indent="-342900">
              <a:lnSpc>
                <a:spcPct val="100000"/>
              </a:lnSpc>
              <a:buClr>
                <a:srgbClr val="3B6CB0"/>
              </a:buClr>
              <a:buFont typeface="Wingdings" panose="05000000000000000000" pitchFamily="2" charset="2"/>
              <a:buChar char="§"/>
            </a:pPr>
            <a:r>
              <a:rPr lang="en-CA" b="1" dirty="0">
                <a:solidFill>
                  <a:srgbClr val="004E7E"/>
                </a:solidFill>
              </a:rPr>
              <a:t>Choose wardrobe in advance</a:t>
            </a:r>
            <a:r>
              <a:rPr lang="en-CA" dirty="0"/>
              <a:t>, ensure clothes are pressed and shoes shined.  </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E902F657-7722-4787-8ABB-29DFEDA5DACD}"/>
              </a:ext>
            </a:extLst>
          </p:cNvPr>
          <p:cNvPicPr>
            <a:picLocks noChangeAspect="1"/>
          </p:cNvPicPr>
          <p:nvPr/>
        </p:nvPicPr>
        <p:blipFill>
          <a:blip r:embed="rId3"/>
          <a:stretch>
            <a:fillRect/>
          </a:stretch>
        </p:blipFill>
        <p:spPr>
          <a:xfrm>
            <a:off x="9885127" y="4735950"/>
            <a:ext cx="1665189" cy="1531974"/>
          </a:xfrm>
          <a:prstGeom prst="rect">
            <a:avLst/>
          </a:prstGeom>
        </p:spPr>
      </p:pic>
    </p:spTree>
    <p:extLst>
      <p:ext uri="{BB962C8B-B14F-4D97-AF65-F5344CB8AC3E}">
        <p14:creationId xmlns:p14="http://schemas.microsoft.com/office/powerpoint/2010/main" val="4015791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The Arrival/Waiting Area:</a:t>
            </a:r>
          </a:p>
          <a:p>
            <a:endParaRPr lang="en-US" sz="800" b="1" dirty="0">
              <a:solidFill>
                <a:srgbClr val="004E7E"/>
              </a:solidFill>
            </a:endParaRPr>
          </a:p>
          <a:p>
            <a:pPr marL="342900" indent="-342900">
              <a:lnSpc>
                <a:spcPct val="114000"/>
              </a:lnSpc>
              <a:buClr>
                <a:srgbClr val="3B6CB0"/>
              </a:buClr>
              <a:buFont typeface="Wingdings" panose="05000000000000000000" pitchFamily="2" charset="2"/>
              <a:buChar char="§"/>
            </a:pPr>
            <a:r>
              <a:rPr lang="en-CA" dirty="0">
                <a:solidFill>
                  <a:srgbClr val="004E7E"/>
                </a:solidFill>
              </a:rPr>
              <a:t>Plan to leave early enough to arrive in the interview area 30-40 minutes early.  Leave a buffer for traffic.  DO NOT go to the interview location more than 5-10 minutes beforehand.  Find a coffee shop to wait in and mentally prepare</a:t>
            </a:r>
          </a:p>
          <a:p>
            <a:pPr marL="342900" indent="-342900">
              <a:lnSpc>
                <a:spcPct val="114000"/>
              </a:lnSpc>
              <a:buClr>
                <a:srgbClr val="3B6CB0"/>
              </a:buClr>
              <a:buFont typeface="Wingdings" panose="05000000000000000000" pitchFamily="2" charset="2"/>
              <a:buChar char="§"/>
            </a:pPr>
            <a:r>
              <a:rPr lang="en-CA" dirty="0">
                <a:solidFill>
                  <a:srgbClr val="004E7E"/>
                </a:solidFill>
              </a:rPr>
              <a:t>Visit the bathroom prior to going to interview</a:t>
            </a:r>
          </a:p>
          <a:p>
            <a:pPr marL="342900" indent="-342900">
              <a:lnSpc>
                <a:spcPct val="114000"/>
              </a:lnSpc>
              <a:buClr>
                <a:srgbClr val="3B6CB0"/>
              </a:buClr>
              <a:buFont typeface="Wingdings" panose="05000000000000000000" pitchFamily="2" charset="2"/>
              <a:buChar char="§"/>
            </a:pPr>
            <a:r>
              <a:rPr lang="en-CA" dirty="0">
                <a:solidFill>
                  <a:srgbClr val="004E7E"/>
                </a:solidFill>
              </a:rPr>
              <a:t>Be sure to bring a notebook and pen for notes</a:t>
            </a:r>
          </a:p>
          <a:p>
            <a:pPr marL="342900" indent="-342900">
              <a:lnSpc>
                <a:spcPct val="114000"/>
              </a:lnSpc>
              <a:buClr>
                <a:srgbClr val="3B6CB0"/>
              </a:buClr>
              <a:buFont typeface="Wingdings" panose="05000000000000000000" pitchFamily="2" charset="2"/>
              <a:buChar char="§"/>
            </a:pPr>
            <a:r>
              <a:rPr lang="en-CA" dirty="0">
                <a:solidFill>
                  <a:srgbClr val="004E7E"/>
                </a:solidFill>
              </a:rPr>
              <a:t>TURN YOUR PHONE OFF…not vibrate, totally silent.  Don’t be on your phone in the waiting area</a:t>
            </a:r>
          </a:p>
          <a:p>
            <a:pPr marL="342900" indent="-342900">
              <a:lnSpc>
                <a:spcPct val="114000"/>
              </a:lnSpc>
              <a:buClr>
                <a:srgbClr val="3B6CB0"/>
              </a:buClr>
              <a:buFont typeface="Wingdings" panose="05000000000000000000" pitchFamily="2" charset="2"/>
              <a:buChar char="§"/>
            </a:pPr>
            <a:r>
              <a:rPr lang="en-CA" dirty="0">
                <a:solidFill>
                  <a:srgbClr val="004E7E"/>
                </a:solidFill>
              </a:rPr>
              <a:t>DO NOT wear perfume or cologne</a:t>
            </a:r>
          </a:p>
          <a:p>
            <a:pPr marL="342900" indent="-342900">
              <a:lnSpc>
                <a:spcPct val="114000"/>
              </a:lnSpc>
              <a:buClr>
                <a:srgbClr val="3B6CB0"/>
              </a:buClr>
              <a:buFont typeface="Wingdings" panose="05000000000000000000" pitchFamily="2" charset="2"/>
              <a:buChar char="§"/>
            </a:pPr>
            <a:r>
              <a:rPr lang="en-CA" dirty="0">
                <a:solidFill>
                  <a:srgbClr val="004E7E"/>
                </a:solidFill>
              </a:rPr>
              <a:t>Be very nice to the receptionist, they are often asked how candidates behave</a:t>
            </a:r>
          </a:p>
          <a:p>
            <a:pPr marL="342900" indent="-342900">
              <a:lnSpc>
                <a:spcPct val="114000"/>
              </a:lnSpc>
              <a:buClr>
                <a:srgbClr val="3B6CB0"/>
              </a:buClr>
              <a:buFont typeface="Wingdings" panose="05000000000000000000" pitchFamily="2" charset="2"/>
              <a:buChar char="§"/>
            </a:pPr>
            <a:r>
              <a:rPr lang="en-CA" dirty="0">
                <a:solidFill>
                  <a:srgbClr val="004E7E"/>
                </a:solidFill>
              </a:rPr>
              <a:t>Accept a glass of water, you’re about to be talking a lot</a:t>
            </a: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71A62595-E80F-4A0B-B81E-EA490E1C74F1}"/>
              </a:ext>
            </a:extLst>
          </p:cNvPr>
          <p:cNvPicPr>
            <a:picLocks noChangeAspect="1"/>
          </p:cNvPicPr>
          <p:nvPr/>
        </p:nvPicPr>
        <p:blipFill rotWithShape="1">
          <a:blip r:embed="rId3"/>
          <a:srcRect l="-256" t="23004" r="1" b="8556"/>
          <a:stretch/>
        </p:blipFill>
        <p:spPr>
          <a:xfrm>
            <a:off x="7946946" y="2976680"/>
            <a:ext cx="2311982" cy="1116673"/>
          </a:xfrm>
          <a:prstGeom prst="rect">
            <a:avLst/>
          </a:prstGeom>
        </p:spPr>
      </p:pic>
    </p:spTree>
    <p:extLst>
      <p:ext uri="{BB962C8B-B14F-4D97-AF65-F5344CB8AC3E}">
        <p14:creationId xmlns:p14="http://schemas.microsoft.com/office/powerpoint/2010/main" val="2121781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The Interview:</a:t>
            </a:r>
          </a:p>
          <a:p>
            <a:endParaRPr lang="en-US" sz="800" b="1" dirty="0">
              <a:solidFill>
                <a:srgbClr val="004E7E"/>
              </a:solidFill>
            </a:endParaRP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Rectangle 1">
            <a:extLst>
              <a:ext uri="{FF2B5EF4-FFF2-40B4-BE49-F238E27FC236}">
                <a16:creationId xmlns:a16="http://schemas.microsoft.com/office/drawing/2014/main" id="{6DFFEB8E-C91F-40F3-8DD2-A65D37189287}"/>
              </a:ext>
            </a:extLst>
          </p:cNvPr>
          <p:cNvSpPr/>
          <p:nvPr/>
        </p:nvSpPr>
        <p:spPr>
          <a:xfrm>
            <a:off x="698092" y="2216139"/>
            <a:ext cx="10354221" cy="3477875"/>
          </a:xfrm>
          <a:prstGeom prst="rect">
            <a:avLst/>
          </a:prstGeom>
        </p:spPr>
        <p:txBody>
          <a:bodyPr wrap="square">
            <a:spAutoFit/>
          </a:bodyPr>
          <a:lstStyle/>
          <a:p>
            <a:pPr marL="342900" indent="-342900">
              <a:buClr>
                <a:srgbClr val="3B6CB0"/>
              </a:buClr>
              <a:buFont typeface="Wingdings" panose="05000000000000000000" pitchFamily="2" charset="2"/>
              <a:buChar char="§"/>
            </a:pPr>
            <a:r>
              <a:rPr lang="en-CA" sz="2000" dirty="0">
                <a:solidFill>
                  <a:srgbClr val="004E7E"/>
                </a:solidFill>
              </a:rPr>
              <a:t>Be sure to make eye contact with each person (if it’s a panel interview) as you’re answering questions  </a:t>
            </a:r>
          </a:p>
          <a:p>
            <a:pPr>
              <a:buClr>
                <a:srgbClr val="3B6CB0"/>
              </a:buCl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Give concise, detailed answers about your skills and ACCOMPLISHMENTS.  Don’t ramble.</a:t>
            </a:r>
          </a:p>
          <a:p>
            <a:pPr marL="342900" indent="-342900">
              <a:buClr>
                <a:srgbClr val="3B6CB0"/>
              </a:buClr>
              <a:buFont typeface="Wingdings" panose="05000000000000000000" pitchFamily="2" charset="2"/>
              <a:buChar cha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If you’re asked a question that you don’t immediately know an answer for, ask if you can have a moment to think about it  </a:t>
            </a:r>
          </a:p>
          <a:p>
            <a:pPr marL="342900" indent="-342900">
              <a:buClr>
                <a:srgbClr val="3B6CB0"/>
              </a:buClr>
              <a:buFont typeface="Wingdings" panose="05000000000000000000" pitchFamily="2" charset="2"/>
              <a:buChar cha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Frame your answers in a way that shows the value you can bring to the organization.  </a:t>
            </a:r>
          </a:p>
          <a:p>
            <a:pPr>
              <a:buClr>
                <a:srgbClr val="3B6CB0"/>
              </a:buCl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Pay attention to posture and tone of voice…appear confident</a:t>
            </a:r>
          </a:p>
        </p:txBody>
      </p:sp>
      <p:pic>
        <p:nvPicPr>
          <p:cNvPr id="9" name="Picture 8">
            <a:extLst>
              <a:ext uri="{FF2B5EF4-FFF2-40B4-BE49-F238E27FC236}">
                <a16:creationId xmlns:a16="http://schemas.microsoft.com/office/drawing/2014/main" id="{613639E7-9241-4631-9081-9CA1C0186D5B}"/>
              </a:ext>
            </a:extLst>
          </p:cNvPr>
          <p:cNvPicPr>
            <a:picLocks noChangeAspect="1"/>
          </p:cNvPicPr>
          <p:nvPr/>
        </p:nvPicPr>
        <p:blipFill>
          <a:blip r:embed="rId3"/>
          <a:stretch>
            <a:fillRect/>
          </a:stretch>
        </p:blipFill>
        <p:spPr>
          <a:xfrm>
            <a:off x="8772939" y="5194790"/>
            <a:ext cx="2279374" cy="1284522"/>
          </a:xfrm>
          <a:prstGeom prst="rect">
            <a:avLst/>
          </a:prstGeom>
        </p:spPr>
      </p:pic>
    </p:spTree>
    <p:extLst>
      <p:ext uri="{BB962C8B-B14F-4D97-AF65-F5344CB8AC3E}">
        <p14:creationId xmlns:p14="http://schemas.microsoft.com/office/powerpoint/2010/main" val="1592442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Ask Questions:</a:t>
            </a:r>
          </a:p>
          <a:p>
            <a:endParaRPr lang="en-US" sz="800" b="1" dirty="0">
              <a:solidFill>
                <a:srgbClr val="004E7E"/>
              </a:solidFill>
            </a:endParaRP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Content Placeholder 2">
            <a:extLst>
              <a:ext uri="{FF2B5EF4-FFF2-40B4-BE49-F238E27FC236}">
                <a16:creationId xmlns:a16="http://schemas.microsoft.com/office/drawing/2014/main" id="{7D134C68-ADBC-4A85-8A75-667A4A4CA084}"/>
              </a:ext>
            </a:extLst>
          </p:cNvPr>
          <p:cNvSpPr txBox="1">
            <a:spLocks/>
          </p:cNvSpPr>
          <p:nvPr/>
        </p:nvSpPr>
        <p:spPr>
          <a:xfrm>
            <a:off x="812892" y="2216139"/>
            <a:ext cx="10515600" cy="4351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3B6CB0"/>
              </a:buClr>
              <a:buFont typeface="Wingdings" panose="05000000000000000000" pitchFamily="2" charset="2"/>
              <a:buChar char="§"/>
            </a:pPr>
            <a:r>
              <a:rPr lang="en-CA" dirty="0">
                <a:solidFill>
                  <a:srgbClr val="004E7E"/>
                </a:solidFill>
              </a:rPr>
              <a:t>At the end of an interview, you have 2-3 intelligent questions to ask.  Have these prepared in advance.  </a:t>
            </a:r>
          </a:p>
          <a:p>
            <a:pPr>
              <a:buClr>
                <a:srgbClr val="3B6CB0"/>
              </a:buClr>
            </a:pPr>
            <a:endParaRPr lang="en-CA" dirty="0">
              <a:solidFill>
                <a:srgbClr val="004E7E"/>
              </a:solidFill>
            </a:endParaRPr>
          </a:p>
          <a:p>
            <a:pPr marL="342900" indent="-342900">
              <a:buClr>
                <a:srgbClr val="3B6CB0"/>
              </a:buClr>
              <a:buFont typeface="Wingdings" panose="05000000000000000000" pitchFamily="2" charset="2"/>
              <a:buChar char="§"/>
            </a:pPr>
            <a:r>
              <a:rPr lang="en-CA" dirty="0">
                <a:solidFill>
                  <a:srgbClr val="004E7E"/>
                </a:solidFill>
              </a:rPr>
              <a:t>Sample questions could include:</a:t>
            </a:r>
          </a:p>
          <a:p>
            <a:pPr marL="1028700" lvl="1" indent="-342900">
              <a:buClr>
                <a:srgbClr val="3B6CB0"/>
              </a:buClr>
              <a:buFont typeface="Wingdings" panose="05000000000000000000" pitchFamily="2" charset="2"/>
              <a:buChar char="§"/>
            </a:pPr>
            <a:r>
              <a:rPr lang="en-CA" dirty="0">
                <a:solidFill>
                  <a:srgbClr val="004E7E"/>
                </a:solidFill>
              </a:rPr>
              <a:t>Ask what success looks like in the role</a:t>
            </a:r>
          </a:p>
          <a:p>
            <a:pPr marL="1028700" lvl="1" indent="-342900">
              <a:buClr>
                <a:srgbClr val="3B6CB0"/>
              </a:buClr>
              <a:buFont typeface="Wingdings" panose="05000000000000000000" pitchFamily="2" charset="2"/>
              <a:buChar char="§"/>
            </a:pPr>
            <a:r>
              <a:rPr lang="en-CA" dirty="0">
                <a:solidFill>
                  <a:srgbClr val="004E7E"/>
                </a:solidFill>
              </a:rPr>
              <a:t>Ask what are the key traits/skills that will enable someone to be successful</a:t>
            </a:r>
          </a:p>
          <a:p>
            <a:pPr marL="1028700" lvl="1" indent="-342900">
              <a:buClr>
                <a:srgbClr val="3B6CB0"/>
              </a:buClr>
              <a:buFont typeface="Wingdings" panose="05000000000000000000" pitchFamily="2" charset="2"/>
              <a:buChar char="§"/>
            </a:pPr>
            <a:r>
              <a:rPr lang="en-CA" dirty="0">
                <a:solidFill>
                  <a:srgbClr val="004E7E"/>
                </a:solidFill>
              </a:rPr>
              <a:t>Ask a question about the company’s direction, or new products being launched</a:t>
            </a:r>
          </a:p>
          <a:p>
            <a:pPr marL="1028700" lvl="1" indent="-342900">
              <a:buClr>
                <a:srgbClr val="3B6CB0"/>
              </a:buClr>
              <a:buFont typeface="Wingdings" panose="05000000000000000000" pitchFamily="2" charset="2"/>
              <a:buChar char="§"/>
            </a:pPr>
            <a:r>
              <a:rPr lang="en-CA" dirty="0">
                <a:solidFill>
                  <a:srgbClr val="004E7E"/>
                </a:solidFill>
              </a:rPr>
              <a:t>Ask about the company culture</a:t>
            </a:r>
          </a:p>
          <a:p>
            <a:pPr marL="342900" indent="-342900">
              <a:buClr>
                <a:srgbClr val="3B6CB0"/>
              </a:buClr>
              <a:buFont typeface="Wingdings" panose="05000000000000000000" pitchFamily="2" charset="2"/>
              <a:buChar char="§"/>
            </a:pPr>
            <a:endParaRPr lang="en-CA" dirty="0">
              <a:solidFill>
                <a:srgbClr val="004E7E"/>
              </a:solidFill>
            </a:endParaRPr>
          </a:p>
          <a:p>
            <a:pPr marL="342900" indent="-342900">
              <a:buClr>
                <a:srgbClr val="3B6CB0"/>
              </a:buClr>
              <a:buFont typeface="Wingdings" panose="05000000000000000000" pitchFamily="2" charset="2"/>
              <a:buChar char="§"/>
            </a:pPr>
            <a:r>
              <a:rPr lang="en-CA" dirty="0">
                <a:solidFill>
                  <a:srgbClr val="004E7E"/>
                </a:solidFill>
              </a:rPr>
              <a:t>At this point, avoid asking salary-related questions</a:t>
            </a:r>
          </a:p>
          <a:p>
            <a:pPr marL="342900" indent="-342900">
              <a:buClr>
                <a:srgbClr val="3B6CB0"/>
              </a:buClr>
              <a:buFont typeface="Wingdings" panose="05000000000000000000" pitchFamily="2" charset="2"/>
              <a:buChar char="§"/>
            </a:pPr>
            <a:endParaRPr lang="en-CA" dirty="0"/>
          </a:p>
          <a:p>
            <a:endParaRPr lang="en-CA" sz="800" dirty="0"/>
          </a:p>
          <a:p>
            <a:endParaRPr lang="en-CA" dirty="0"/>
          </a:p>
        </p:txBody>
      </p:sp>
      <p:pic>
        <p:nvPicPr>
          <p:cNvPr id="10" name="Picture 9">
            <a:extLst>
              <a:ext uri="{FF2B5EF4-FFF2-40B4-BE49-F238E27FC236}">
                <a16:creationId xmlns:a16="http://schemas.microsoft.com/office/drawing/2014/main" id="{CCC6832D-4CDB-4909-A5C3-B9A60779693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83634" y="4846433"/>
            <a:ext cx="2669896" cy="1504661"/>
          </a:xfrm>
          <a:prstGeom prst="rect">
            <a:avLst/>
          </a:prstGeom>
        </p:spPr>
      </p:pic>
    </p:spTree>
    <p:extLst>
      <p:ext uri="{BB962C8B-B14F-4D97-AF65-F5344CB8AC3E}">
        <p14:creationId xmlns:p14="http://schemas.microsoft.com/office/powerpoint/2010/main" val="2861306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Next Steps:</a:t>
            </a:r>
          </a:p>
          <a:p>
            <a:endParaRPr lang="en-US" sz="800" b="1" dirty="0">
              <a:solidFill>
                <a:srgbClr val="004E7E"/>
              </a:solidFill>
            </a:endParaRP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Content Placeholder 2">
            <a:extLst>
              <a:ext uri="{FF2B5EF4-FFF2-40B4-BE49-F238E27FC236}">
                <a16:creationId xmlns:a16="http://schemas.microsoft.com/office/drawing/2014/main" id="{7D134C68-ADBC-4A85-8A75-667A4A4CA084}"/>
              </a:ext>
            </a:extLst>
          </p:cNvPr>
          <p:cNvSpPr txBox="1">
            <a:spLocks/>
          </p:cNvSpPr>
          <p:nvPr/>
        </p:nvSpPr>
        <p:spPr>
          <a:xfrm>
            <a:off x="812892" y="2216139"/>
            <a:ext cx="10515600" cy="4351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3B6CB0"/>
              </a:buClr>
              <a:buFont typeface="Wingdings" panose="05000000000000000000" pitchFamily="2" charset="2"/>
              <a:buChar char="§"/>
            </a:pPr>
            <a:r>
              <a:rPr lang="en-CA" dirty="0">
                <a:solidFill>
                  <a:srgbClr val="004E7E"/>
                </a:solidFill>
              </a:rPr>
              <a:t>Prior to leaving an interview, verify what the next steps are.  This will give you an idea of what to expect moving forward.</a:t>
            </a:r>
          </a:p>
          <a:p>
            <a:pPr marL="342900" indent="-342900">
              <a:buClr>
                <a:srgbClr val="3B6CB0"/>
              </a:buClr>
              <a:buFont typeface="Wingdings" panose="05000000000000000000" pitchFamily="2" charset="2"/>
              <a:buChar char="§"/>
            </a:pPr>
            <a:endParaRPr lang="en-CA" dirty="0">
              <a:solidFill>
                <a:srgbClr val="004E7E"/>
              </a:solidFill>
            </a:endParaRPr>
          </a:p>
          <a:p>
            <a:pPr marL="342900" indent="-342900">
              <a:buClr>
                <a:srgbClr val="3B6CB0"/>
              </a:buClr>
              <a:buFont typeface="Wingdings" panose="05000000000000000000" pitchFamily="2" charset="2"/>
              <a:buChar char="§"/>
            </a:pPr>
            <a:r>
              <a:rPr lang="en-CA" dirty="0">
                <a:solidFill>
                  <a:srgbClr val="004E7E"/>
                </a:solidFill>
              </a:rPr>
              <a:t>After the interview, send a thank you note to all those involved</a:t>
            </a:r>
          </a:p>
          <a:p>
            <a:pPr>
              <a:buClr>
                <a:srgbClr val="3B6CB0"/>
              </a:buClr>
            </a:pPr>
            <a:endParaRPr lang="en-CA" dirty="0">
              <a:solidFill>
                <a:srgbClr val="004E7E"/>
              </a:solidFill>
            </a:endParaRPr>
          </a:p>
          <a:p>
            <a:pPr marL="342900" indent="-342900">
              <a:buClr>
                <a:srgbClr val="3B6CB0"/>
              </a:buClr>
              <a:buFont typeface="Wingdings" panose="05000000000000000000" pitchFamily="2" charset="2"/>
              <a:buChar char="§"/>
            </a:pPr>
            <a:r>
              <a:rPr lang="en-CA" dirty="0">
                <a:solidFill>
                  <a:srgbClr val="004E7E"/>
                </a:solidFill>
              </a:rPr>
              <a:t>DO NOT overwhelm the recruiter by reaching out too soon for updates.  If the timeline they provided for next steps has passed, then it is acceptable to follow up.</a:t>
            </a:r>
          </a:p>
          <a:p>
            <a:pPr marL="342900" indent="-342900">
              <a:buClr>
                <a:srgbClr val="3B6CB0"/>
              </a:buClr>
              <a:buFont typeface="Wingdings" panose="05000000000000000000" pitchFamily="2" charset="2"/>
              <a:buChar char="§"/>
            </a:pPr>
            <a:endParaRPr lang="en-CA" dirty="0">
              <a:solidFill>
                <a:srgbClr val="004E7E"/>
              </a:solidFill>
            </a:endParaRPr>
          </a:p>
          <a:p>
            <a:pPr marL="342900" indent="-342900">
              <a:buClr>
                <a:srgbClr val="3B6CB0"/>
              </a:buClr>
              <a:buFont typeface="Wingdings" panose="05000000000000000000" pitchFamily="2" charset="2"/>
              <a:buChar char="§"/>
            </a:pPr>
            <a:r>
              <a:rPr lang="en-CA" dirty="0">
                <a:solidFill>
                  <a:srgbClr val="004E7E"/>
                </a:solidFill>
              </a:rPr>
              <a:t>When the interview ends, thank everyone for their time and the opportunity, and shake everyone’s hand (if possible) </a:t>
            </a:r>
          </a:p>
          <a:p>
            <a:pPr marL="342900" indent="-342900">
              <a:buClr>
                <a:srgbClr val="3B6CB0"/>
              </a:buClr>
              <a:buFont typeface="Wingdings" panose="05000000000000000000" pitchFamily="2" charset="2"/>
              <a:buChar char="§"/>
            </a:pPr>
            <a:endParaRPr lang="en-CA" dirty="0"/>
          </a:p>
          <a:p>
            <a:endParaRPr lang="en-CA" sz="800" dirty="0"/>
          </a:p>
          <a:p>
            <a:endParaRPr lang="en-CA" dirty="0"/>
          </a:p>
        </p:txBody>
      </p:sp>
      <p:pic>
        <p:nvPicPr>
          <p:cNvPr id="9" name="Picture 8">
            <a:extLst>
              <a:ext uri="{FF2B5EF4-FFF2-40B4-BE49-F238E27FC236}">
                <a16:creationId xmlns:a16="http://schemas.microsoft.com/office/drawing/2014/main" id="{68EDF6DE-C7E5-4F43-8FEB-06603CF409C5}"/>
              </a:ext>
            </a:extLst>
          </p:cNvPr>
          <p:cNvPicPr>
            <a:picLocks noChangeAspect="1"/>
          </p:cNvPicPr>
          <p:nvPr/>
        </p:nvPicPr>
        <p:blipFill rotWithShape="1">
          <a:blip r:embed="rId3"/>
          <a:srcRect l="628" b="8257"/>
          <a:stretch/>
        </p:blipFill>
        <p:spPr>
          <a:xfrm>
            <a:off x="8748252" y="2604240"/>
            <a:ext cx="2131784" cy="1304945"/>
          </a:xfrm>
          <a:prstGeom prst="rect">
            <a:avLst/>
          </a:prstGeom>
        </p:spPr>
      </p:pic>
    </p:spTree>
    <p:extLst>
      <p:ext uri="{BB962C8B-B14F-4D97-AF65-F5344CB8AC3E}">
        <p14:creationId xmlns:p14="http://schemas.microsoft.com/office/powerpoint/2010/main" val="2273388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6103E21-E512-4F0B-8B53-65CE0AA4BF5B}"/>
              </a:ext>
            </a:extLst>
          </p:cNvPr>
          <p:cNvSpPr>
            <a:spLocks noGrp="1"/>
          </p:cNvSpPr>
          <p:nvPr>
            <p:ph idx="1"/>
          </p:nvPr>
        </p:nvSpPr>
        <p:spPr>
          <a:xfrm>
            <a:off x="698093" y="506906"/>
            <a:ext cx="10783529" cy="532693"/>
          </a:xfrm>
        </p:spPr>
        <p:txBody>
          <a:bodyPr/>
          <a:lstStyle/>
          <a:p>
            <a:endParaRPr lang="en-CA" sz="2800" dirty="0"/>
          </a:p>
          <a:p>
            <a:endParaRPr lang="en-CA" dirty="0"/>
          </a:p>
          <a:p>
            <a:r>
              <a:rPr lang="en-US" sz="2400" b="1" dirty="0">
                <a:solidFill>
                  <a:srgbClr val="004E7E"/>
                </a:solidFill>
              </a:rPr>
              <a:t>Salary Discussion:</a:t>
            </a:r>
          </a:p>
          <a:p>
            <a:endParaRPr lang="en-US" sz="800" b="1" dirty="0">
              <a:solidFill>
                <a:srgbClr val="004E7E"/>
              </a:solidFill>
            </a:endParaRPr>
          </a:p>
          <a:p>
            <a:pPr marL="457200" lvl="1" indent="0">
              <a:buNone/>
            </a:pPr>
            <a:endParaRPr lang="en-US" sz="4000" b="1" dirty="0"/>
          </a:p>
          <a:p>
            <a:pPr lvl="1"/>
            <a:endParaRPr lang="en-CA" sz="4000" b="1" dirty="0"/>
          </a:p>
          <a:p>
            <a:pPr marL="342900" indent="-342900">
              <a:buFont typeface="Arial" panose="020B0604020202020204" pitchFamily="34" charset="0"/>
              <a:buChar char="•"/>
            </a:pPr>
            <a:endParaRPr lang="en-CA" sz="2800" dirty="0"/>
          </a:p>
        </p:txBody>
      </p:sp>
      <p:sp>
        <p:nvSpPr>
          <p:cNvPr id="4" name="Title 3">
            <a:extLst>
              <a:ext uri="{FF2B5EF4-FFF2-40B4-BE49-F238E27FC236}">
                <a16:creationId xmlns:a16="http://schemas.microsoft.com/office/drawing/2014/main" id="{D9C9FA2E-AA1F-47DB-9392-57BB4CAD7C4F}"/>
              </a:ext>
            </a:extLst>
          </p:cNvPr>
          <p:cNvSpPr>
            <a:spLocks noGrp="1"/>
          </p:cNvSpPr>
          <p:nvPr>
            <p:ph type="title"/>
          </p:nvPr>
        </p:nvSpPr>
        <p:spPr>
          <a:xfrm>
            <a:off x="671052" y="676447"/>
            <a:ext cx="10515600" cy="510639"/>
          </a:xfrm>
        </p:spPr>
        <p:txBody>
          <a:bodyPr/>
          <a:lstStyle/>
          <a:p>
            <a:r>
              <a:rPr lang="en-US" sz="2800" dirty="0">
                <a:latin typeface="Calibri Light" charset="0"/>
                <a:ea typeface="Calibri Light" charset="0"/>
                <a:cs typeface="Calibri Light" charset="0"/>
              </a:rPr>
              <a:t>INTERVIEW FAQ</a:t>
            </a:r>
          </a:p>
        </p:txBody>
      </p:sp>
      <p:cxnSp>
        <p:nvCxnSpPr>
          <p:cNvPr id="5" name="Straight Connector 4"/>
          <p:cNvCxnSpPr/>
          <p:nvPr/>
        </p:nvCxnSpPr>
        <p:spPr>
          <a:xfrm>
            <a:off x="684898" y="1225541"/>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Content Placeholder 2">
            <a:extLst>
              <a:ext uri="{FF2B5EF4-FFF2-40B4-BE49-F238E27FC236}">
                <a16:creationId xmlns:a16="http://schemas.microsoft.com/office/drawing/2014/main" id="{7D134C68-ADBC-4A85-8A75-667A4A4CA084}"/>
              </a:ext>
            </a:extLst>
          </p:cNvPr>
          <p:cNvSpPr txBox="1">
            <a:spLocks/>
          </p:cNvSpPr>
          <p:nvPr/>
        </p:nvSpPr>
        <p:spPr>
          <a:xfrm>
            <a:off x="812892" y="2216139"/>
            <a:ext cx="10515600" cy="4351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3B6CB0"/>
              </a:buClr>
              <a:buFont typeface="Wingdings" panose="05000000000000000000" pitchFamily="2" charset="2"/>
              <a:buChar char="§"/>
            </a:pPr>
            <a:endParaRPr lang="en-CA" dirty="0"/>
          </a:p>
          <a:p>
            <a:endParaRPr lang="en-CA" sz="800" dirty="0"/>
          </a:p>
          <a:p>
            <a:endParaRPr lang="en-CA" dirty="0"/>
          </a:p>
        </p:txBody>
      </p:sp>
      <p:sp>
        <p:nvSpPr>
          <p:cNvPr id="2" name="Rectangle 1">
            <a:extLst>
              <a:ext uri="{FF2B5EF4-FFF2-40B4-BE49-F238E27FC236}">
                <a16:creationId xmlns:a16="http://schemas.microsoft.com/office/drawing/2014/main" id="{DFC4F843-9D7C-454C-AA56-10E52A3C5202}"/>
              </a:ext>
            </a:extLst>
          </p:cNvPr>
          <p:cNvSpPr/>
          <p:nvPr/>
        </p:nvSpPr>
        <p:spPr>
          <a:xfrm>
            <a:off x="593674" y="1979801"/>
            <a:ext cx="10785434" cy="4401205"/>
          </a:xfrm>
          <a:prstGeom prst="rect">
            <a:avLst/>
          </a:prstGeom>
        </p:spPr>
        <p:txBody>
          <a:bodyPr wrap="square">
            <a:spAutoFit/>
          </a:bodyPr>
          <a:lstStyle/>
          <a:p>
            <a:pPr marL="342900" indent="-342900">
              <a:buClr>
                <a:srgbClr val="3B6CB0"/>
              </a:buClr>
              <a:buFont typeface="Wingdings" panose="05000000000000000000" pitchFamily="2" charset="2"/>
              <a:buChar char="§"/>
            </a:pPr>
            <a:r>
              <a:rPr lang="en-CA" sz="2000" dirty="0">
                <a:solidFill>
                  <a:srgbClr val="004E7E"/>
                </a:solidFill>
              </a:rPr>
              <a:t>Avoid discussing salary too early on in an interview process. If companies sense a candidate’s primary motivator is financial, many will pass as they fear the candidate would leave for slightly better compensation.</a:t>
            </a:r>
          </a:p>
          <a:p>
            <a:pPr marL="342900" indent="-342900">
              <a:buClr>
                <a:srgbClr val="3B6CB0"/>
              </a:buClr>
              <a:buFont typeface="Wingdings" panose="05000000000000000000" pitchFamily="2" charset="2"/>
              <a:buChar cha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Review sites like the Government of Canada Job Bank or Glassdoor to get an idea of what the salary range for a given position may be. This will provide an idea on the range if a potential employer insists on being given a salary range</a:t>
            </a:r>
          </a:p>
          <a:p>
            <a:pPr>
              <a:buClr>
                <a:srgbClr val="3B6CB0"/>
              </a:buCl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It is best, when possible, to leave salary discussions to the end of an interview cycle to allow the candidate to build value in their skills and background. Build value in what you offer and the salary discussion will be much easier.</a:t>
            </a:r>
          </a:p>
          <a:p>
            <a:pPr marL="342900" indent="-342900">
              <a:buClr>
                <a:srgbClr val="3B6CB0"/>
              </a:buClr>
              <a:buFont typeface="Wingdings" panose="05000000000000000000" pitchFamily="2" charset="2"/>
              <a:buChar char="§"/>
            </a:pPr>
            <a:endParaRPr lang="en-CA" sz="2000" dirty="0">
              <a:solidFill>
                <a:srgbClr val="004E7E"/>
              </a:solidFill>
            </a:endParaRPr>
          </a:p>
          <a:p>
            <a:pPr marL="342900" indent="-342900">
              <a:buClr>
                <a:srgbClr val="3B6CB0"/>
              </a:buClr>
              <a:buFont typeface="Wingdings" panose="05000000000000000000" pitchFamily="2" charset="2"/>
              <a:buChar char="§"/>
            </a:pPr>
            <a:r>
              <a:rPr lang="en-CA" sz="2000" dirty="0">
                <a:solidFill>
                  <a:srgbClr val="004E7E"/>
                </a:solidFill>
              </a:rPr>
              <a:t>Remember the line “If I’m fortunate enough to be offered the position, I’ll strongly consider your best offer.” </a:t>
            </a:r>
          </a:p>
        </p:txBody>
      </p:sp>
    </p:spTree>
    <p:extLst>
      <p:ext uri="{BB962C8B-B14F-4D97-AF65-F5344CB8AC3E}">
        <p14:creationId xmlns:p14="http://schemas.microsoft.com/office/powerpoint/2010/main" val="1530599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p:nvPr/>
        </p:nvSpPr>
        <p:spPr>
          <a:xfrm>
            <a:off x="9729788" y="842963"/>
            <a:ext cx="184731" cy="369332"/>
          </a:xfrm>
          <a:prstGeom prst="rect">
            <a:avLst/>
          </a:prstGeom>
        </p:spPr>
        <p:txBody>
          <a:bodyPr wrap="none" rtlCol="0">
            <a:spAutoFit/>
          </a:bodyPr>
          <a:lstStyle/>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7" y="2905202"/>
            <a:ext cx="4923062" cy="795264"/>
          </a:xfrm>
          <a:prstGeom prst="rect">
            <a:avLst/>
          </a:prstGeom>
        </p:spPr>
      </p:pic>
      <p:sp>
        <p:nvSpPr>
          <p:cNvPr id="12" name="Rectangle 1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47" y="6588813"/>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98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129571"/>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Please Welcome RBC</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17" name="TextBox 16"/>
          <p:cNvSpPr txBox="1"/>
          <p:nvPr/>
        </p:nvSpPr>
        <p:spPr>
          <a:xfrm>
            <a:off x="0" y="3510571"/>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rPr>
              <a:t>Presenting sponsor of the Halifax Connector Program</a:t>
            </a: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Tree>
    <p:extLst>
      <p:ext uri="{BB962C8B-B14F-4D97-AF65-F5344CB8AC3E}">
        <p14:creationId xmlns:p14="http://schemas.microsoft.com/office/powerpoint/2010/main" val="69120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1767" y="2774540"/>
            <a:ext cx="8117576" cy="909878"/>
          </a:xfrm>
        </p:spPr>
        <p:txBody>
          <a:bodyPr/>
          <a:lstStyle/>
          <a:p>
            <a:r>
              <a:rPr lang="en-US" sz="8000" b="1" dirty="0">
                <a:latin typeface="+mn-lt"/>
              </a:rPr>
              <a:t>Networking 101</a:t>
            </a:r>
          </a:p>
        </p:txBody>
      </p:sp>
      <p:sp>
        <p:nvSpPr>
          <p:cNvPr id="5" name="Subtitle 2"/>
          <p:cNvSpPr txBox="1">
            <a:spLocks/>
          </p:cNvSpPr>
          <p:nvPr/>
        </p:nvSpPr>
        <p:spPr>
          <a:xfrm>
            <a:off x="2812432" y="5765058"/>
            <a:ext cx="6571916" cy="909878"/>
          </a:xfrm>
          <a:prstGeom prst="rect">
            <a:avLst/>
          </a:prstGeom>
        </p:spPr>
        <p:txBody>
          <a:bodyPr vert="horz" lIns="0" tIns="0" rIns="0" bIns="0" rtlCol="0">
            <a:normAutofit/>
          </a:bodyPr>
          <a:lstStyle>
            <a:lvl1pPr marL="0" indent="0" algn="l" defTabSz="914400" rtl="0" eaLnBrk="1" latinLnBrk="0" hangingPunct="1">
              <a:lnSpc>
                <a:spcPts val="2180"/>
              </a:lnSpc>
              <a:spcBef>
                <a:spcPts val="1000"/>
              </a:spcBef>
              <a:buFont typeface="Arial"/>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Presented by:</a:t>
            </a:r>
          </a:p>
          <a:p>
            <a:pPr marL="0" marR="0" lvl="0" indent="0" algn="ctr" defTabSz="914400" rtl="0" eaLnBrk="1" fontAlgn="auto" latinLnBrk="0" hangingPunct="1">
              <a:lnSpc>
                <a:spcPts val="218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Franklin Gothic Book" panose="020B0503020102020204"/>
                <a:ea typeface="+mn-ea"/>
                <a:cs typeface="+mn-cs"/>
              </a:rPr>
              <a:t>Nathan Laird, Program Manager, Halifax Connector Program</a:t>
            </a:r>
          </a:p>
        </p:txBody>
      </p:sp>
      <p:pic>
        <p:nvPicPr>
          <p:cNvPr id="7" name="Picture 6">
            <a:extLst>
              <a:ext uri="{FF2B5EF4-FFF2-40B4-BE49-F238E27FC236}">
                <a16:creationId xmlns:a16="http://schemas.microsoft.com/office/drawing/2014/main" id="{1A2860C9-28E4-4F60-A792-62F6AED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662" y="5834042"/>
            <a:ext cx="1934817" cy="846708"/>
          </a:xfrm>
          <a:prstGeom prst="rect">
            <a:avLst/>
          </a:prstGeom>
        </p:spPr>
      </p:pic>
      <p:pic>
        <p:nvPicPr>
          <p:cNvPr id="4" name="Picture 3">
            <a:extLst>
              <a:ext uri="{FF2B5EF4-FFF2-40B4-BE49-F238E27FC236}">
                <a16:creationId xmlns:a16="http://schemas.microsoft.com/office/drawing/2014/main" id="{4BA02630-A5F9-4989-9198-C94BAE667D56}"/>
              </a:ext>
            </a:extLst>
          </p:cNvPr>
          <p:cNvPicPr>
            <a:picLocks noChangeAspect="1"/>
          </p:cNvPicPr>
          <p:nvPr/>
        </p:nvPicPr>
        <p:blipFill rotWithShape="1">
          <a:blip r:embed="rId4"/>
          <a:srcRect b="23698"/>
          <a:stretch/>
        </p:blipFill>
        <p:spPr>
          <a:xfrm>
            <a:off x="284117" y="5450930"/>
            <a:ext cx="2455744" cy="1229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p:nvSpPr>
        <p:spPr>
          <a:xfrm>
            <a:off x="0" y="0"/>
            <a:ext cx="12191999" cy="6858000"/>
          </a:xfrm>
          <a:prstGeom prst="rect">
            <a:avLst/>
          </a:prstGeom>
          <a:solidFill>
            <a:srgbClr val="004E7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D35"/>
              </a:solidFill>
              <a:effectLst/>
              <a:uLnTx/>
              <a:uFillTx/>
              <a:latin typeface="Franklin Gothic Book" panose="020B0503020102020204"/>
              <a:ea typeface="+mn-ea"/>
              <a:cs typeface="+mn-cs"/>
            </a:endParaRPr>
          </a:p>
        </p:txBody>
      </p:sp>
      <p:sp>
        <p:nvSpPr>
          <p:cNvPr id="11" name="Title 1"/>
          <p:cNvSpPr txBox="1">
            <a:spLocks/>
          </p:cNvSpPr>
          <p:nvPr/>
        </p:nvSpPr>
        <p:spPr>
          <a:xfrm>
            <a:off x="0" y="2352400"/>
            <a:ext cx="12192000" cy="923810"/>
          </a:xfrm>
          <a:prstGeom prst="rect">
            <a:avLst/>
          </a:prstGeom>
        </p:spPr>
        <p:txBody>
          <a:bodyPr vert="horz" lIns="0" tIns="0" rIns="0" bIns="0" rtlCol="0" anchor="t" anchorCtr="0">
            <a:normAutofit/>
          </a:bodyPr>
          <a:lstStyle>
            <a:lvl1pPr algn="l" defTabSz="914400" rtl="0" eaLnBrk="1" latinLnBrk="0" hangingPunct="1">
              <a:lnSpc>
                <a:spcPts val="7000"/>
              </a:lnSpc>
              <a:spcBef>
                <a:spcPct val="0"/>
              </a:spcBef>
              <a:buNone/>
              <a:defRPr sz="7000" b="0" kern="1200" baseline="0">
                <a:solidFill>
                  <a:schemeClr val="bg1"/>
                </a:solidFill>
                <a:latin typeface="Franklin Gothic Book" charset="0"/>
                <a:ea typeface="Franklin Gothic Book" charset="0"/>
                <a:cs typeface="Franklin Gothic Book" charset="0"/>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0" lang="en-CA"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rPr>
              <a:t>Labour Market Overview</a:t>
            </a:r>
            <a:endParaRPr kumimoji="0" lang="en-US" sz="6600" b="0" i="0" u="none" strike="noStrike" kern="1200" cap="none" spc="0" normalizeH="0" baseline="0" noProof="0" dirty="0">
              <a:ln>
                <a:noFill/>
              </a:ln>
              <a:solidFill>
                <a:prstClr val="white"/>
              </a:solidFill>
              <a:effectLst/>
              <a:uLnTx/>
              <a:uFillTx/>
              <a:latin typeface="Arial Black" charset="0"/>
              <a:ea typeface="Arial Black" charset="0"/>
              <a:cs typeface="Arial Black" charset="0"/>
            </a:endParaRPr>
          </a:p>
        </p:txBody>
      </p:sp>
      <p:sp>
        <p:nvSpPr>
          <p:cNvPr id="23" name="Rectangle 22"/>
          <p:cNvSpPr/>
          <p:nvPr/>
        </p:nvSpPr>
        <p:spPr>
          <a:xfrm>
            <a:off x="0" y="6204857"/>
            <a:ext cx="12192000" cy="653143"/>
          </a:xfrm>
          <a:prstGeom prst="rect">
            <a:avLst/>
          </a:prstGeom>
          <a:solidFill>
            <a:srgbClr val="004E7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8" name="Straight Connector 17"/>
          <p:cNvCxnSpPr/>
          <p:nvPr/>
        </p:nvCxnSpPr>
        <p:spPr>
          <a:xfrm>
            <a:off x="680529" y="3239643"/>
            <a:ext cx="10771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08" y="6317076"/>
            <a:ext cx="1696294" cy="43353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763" y="6408309"/>
            <a:ext cx="1005621" cy="255064"/>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155" y="6351504"/>
            <a:ext cx="2289790" cy="368674"/>
          </a:xfrm>
          <a:prstGeom prst="rect">
            <a:avLst/>
          </a:prstGeom>
        </p:spPr>
      </p:pic>
      <p:sp>
        <p:nvSpPr>
          <p:cNvPr id="3" name="Rectangle 2">
            <a:extLst>
              <a:ext uri="{FF2B5EF4-FFF2-40B4-BE49-F238E27FC236}">
                <a16:creationId xmlns:a16="http://schemas.microsoft.com/office/drawing/2014/main" id="{C53762DB-8157-4CF1-8299-A9FD0C5AC98C}"/>
              </a:ext>
            </a:extLst>
          </p:cNvPr>
          <p:cNvSpPr/>
          <p:nvPr/>
        </p:nvSpPr>
        <p:spPr>
          <a:xfrm>
            <a:off x="3018323" y="3386291"/>
            <a:ext cx="6096000" cy="954107"/>
          </a:xfrm>
          <a:prstGeom prst="rect">
            <a:avLst/>
          </a:prstGeom>
        </p:spPr>
        <p:txBody>
          <a:bodyPr>
            <a:spAutoFit/>
          </a:bodyPr>
          <a:lstStyle/>
          <a:p>
            <a:pPr lvl="0" algn="ctr">
              <a:defRPr/>
            </a:pPr>
            <a:r>
              <a:rPr lang="en-US" sz="2800" dirty="0">
                <a:solidFill>
                  <a:prstClr val="white"/>
                </a:solidFill>
                <a:latin typeface="Calibri Light" charset="0"/>
                <a:ea typeface="Calibri Light" charset="0"/>
                <a:cs typeface="Calibri Light" charset="0"/>
              </a:rPr>
              <a:t>PRESENTED BY</a:t>
            </a:r>
          </a:p>
          <a:p>
            <a:pPr lvl="0" algn="ctr">
              <a:defRPr/>
            </a:pPr>
            <a:r>
              <a:rPr lang="en-US" sz="2800" dirty="0">
                <a:solidFill>
                  <a:prstClr val="white"/>
                </a:solidFill>
                <a:latin typeface="Calibri Light" charset="0"/>
                <a:ea typeface="Calibri Light" charset="0"/>
                <a:cs typeface="Calibri Light" charset="0"/>
              </a:rPr>
              <a:t>Nathan Laird</a:t>
            </a:r>
          </a:p>
        </p:txBody>
      </p:sp>
    </p:spTree>
    <p:extLst>
      <p:ext uri="{BB962C8B-B14F-4D97-AF65-F5344CB8AC3E}">
        <p14:creationId xmlns:p14="http://schemas.microsoft.com/office/powerpoint/2010/main" val="307097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WHO IS NATHAN…</a:t>
            </a: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566258" y="1568758"/>
            <a:ext cx="10771587" cy="5421997"/>
          </a:xfrm>
          <a:prstGeom prst="rect">
            <a:avLst/>
          </a:prstGeom>
        </p:spPr>
        <p:txBody>
          <a:bodyPr wrap="square">
            <a:spAutoFit/>
          </a:bodyPr>
          <a:lstStyle/>
          <a:p>
            <a:pPr marL="0" marR="0" lvl="1" indent="0" algn="l" defTabSz="914400" rtl="0" eaLnBrk="1" fontAlgn="auto" latinLnBrk="0" hangingPunct="1">
              <a:spcBef>
                <a:spcPts val="0"/>
              </a:spcBef>
              <a:spcAft>
                <a:spcPts val="0"/>
              </a:spcAft>
              <a:buClrTx/>
              <a:buSzPct val="120000"/>
              <a:buFontTx/>
              <a:buNone/>
              <a:tabLst/>
              <a:defRPr/>
            </a:pPr>
            <a:r>
              <a:rPr kumimoji="0" lang="en-US" sz="2000" b="1" i="0" u="none" strike="noStrike" kern="1200" cap="none" spc="0" normalizeH="0" baseline="0" noProof="0" dirty="0">
                <a:ln>
                  <a:noFill/>
                </a:ln>
                <a:solidFill>
                  <a:srgbClr val="004E7E"/>
                </a:solidFill>
                <a:effectLst/>
                <a:uLnTx/>
                <a:uFillTx/>
                <a:latin typeface="Franklin Gothic Book" panose="020B0503020102020204"/>
                <a:ea typeface="+mn-ea"/>
                <a:cs typeface="+mn-cs"/>
              </a:rPr>
              <a:t>Nathan Laird – Program Manager</a:t>
            </a:r>
          </a:p>
          <a:p>
            <a:pPr marL="0" marR="0" lvl="1" indent="0" algn="l" defTabSz="914400" rtl="0" eaLnBrk="1" fontAlgn="auto" latinLnBrk="0" hangingPunct="1">
              <a:spcBef>
                <a:spcPts val="0"/>
              </a:spcBef>
              <a:spcAft>
                <a:spcPts val="0"/>
              </a:spcAft>
              <a:buClrTx/>
              <a:buSzPct val="120000"/>
              <a:buFontTx/>
              <a:buNone/>
              <a:tabLst/>
              <a:defRPr/>
            </a:pPr>
            <a:endParaRPr kumimoji="0" lang="en-US" sz="2000" b="1"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a:p>
            <a:pPr marL="457200" lvl="2">
              <a:buSzPct val="120000"/>
            </a:pPr>
            <a:r>
              <a:rPr lang="en-US" sz="2000" dirty="0">
                <a:solidFill>
                  <a:srgbClr val="004E7E"/>
                </a:solidFill>
                <a:latin typeface="Franklin Gothic Book" panose="020B0503020102020204"/>
              </a:rPr>
              <a:t>Bachelor of Arts in International Relations - 1999</a:t>
            </a:r>
          </a:p>
          <a:p>
            <a:pPr marL="457200" lvl="2">
              <a:buSzPct val="120000"/>
            </a:pP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Master of Arts in 20</a:t>
            </a:r>
            <a:r>
              <a:rPr kumimoji="0" lang="en-US" sz="2000" b="0" i="0" u="none" strike="noStrike" kern="1200" cap="none" spc="0" normalizeH="0" baseline="30000" noProof="0" dirty="0">
                <a:ln>
                  <a:noFill/>
                </a:ln>
                <a:solidFill>
                  <a:srgbClr val="004E7E"/>
                </a:solidFill>
                <a:effectLst/>
                <a:uLnTx/>
                <a:uFillTx/>
                <a:latin typeface="Franklin Gothic Book" panose="020B0503020102020204"/>
                <a:ea typeface="+mn-ea"/>
                <a:cs typeface="+mn-cs"/>
              </a:rPr>
              <a:t>th</a:t>
            </a: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 Century Military History – 2001</a:t>
            </a:r>
          </a:p>
          <a:p>
            <a:pPr marL="457200" lvl="2">
              <a:buSzPct val="120000"/>
            </a:pP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Minimum Wage Jobs in Truro – 2001-2004</a:t>
            </a:r>
          </a:p>
          <a:p>
            <a:pPr marL="457200" lvl="2">
              <a:buSzPct val="120000"/>
            </a:pP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Customer Service Agent </a:t>
            </a:r>
            <a:r>
              <a:rPr lang="en-US" sz="2000" dirty="0">
                <a:solidFill>
                  <a:srgbClr val="004E7E"/>
                </a:solidFill>
                <a:latin typeface="Franklin Gothic Book" panose="020B0503020102020204"/>
              </a:rPr>
              <a:t>@</a:t>
            </a: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 Convergys – 2004</a:t>
            </a:r>
          </a:p>
          <a:p>
            <a:pPr marL="457200" lvl="2">
              <a:buSzPct val="120000"/>
            </a:pPr>
            <a:r>
              <a:rPr lang="en-US" sz="2000" dirty="0">
                <a:solidFill>
                  <a:srgbClr val="004E7E"/>
                </a:solidFill>
                <a:latin typeface="Franklin Gothic Book" panose="020B0503020102020204"/>
              </a:rPr>
              <a:t>Trainer @ Convergys – 2005</a:t>
            </a:r>
          </a:p>
          <a:p>
            <a:pPr marL="457200" lvl="2">
              <a:buSzPct val="120000"/>
            </a:pP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Sales Manager</a:t>
            </a:r>
            <a:r>
              <a:rPr lang="en-US" sz="2000" dirty="0">
                <a:solidFill>
                  <a:srgbClr val="004E7E"/>
                </a:solidFill>
                <a:latin typeface="Franklin Gothic Book" panose="020B0503020102020204"/>
              </a:rPr>
              <a:t>/Operations Manager @ Convergys– 2006-2009</a:t>
            </a:r>
          </a:p>
          <a:p>
            <a:pPr marL="457200" lvl="2">
              <a:buSzPct val="120000"/>
            </a:pPr>
            <a:r>
              <a:rPr lang="en-US" sz="2000" dirty="0">
                <a:solidFill>
                  <a:srgbClr val="FF0000"/>
                </a:solidFill>
                <a:latin typeface="Franklin Gothic Book" panose="020B0503020102020204"/>
              </a:rPr>
              <a:t>---------------------------------------------------------------------------------------------------</a:t>
            </a:r>
          </a:p>
          <a:p>
            <a:pPr marL="457200" lvl="2">
              <a:buSzPct val="120000"/>
            </a:pPr>
            <a:r>
              <a:rPr lang="en-US" sz="2000" dirty="0">
                <a:solidFill>
                  <a:srgbClr val="004E7E"/>
                </a:solidFill>
                <a:latin typeface="Franklin Gothic Book" panose="020B0503020102020204"/>
              </a:rPr>
              <a:t>Inside Sales &amp; Account Management @ Xerox – 2010-2012</a:t>
            </a:r>
          </a:p>
          <a:p>
            <a:pPr marL="457200" lvl="2">
              <a:buSzPct val="120000"/>
            </a:pPr>
            <a:r>
              <a:rPr lang="en-US" sz="2000" dirty="0">
                <a:solidFill>
                  <a:srgbClr val="004E7E"/>
                </a:solidFill>
                <a:latin typeface="Franklin Gothic Book" panose="020B0503020102020204"/>
              </a:rPr>
              <a:t>Business Development &amp; Consulting @ ADP – 2012-2015</a:t>
            </a:r>
          </a:p>
          <a:p>
            <a:pPr marL="457200" lvl="2">
              <a:buSzPct val="120000"/>
            </a:pPr>
            <a:r>
              <a:rPr lang="en-US" sz="2000" dirty="0">
                <a:solidFill>
                  <a:srgbClr val="FF0000"/>
                </a:solidFill>
                <a:latin typeface="Franklin Gothic Book" panose="020B0503020102020204"/>
              </a:rPr>
              <a:t>---------------------------------------------------------------------------------------------------</a:t>
            </a:r>
          </a:p>
          <a:p>
            <a:pPr marL="457200" lvl="2">
              <a:buSzPct val="120000"/>
            </a:pPr>
            <a:r>
              <a:rPr lang="en-US" sz="2000" dirty="0">
                <a:solidFill>
                  <a:srgbClr val="004E7E"/>
                </a:solidFill>
                <a:latin typeface="Franklin Gothic Book" panose="020B0503020102020204"/>
              </a:rPr>
              <a:t>Business Development Manager @ Kelly Services – 2015-2016</a:t>
            </a:r>
          </a:p>
          <a:p>
            <a:pPr marL="457200" lvl="2">
              <a:buSzPct val="120000"/>
            </a:pPr>
            <a:r>
              <a:rPr lang="en-US" sz="2000" dirty="0">
                <a:solidFill>
                  <a:srgbClr val="004E7E"/>
                </a:solidFill>
                <a:latin typeface="Franklin Gothic Book" panose="020B0503020102020204"/>
              </a:rPr>
              <a:t>Branch Manager @ Adecco – 2017</a:t>
            </a:r>
          </a:p>
          <a:p>
            <a:pPr marL="457200" lvl="2">
              <a:buSzPct val="120000"/>
            </a:pPr>
            <a:r>
              <a:rPr lang="en-US" sz="2000" dirty="0">
                <a:solidFill>
                  <a:srgbClr val="004E7E"/>
                </a:solidFill>
                <a:latin typeface="Franklin Gothic Book" panose="020B0503020102020204"/>
              </a:rPr>
              <a:t>Happiest Program Manager Alive @ Halifax Partnership - 2017-present</a:t>
            </a:r>
          </a:p>
          <a:p>
            <a:pPr marL="457200" lvl="2">
              <a:buSzPct val="120000"/>
            </a:pPr>
            <a:endPar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a:p>
            <a:pPr marL="0" marR="0" lvl="1" indent="0" algn="l" defTabSz="914400" rtl="0" eaLnBrk="1" fontAlgn="auto" latinLnBrk="0" hangingPunct="1">
              <a:lnSpc>
                <a:spcPct val="150000"/>
              </a:lnSpc>
              <a:spcBef>
                <a:spcPts val="0"/>
              </a:spcBef>
              <a:spcAft>
                <a:spcPts val="0"/>
              </a:spcAft>
              <a:buClrTx/>
              <a:buSzPct val="120000"/>
              <a:buFontTx/>
              <a:buNone/>
              <a:tabLst/>
              <a:defRPr/>
            </a:pPr>
            <a:r>
              <a:rPr kumimoji="0" lang="en-US" sz="2000" b="0" i="0" u="none" strike="noStrike" kern="1200" cap="none" spc="0" normalizeH="0" baseline="0" noProof="0" dirty="0">
                <a:ln>
                  <a:noFill/>
                </a:ln>
                <a:solidFill>
                  <a:srgbClr val="004E7E"/>
                </a:solidFill>
                <a:effectLst/>
                <a:uLnTx/>
                <a:uFillTx/>
                <a:latin typeface="Franklin Gothic Book" panose="020B0503020102020204"/>
                <a:ea typeface="+mn-ea"/>
                <a:cs typeface="+mn-cs"/>
              </a:rPr>
              <a:t> </a:t>
            </a:r>
            <a:endParaRPr kumimoji="0" lang="en-CA" sz="2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pic>
        <p:nvPicPr>
          <p:cNvPr id="1026" name="Picture 2" descr="No photo description available.">
            <a:extLst>
              <a:ext uri="{FF2B5EF4-FFF2-40B4-BE49-F238E27FC236}">
                <a16:creationId xmlns:a16="http://schemas.microsoft.com/office/drawing/2014/main" id="{FCC3BD18-3E7D-4C0A-BA13-993D91684B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28" t="57422" r="18116" b="16908"/>
          <a:stretch/>
        </p:blipFill>
        <p:spPr bwMode="auto">
          <a:xfrm>
            <a:off x="8295861" y="1658282"/>
            <a:ext cx="3061252" cy="1760532"/>
          </a:xfrm>
          <a:prstGeom prst="rect">
            <a:avLst/>
          </a:prstGeom>
          <a:noFill/>
          <a:ln w="57150">
            <a:solidFill>
              <a:srgbClr val="004E7E"/>
            </a:solidFill>
          </a:ln>
          <a:extLst>
            <a:ext uri="{909E8E84-426E-40DD-AFC4-6F175D3DCCD1}">
              <a14:hiddenFill xmlns:a14="http://schemas.microsoft.com/office/drawing/2010/main">
                <a:solidFill>
                  <a:srgbClr val="FFFFFF"/>
                </a:solidFill>
              </a14:hiddenFill>
            </a:ext>
          </a:extLst>
        </p:spPr>
      </p:pic>
      <p:pic>
        <p:nvPicPr>
          <p:cNvPr id="1028" name="Picture 4" descr="Image may contain: 2 people, people smiling, people standing and suit">
            <a:extLst>
              <a:ext uri="{FF2B5EF4-FFF2-40B4-BE49-F238E27FC236}">
                <a16:creationId xmlns:a16="http://schemas.microsoft.com/office/drawing/2014/main" id="{320FB254-E244-426C-8F68-E1D09E886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861" y="3722459"/>
            <a:ext cx="3061764" cy="2060312"/>
          </a:xfrm>
          <a:prstGeom prst="rect">
            <a:avLst/>
          </a:prstGeom>
          <a:noFill/>
          <a:ln w="57150">
            <a:solidFill>
              <a:srgbClr val="004E7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HALIFAX LABOUR MARKET</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317"/>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grpSp>
        <p:nvGrpSpPr>
          <p:cNvPr id="30" name="Group 29"/>
          <p:cNvGrpSpPr/>
          <p:nvPr/>
        </p:nvGrpSpPr>
        <p:grpSpPr>
          <a:xfrm>
            <a:off x="940537" y="4923734"/>
            <a:ext cx="10987894" cy="1015663"/>
            <a:chOff x="625908" y="4923734"/>
            <a:chExt cx="10987894" cy="1015663"/>
          </a:xfrm>
        </p:grpSpPr>
        <p:sp>
          <p:nvSpPr>
            <p:cNvPr id="11" name="TextBox 10"/>
            <p:cNvSpPr txBox="1"/>
            <p:nvPr/>
          </p:nvSpPr>
          <p:spPr>
            <a:xfrm>
              <a:off x="625908" y="4923734"/>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12" name="TextBox 11"/>
            <p:cNvSpPr txBox="1"/>
            <p:nvPr/>
          </p:nvSpPr>
          <p:spPr>
            <a:xfrm>
              <a:off x="2654712" y="505549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4396" y="1804006"/>
            <a:ext cx="11053533" cy="5663089"/>
          </a:xfrm>
          <a:prstGeom prst="rect">
            <a:avLst/>
          </a:prstGeom>
        </p:spPr>
        <p:txBody>
          <a:bodyPr wrap="square">
            <a:spAutoFit/>
          </a:bodyPr>
          <a:lstStyle/>
          <a:p>
            <a:r>
              <a:rPr lang="en-US" sz="2000" b="1" dirty="0">
                <a:solidFill>
                  <a:srgbClr val="004E7E"/>
                </a:solidFill>
              </a:rPr>
              <a:t>Growth Industries:</a:t>
            </a:r>
          </a:p>
          <a:p>
            <a:pPr lvl="1"/>
            <a:r>
              <a:rPr lang="en-US" sz="2000" dirty="0">
                <a:solidFill>
                  <a:srgbClr val="004E7E"/>
                </a:solidFill>
              </a:rPr>
              <a:t>IT (</a:t>
            </a:r>
            <a:r>
              <a:rPr lang="en-US" sz="2000" dirty="0" err="1">
                <a:solidFill>
                  <a:srgbClr val="004E7E"/>
                </a:solidFill>
              </a:rPr>
              <a:t>REDspace</a:t>
            </a:r>
            <a:r>
              <a:rPr lang="en-US" sz="2000" dirty="0">
                <a:solidFill>
                  <a:srgbClr val="004E7E"/>
                </a:solidFill>
              </a:rPr>
              <a:t>/</a:t>
            </a:r>
            <a:r>
              <a:rPr lang="en-US" sz="2000" dirty="0" err="1">
                <a:solidFill>
                  <a:srgbClr val="004E7E"/>
                </a:solidFill>
              </a:rPr>
              <a:t>Athletigen</a:t>
            </a:r>
            <a:r>
              <a:rPr lang="en-US" sz="2000" dirty="0">
                <a:solidFill>
                  <a:srgbClr val="004E7E"/>
                </a:solidFill>
              </a:rPr>
              <a:t>/) &amp; ICT (Volta/</a:t>
            </a:r>
            <a:r>
              <a:rPr lang="en-US" sz="2000" dirty="0" err="1">
                <a:solidFill>
                  <a:srgbClr val="004E7E"/>
                </a:solidFill>
              </a:rPr>
              <a:t>SimplyCast</a:t>
            </a:r>
            <a:r>
              <a:rPr lang="en-US" sz="2000" dirty="0">
                <a:solidFill>
                  <a:srgbClr val="004E7E"/>
                </a:solidFill>
              </a:rPr>
              <a:t>/CGI), Financial Services, Skilled Trades (Manufacturing/Air Conditioning Repair), Engineering, Ocean Tech (GIT/</a:t>
            </a:r>
            <a:r>
              <a:rPr lang="en-US" sz="2000" dirty="0" err="1">
                <a:solidFill>
                  <a:srgbClr val="004E7E"/>
                </a:solidFill>
              </a:rPr>
              <a:t>Ashored</a:t>
            </a:r>
            <a:r>
              <a:rPr lang="en-US" sz="2000" dirty="0">
                <a:solidFill>
                  <a:srgbClr val="004E7E"/>
                </a:solidFill>
              </a:rPr>
              <a:t>), Business Development.</a:t>
            </a:r>
          </a:p>
          <a:p>
            <a:pPr lvl="1"/>
            <a:endParaRPr lang="en-US" sz="2000" dirty="0">
              <a:solidFill>
                <a:srgbClr val="004E7E"/>
              </a:solidFill>
            </a:endParaRPr>
          </a:p>
          <a:p>
            <a:r>
              <a:rPr lang="en-US" sz="2000" b="1" dirty="0">
                <a:solidFill>
                  <a:srgbClr val="004E7E"/>
                </a:solidFill>
              </a:rPr>
              <a:t>Major Employers:</a:t>
            </a:r>
          </a:p>
          <a:p>
            <a:pPr lvl="1"/>
            <a:r>
              <a:rPr lang="en-US" sz="2000" dirty="0">
                <a:solidFill>
                  <a:srgbClr val="004E7E"/>
                </a:solidFill>
              </a:rPr>
              <a:t>RBC, IBM, NTT Data, Manulife, CGI, Emera, Staples, Irving Shipbuilding, JD Irving, Post-Secondary Institutions, City of Halifax and Province of NS.</a:t>
            </a:r>
          </a:p>
          <a:p>
            <a:pPr lvl="1"/>
            <a:endParaRPr lang="en-US" sz="2000" dirty="0">
              <a:solidFill>
                <a:srgbClr val="004E7E"/>
              </a:solidFill>
            </a:endParaRPr>
          </a:p>
          <a:p>
            <a:r>
              <a:rPr lang="en-US" sz="2000" b="1" dirty="0">
                <a:solidFill>
                  <a:srgbClr val="004E7E"/>
                </a:solidFill>
              </a:rPr>
              <a:t>Banks:</a:t>
            </a:r>
          </a:p>
          <a:p>
            <a:pPr lvl="1"/>
            <a:r>
              <a:rPr lang="en-US" sz="2000" dirty="0">
                <a:solidFill>
                  <a:srgbClr val="004E7E"/>
                </a:solidFill>
              </a:rPr>
              <a:t>RBC – personal banking, commercial banking, IT, back office</a:t>
            </a:r>
          </a:p>
          <a:p>
            <a:pPr lvl="1"/>
            <a:r>
              <a:rPr lang="en-US" sz="2000" dirty="0">
                <a:solidFill>
                  <a:srgbClr val="004E7E"/>
                </a:solidFill>
              </a:rPr>
              <a:t>Scotiabank – personal banking, commercial banking, virtual banking advisors, contact center client service</a:t>
            </a:r>
          </a:p>
          <a:p>
            <a:pPr lvl="1"/>
            <a:r>
              <a:rPr lang="en-US" sz="2000" dirty="0">
                <a:solidFill>
                  <a:srgbClr val="004E7E"/>
                </a:solidFill>
              </a:rPr>
              <a:t>TD – personal banking, commercial banking, TD insurance contact center</a:t>
            </a:r>
          </a:p>
          <a:p>
            <a:pPr lvl="1"/>
            <a:r>
              <a:rPr lang="en-US" sz="2000" dirty="0">
                <a:solidFill>
                  <a:srgbClr val="004E7E"/>
                </a:solidFill>
              </a:rPr>
              <a:t>CIBC - personal banking, commercial banking, contact center client service</a:t>
            </a:r>
          </a:p>
          <a:p>
            <a:pPr lvl="1"/>
            <a:r>
              <a:rPr lang="en-US" sz="2000" dirty="0">
                <a:solidFill>
                  <a:srgbClr val="004E7E"/>
                </a:solidFill>
              </a:rPr>
              <a:t>BMO - personal banking, commercial banking,</a:t>
            </a:r>
          </a:p>
          <a:p>
            <a:pPr lvl="1"/>
            <a:endParaRPr lang="en-US" dirty="0">
              <a:solidFill>
                <a:srgbClr val="004E7E"/>
              </a:solidFill>
            </a:endParaRPr>
          </a:p>
          <a:p>
            <a:pPr lvl="1"/>
            <a:endParaRPr lang="en-US" sz="2400" dirty="0">
              <a:solidFill>
                <a:srgbClr val="004E7E"/>
              </a:solidFill>
            </a:endParaRPr>
          </a:p>
        </p:txBody>
      </p:sp>
    </p:spTree>
    <p:extLst>
      <p:ext uri="{BB962C8B-B14F-4D97-AF65-F5344CB8AC3E}">
        <p14:creationId xmlns:p14="http://schemas.microsoft.com/office/powerpoint/2010/main" val="24367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96" y="759994"/>
            <a:ext cx="10348598" cy="310303"/>
          </a:xfrm>
        </p:spPr>
        <p:txBody>
          <a:bodyPr>
            <a:noAutofit/>
          </a:bodyPr>
          <a:lstStyle/>
          <a:p>
            <a:r>
              <a:rPr lang="en-CA" sz="2800" dirty="0">
                <a:latin typeface="Calibri Light" charset="0"/>
                <a:ea typeface="Calibri Light" charset="0"/>
                <a:cs typeface="Calibri Light" charset="0"/>
              </a:rPr>
              <a:t>HALIFAX LABOUR MARKET</a:t>
            </a:r>
            <a:br>
              <a:rPr lang="en-CA" sz="2400" b="0" dirty="0">
                <a:latin typeface="Calibri Light" charset="0"/>
                <a:ea typeface="Calibri Light" charset="0"/>
                <a:cs typeface="Calibri Light" charset="0"/>
              </a:rPr>
            </a:br>
            <a:r>
              <a:rPr lang="sk-SK" sz="2400" b="0" dirty="0"/>
              <a:t> </a:t>
            </a:r>
            <a:br>
              <a:rPr lang="en-CA" sz="2400" b="0" dirty="0">
                <a:latin typeface="Calibri Light" charset="0"/>
                <a:ea typeface="Calibri Light" charset="0"/>
                <a:cs typeface="Calibri Light" charset="0"/>
              </a:rPr>
            </a:br>
            <a:r>
              <a:rPr lang="sk-SK" sz="2400" b="0" dirty="0"/>
              <a:t> </a:t>
            </a:r>
            <a:r>
              <a:rPr lang="sk-SK" sz="2400" b="0" dirty="0">
                <a:latin typeface="Calibri Light" charset="0"/>
                <a:ea typeface="Calibri Light" charset="0"/>
                <a:cs typeface="Calibri Light" charset="0"/>
              </a:rPr>
              <a:t> </a:t>
            </a:r>
            <a:endParaRPr lang="en-US" sz="2400" b="0" dirty="0">
              <a:latin typeface="Calibri Light" charset="0"/>
              <a:ea typeface="Calibri Light" charset="0"/>
              <a:cs typeface="Calibri Light" charset="0"/>
            </a:endParaRPr>
          </a:p>
        </p:txBody>
      </p:sp>
      <p:grpSp>
        <p:nvGrpSpPr>
          <p:cNvPr id="28" name="Group 27"/>
          <p:cNvGrpSpPr/>
          <p:nvPr/>
        </p:nvGrpSpPr>
        <p:grpSpPr>
          <a:xfrm>
            <a:off x="940537" y="1931438"/>
            <a:ext cx="10987894" cy="1015663"/>
            <a:chOff x="625908" y="1931317"/>
            <a:chExt cx="10987894" cy="1015663"/>
          </a:xfrm>
        </p:grpSpPr>
        <p:sp>
          <p:nvSpPr>
            <p:cNvPr id="3" name="TextBox 2"/>
            <p:cNvSpPr txBox="1"/>
            <p:nvPr/>
          </p:nvSpPr>
          <p:spPr>
            <a:xfrm>
              <a:off x="2654712" y="2066928"/>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sp>
          <p:nvSpPr>
            <p:cNvPr id="4" name="TextBox 3"/>
            <p:cNvSpPr txBox="1"/>
            <p:nvPr/>
          </p:nvSpPr>
          <p:spPr>
            <a:xfrm>
              <a:off x="625908" y="1931317"/>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grpSp>
      <p:grpSp>
        <p:nvGrpSpPr>
          <p:cNvPr id="29" name="Group 28"/>
          <p:cNvGrpSpPr/>
          <p:nvPr/>
        </p:nvGrpSpPr>
        <p:grpSpPr>
          <a:xfrm>
            <a:off x="940537" y="3387800"/>
            <a:ext cx="10987894" cy="1015663"/>
            <a:chOff x="625908" y="3387800"/>
            <a:chExt cx="10987894" cy="1015663"/>
          </a:xfrm>
        </p:grpSpPr>
        <p:sp>
          <p:nvSpPr>
            <p:cNvPr id="6" name="TextBox 5"/>
            <p:cNvSpPr txBox="1"/>
            <p:nvPr/>
          </p:nvSpPr>
          <p:spPr>
            <a:xfrm>
              <a:off x="625908" y="3387800"/>
              <a:ext cx="2028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sp>
          <p:nvSpPr>
            <p:cNvPr id="7" name="TextBox 6"/>
            <p:cNvSpPr txBox="1"/>
            <p:nvPr/>
          </p:nvSpPr>
          <p:spPr>
            <a:xfrm>
              <a:off x="2654712" y="3507016"/>
              <a:ext cx="8959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4E7E"/>
                </a:solidFill>
                <a:effectLst/>
                <a:uLnTx/>
                <a:uFillTx/>
                <a:latin typeface="Calibri Light" charset="0"/>
                <a:ea typeface="Calibri Light" charset="0"/>
                <a:cs typeface="Calibri Light" charset="0"/>
              </a:endParaRPr>
            </a:p>
          </p:txBody>
        </p:sp>
      </p:grpSp>
      <p:sp>
        <p:nvSpPr>
          <p:cNvPr id="11" name="TextBox 10"/>
          <p:cNvSpPr txBox="1"/>
          <p:nvPr/>
        </p:nvSpPr>
        <p:spPr>
          <a:xfrm>
            <a:off x="940537" y="4627038"/>
            <a:ext cx="5740173" cy="209288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4E7E"/>
                </a:solidFill>
                <a:effectLst/>
                <a:uLnTx/>
                <a:uFillTx/>
                <a:latin typeface="Franklin Gothic Book" panose="020B0503020102020204"/>
                <a:ea typeface="+mn-ea"/>
                <a:cs typeface="+mn-cs"/>
              </a:rPr>
              <a:t>What’s on the table?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004E7E"/>
                </a:solidFill>
                <a:latin typeface="Franklin Gothic Book" panose="020B0503020102020204"/>
              </a:rPr>
              <a:t>Relevant Occupation Category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u="none" strike="noStrike" kern="1200" cap="none" spc="0" normalizeH="0" baseline="0" noProof="0" dirty="0">
                <a:ln>
                  <a:noFill/>
                </a:ln>
                <a:solidFill>
                  <a:srgbClr val="004E7E"/>
                </a:solidFill>
                <a:effectLst/>
                <a:uLnTx/>
                <a:uFillTx/>
                <a:latin typeface="Franklin Gothic Book" panose="020B0503020102020204"/>
                <a:ea typeface="+mn-ea"/>
                <a:cs typeface="+mn-cs"/>
              </a:rPr>
              <a:t>How many people are employed in that occupation in Halifax</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004E7E"/>
                </a:solidFill>
                <a:latin typeface="Franklin Gothic Book" panose="020B0503020102020204"/>
              </a:rPr>
              <a:t>What share that employment makes up of total employment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u="none" strike="noStrike" kern="1200" cap="none" spc="0" normalizeH="0" baseline="0" noProof="0" dirty="0">
                <a:ln>
                  <a:noFill/>
                </a:ln>
                <a:solidFill>
                  <a:srgbClr val="004E7E"/>
                </a:solidFill>
                <a:effectLst/>
                <a:uLnTx/>
                <a:uFillTx/>
                <a:latin typeface="Franklin Gothic Book" panose="020B0503020102020204"/>
                <a:ea typeface="+mn-ea"/>
                <a:cs typeface="+mn-cs"/>
              </a:rPr>
              <a:t>Typical hourly wage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u="none" strike="noStrike" kern="1200" cap="none" spc="0" normalizeH="0" baseline="0" noProof="0" dirty="0">
                <a:ln>
                  <a:noFill/>
                </a:ln>
                <a:solidFill>
                  <a:srgbClr val="004E7E"/>
                </a:solidFill>
                <a:effectLst/>
                <a:uLnTx/>
                <a:uFillTx/>
                <a:latin typeface="Franklin Gothic Book" panose="020B0503020102020204"/>
                <a:ea typeface="+mn-ea"/>
                <a:cs typeface="+mn-cs"/>
              </a:rPr>
              <a:t>Number of </a:t>
            </a:r>
            <a:r>
              <a:rPr lang="en-US" sz="1600" dirty="0">
                <a:solidFill>
                  <a:srgbClr val="004E7E"/>
                </a:solidFill>
                <a:latin typeface="Franklin Gothic Book" panose="020B0503020102020204"/>
              </a:rPr>
              <a:t>vacancies estimated for that occupation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u="none" strike="noStrike" kern="1200" cap="none" spc="0" normalizeH="0" baseline="0" noProof="0" dirty="0">
                <a:ln>
                  <a:noFill/>
                </a:ln>
                <a:solidFill>
                  <a:srgbClr val="004E7E"/>
                </a:solidFill>
                <a:effectLst/>
                <a:uLnTx/>
                <a:uFillTx/>
                <a:latin typeface="Franklin Gothic Book" panose="020B0503020102020204"/>
                <a:ea typeface="+mn-ea"/>
                <a:cs typeface="+mn-cs"/>
              </a:rPr>
              <a:t>Vacancy rate</a:t>
            </a:r>
            <a:r>
              <a:rPr lang="en-US" sz="1600" dirty="0">
                <a:solidFill>
                  <a:srgbClr val="004E7E"/>
                </a:solidFill>
                <a:latin typeface="Franklin Gothic Book" panose="020B0503020102020204"/>
              </a:rPr>
              <a:t> (vacancies/employment)</a:t>
            </a:r>
            <a:endParaRPr lang="en-US" dirty="0">
              <a:solidFill>
                <a:srgbClr val="004E7E"/>
              </a:solidFill>
              <a:latin typeface="Franklin Gothic Book" panose="020B0503020102020204"/>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rgbClr val="004E7E"/>
              </a:solidFill>
              <a:effectLst/>
              <a:uLnTx/>
              <a:uFillTx/>
              <a:latin typeface="Franklin Gothic Book" panose="020B0503020102020204"/>
              <a:ea typeface="+mn-ea"/>
              <a:cs typeface="+mn-cs"/>
            </a:endParaRPr>
          </a:p>
        </p:txBody>
      </p:sp>
      <p:cxnSp>
        <p:nvCxnSpPr>
          <p:cNvPr id="16" name="Straight Connector 15"/>
          <p:cNvCxnSpPr/>
          <p:nvPr/>
        </p:nvCxnSpPr>
        <p:spPr>
          <a:xfrm>
            <a:off x="714396" y="1278294"/>
            <a:ext cx="10771588" cy="0"/>
          </a:xfrm>
          <a:prstGeom prst="line">
            <a:avLst/>
          </a:prstGeom>
          <a:ln>
            <a:solidFill>
              <a:srgbClr val="004E7E"/>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 y="-7654"/>
            <a:ext cx="12192001" cy="269187"/>
          </a:xfrm>
          <a:prstGeom prst="rect">
            <a:avLst/>
          </a:prstGeom>
          <a:solidFill>
            <a:srgbClr val="004E7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9DAC267A-3644-48FA-AA39-626C90872DCB}"/>
              </a:ext>
            </a:extLst>
          </p:cNvPr>
          <p:cNvSpPr/>
          <p:nvPr/>
        </p:nvSpPr>
        <p:spPr>
          <a:xfrm>
            <a:off x="714396" y="1804006"/>
            <a:ext cx="11053533" cy="738664"/>
          </a:xfrm>
          <a:prstGeom prst="rect">
            <a:avLst/>
          </a:prstGeom>
        </p:spPr>
        <p:txBody>
          <a:bodyPr wrap="square">
            <a:spAutoFit/>
          </a:bodyPr>
          <a:lstStyle/>
          <a:p>
            <a:pPr lvl="1"/>
            <a:endParaRPr lang="en-US" dirty="0">
              <a:solidFill>
                <a:srgbClr val="004E7E"/>
              </a:solidFill>
            </a:endParaRPr>
          </a:p>
          <a:p>
            <a:pPr lvl="1"/>
            <a:endParaRPr lang="en-US" sz="2400" dirty="0">
              <a:solidFill>
                <a:srgbClr val="004E7E"/>
              </a:solidFill>
            </a:endParaRPr>
          </a:p>
        </p:txBody>
      </p:sp>
      <p:sp>
        <p:nvSpPr>
          <p:cNvPr id="9" name="TextBox 8">
            <a:extLst>
              <a:ext uri="{FF2B5EF4-FFF2-40B4-BE49-F238E27FC236}">
                <a16:creationId xmlns:a16="http://schemas.microsoft.com/office/drawing/2014/main" id="{191965C9-8393-4BA6-81D9-8B40B9F5115A}"/>
              </a:ext>
            </a:extLst>
          </p:cNvPr>
          <p:cNvSpPr txBox="1"/>
          <p:nvPr/>
        </p:nvSpPr>
        <p:spPr>
          <a:xfrm>
            <a:off x="6954105" y="4713306"/>
            <a:ext cx="4531879" cy="1354217"/>
          </a:xfrm>
          <a:prstGeom prst="rect">
            <a:avLst/>
          </a:prstGeom>
          <a:noFill/>
        </p:spPr>
        <p:txBody>
          <a:bodyPr wrap="square" rtlCol="0">
            <a:spAutoFit/>
          </a:bodyPr>
          <a:lstStyle/>
          <a:p>
            <a:pPr lvl="0">
              <a:defRPr/>
            </a:pPr>
            <a:r>
              <a:rPr lang="en-US" sz="1600" b="1" dirty="0">
                <a:solidFill>
                  <a:srgbClr val="004E7E"/>
                </a:solidFill>
              </a:rPr>
              <a:t>Overall Trend: </a:t>
            </a:r>
          </a:p>
          <a:p>
            <a:pPr marL="285750" lvl="0" indent="-285750">
              <a:buFont typeface="Wingdings" panose="05000000000000000000" pitchFamily="2" charset="2"/>
              <a:buChar char="Ø"/>
              <a:defRPr/>
            </a:pPr>
            <a:r>
              <a:rPr lang="en-US" sz="1600" dirty="0">
                <a:solidFill>
                  <a:srgbClr val="004E7E"/>
                </a:solidFill>
              </a:rPr>
              <a:t>High demand for Finance, Skilled Trades &amp; Engineering (among other natural &amp; applied sciences)</a:t>
            </a:r>
          </a:p>
          <a:p>
            <a:endParaRPr lang="en-US" dirty="0"/>
          </a:p>
        </p:txBody>
      </p:sp>
      <p:graphicFrame>
        <p:nvGraphicFramePr>
          <p:cNvPr id="10" name="Table 9">
            <a:extLst>
              <a:ext uri="{FF2B5EF4-FFF2-40B4-BE49-F238E27FC236}">
                <a16:creationId xmlns:a16="http://schemas.microsoft.com/office/drawing/2014/main" id="{E581289C-BCF9-4A93-8C89-0DE3B1FD65D0}"/>
              </a:ext>
            </a:extLst>
          </p:cNvPr>
          <p:cNvGraphicFramePr>
            <a:graphicFrameLocks noGrp="1"/>
          </p:cNvGraphicFramePr>
          <p:nvPr>
            <p:extLst>
              <p:ext uri="{D42A27DB-BD31-4B8C-83A1-F6EECF244321}">
                <p14:modId xmlns:p14="http://schemas.microsoft.com/office/powerpoint/2010/main" val="1395616625"/>
              </p:ext>
            </p:extLst>
          </p:nvPr>
        </p:nvGraphicFramePr>
        <p:xfrm>
          <a:off x="1082269" y="1375516"/>
          <a:ext cx="10169194" cy="3264628"/>
        </p:xfrm>
        <a:graphic>
          <a:graphicData uri="http://schemas.openxmlformats.org/drawingml/2006/table">
            <a:tbl>
              <a:tblPr firstRow="1" firstCol="1" bandRow="1">
                <a:tableStyleId>{5C22544A-7EE6-4342-B048-85BDC9FD1C3A}</a:tableStyleId>
              </a:tblPr>
              <a:tblGrid>
                <a:gridCol w="4863044">
                  <a:extLst>
                    <a:ext uri="{9D8B030D-6E8A-4147-A177-3AD203B41FA5}">
                      <a16:colId xmlns:a16="http://schemas.microsoft.com/office/drawing/2014/main" val="1697049095"/>
                    </a:ext>
                  </a:extLst>
                </a:gridCol>
                <a:gridCol w="1273787">
                  <a:extLst>
                    <a:ext uri="{9D8B030D-6E8A-4147-A177-3AD203B41FA5}">
                      <a16:colId xmlns:a16="http://schemas.microsoft.com/office/drawing/2014/main" val="1960187841"/>
                    </a:ext>
                  </a:extLst>
                </a:gridCol>
                <a:gridCol w="1273787">
                  <a:extLst>
                    <a:ext uri="{9D8B030D-6E8A-4147-A177-3AD203B41FA5}">
                      <a16:colId xmlns:a16="http://schemas.microsoft.com/office/drawing/2014/main" val="2339649599"/>
                    </a:ext>
                  </a:extLst>
                </a:gridCol>
                <a:gridCol w="832904">
                  <a:extLst>
                    <a:ext uri="{9D8B030D-6E8A-4147-A177-3AD203B41FA5}">
                      <a16:colId xmlns:a16="http://schemas.microsoft.com/office/drawing/2014/main" val="1582173582"/>
                    </a:ext>
                  </a:extLst>
                </a:gridCol>
                <a:gridCol w="1031690">
                  <a:extLst>
                    <a:ext uri="{9D8B030D-6E8A-4147-A177-3AD203B41FA5}">
                      <a16:colId xmlns:a16="http://schemas.microsoft.com/office/drawing/2014/main" val="1106309392"/>
                    </a:ext>
                  </a:extLst>
                </a:gridCol>
                <a:gridCol w="893982">
                  <a:extLst>
                    <a:ext uri="{9D8B030D-6E8A-4147-A177-3AD203B41FA5}">
                      <a16:colId xmlns:a16="http://schemas.microsoft.com/office/drawing/2014/main" val="96421627"/>
                    </a:ext>
                  </a:extLst>
                </a:gridCol>
              </a:tblGrid>
              <a:tr h="507049">
                <a:tc>
                  <a:txBody>
                    <a:bodyPr/>
                    <a:lstStyle/>
                    <a:p>
                      <a:pPr marL="0" marR="0" algn="ctr">
                        <a:lnSpc>
                          <a:spcPct val="107000"/>
                        </a:lnSpc>
                        <a:spcBef>
                          <a:spcPts val="0"/>
                        </a:spcBef>
                        <a:spcAft>
                          <a:spcPts val="0"/>
                        </a:spcAft>
                      </a:pPr>
                      <a:r>
                        <a:rPr lang="en-US" sz="1000">
                          <a:effectLst/>
                        </a:rPr>
                        <a:t>Occupational Data for 2018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ctr">
                        <a:lnSpc>
                          <a:spcPct val="107000"/>
                        </a:lnSpc>
                        <a:spcBef>
                          <a:spcPts val="0"/>
                        </a:spcBef>
                        <a:spcAft>
                          <a:spcPts val="0"/>
                        </a:spcAft>
                      </a:pPr>
                      <a:r>
                        <a:rPr lang="en-US" sz="1000" b="1" dirty="0">
                          <a:effectLst/>
                        </a:rPr>
                        <a:t>Employment</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ctr">
                        <a:lnSpc>
                          <a:spcPct val="107000"/>
                        </a:lnSpc>
                        <a:spcBef>
                          <a:spcPts val="0"/>
                        </a:spcBef>
                        <a:spcAft>
                          <a:spcPts val="0"/>
                        </a:spcAft>
                      </a:pPr>
                      <a:r>
                        <a:rPr lang="en-US" sz="1000" b="1" dirty="0">
                          <a:effectLst/>
                        </a:rPr>
                        <a:t>Employment Share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ctr">
                        <a:lnSpc>
                          <a:spcPct val="107000"/>
                        </a:lnSpc>
                        <a:spcBef>
                          <a:spcPts val="0"/>
                        </a:spcBef>
                        <a:spcAft>
                          <a:spcPts val="0"/>
                        </a:spcAft>
                      </a:pPr>
                      <a:r>
                        <a:rPr lang="en-US" sz="1000" b="1" dirty="0">
                          <a:effectLst/>
                        </a:rPr>
                        <a:t>Avg. Hourly Wage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ctr">
                        <a:lnSpc>
                          <a:spcPct val="107000"/>
                        </a:lnSpc>
                        <a:spcBef>
                          <a:spcPts val="0"/>
                        </a:spcBef>
                        <a:spcAft>
                          <a:spcPts val="0"/>
                        </a:spcAft>
                      </a:pPr>
                      <a:r>
                        <a:rPr lang="en-US" sz="1000" b="1" dirty="0">
                          <a:effectLst/>
                        </a:rPr>
                        <a:t>Job Vacancies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ctr">
                        <a:lnSpc>
                          <a:spcPct val="107000"/>
                        </a:lnSpc>
                        <a:spcBef>
                          <a:spcPts val="0"/>
                        </a:spcBef>
                        <a:spcAft>
                          <a:spcPts val="0"/>
                        </a:spcAft>
                      </a:pPr>
                      <a:r>
                        <a:rPr lang="en-US" sz="1000" b="1" dirty="0">
                          <a:effectLst/>
                        </a:rPr>
                        <a:t>Vacancy Rate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749766576"/>
                  </a:ext>
                </a:extLst>
              </a:tr>
              <a:tr h="250689">
                <a:tc>
                  <a:txBody>
                    <a:bodyPr/>
                    <a:lstStyle/>
                    <a:p>
                      <a:pPr marL="0" marR="0" algn="l">
                        <a:lnSpc>
                          <a:spcPct val="107000"/>
                        </a:lnSpc>
                        <a:spcBef>
                          <a:spcPts val="0"/>
                        </a:spcBef>
                        <a:spcAft>
                          <a:spcPts val="0"/>
                        </a:spcAft>
                      </a:pPr>
                      <a:r>
                        <a:rPr lang="en-US" sz="1000">
                          <a:effectLst/>
                        </a:rPr>
                        <a:t>All Occupations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234,200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100.0%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$18.23 </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6,153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2.6%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1215540639"/>
                  </a:ext>
                </a:extLst>
              </a:tr>
              <a:tr h="250689">
                <a:tc>
                  <a:txBody>
                    <a:bodyPr/>
                    <a:lstStyle/>
                    <a:p>
                      <a:pPr marL="0" marR="0" algn="l">
                        <a:lnSpc>
                          <a:spcPct val="107000"/>
                        </a:lnSpc>
                        <a:spcBef>
                          <a:spcPts val="0"/>
                        </a:spcBef>
                        <a:spcAft>
                          <a:spcPts val="0"/>
                        </a:spcAft>
                      </a:pPr>
                      <a:r>
                        <a:rPr lang="en-US" sz="1000" dirty="0">
                          <a:effectLst/>
                        </a:rPr>
                        <a:t>Natural and applied sciences and related occupations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b="1" dirty="0">
                          <a:effectLst/>
                        </a:rPr>
                        <a:t>19,200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8.2%</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$29.21</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495</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2.6%</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814234473"/>
                  </a:ext>
                </a:extLst>
              </a:tr>
              <a:tr h="250689">
                <a:tc>
                  <a:txBody>
                    <a:bodyPr/>
                    <a:lstStyle/>
                    <a:p>
                      <a:pPr marL="0" marR="0" algn="l">
                        <a:lnSpc>
                          <a:spcPct val="107000"/>
                        </a:lnSpc>
                        <a:spcBef>
                          <a:spcPts val="0"/>
                        </a:spcBef>
                        <a:spcAft>
                          <a:spcPts val="0"/>
                        </a:spcAft>
                      </a:pPr>
                      <a:r>
                        <a:rPr lang="en-US" sz="1000">
                          <a:effectLst/>
                        </a:rPr>
                        <a:t>                Professional occupations in natural and applied sciences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dirty="0">
                          <a:effectLst/>
                        </a:rPr>
                        <a:t>10,900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dirty="0">
                          <a:effectLst/>
                        </a:rPr>
                        <a:t>4.7%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$32.25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203318187"/>
                  </a:ext>
                </a:extLst>
              </a:tr>
              <a:tr h="250689">
                <a:tc>
                  <a:txBody>
                    <a:bodyPr/>
                    <a:lstStyle/>
                    <a:p>
                      <a:pPr marL="0" marR="0" algn="l">
                        <a:lnSpc>
                          <a:spcPct val="107000"/>
                        </a:lnSpc>
                        <a:spcBef>
                          <a:spcPts val="0"/>
                        </a:spcBef>
                        <a:spcAft>
                          <a:spcPts val="0"/>
                        </a:spcAft>
                      </a:pPr>
                      <a:r>
                        <a:rPr lang="en-US" sz="1000">
                          <a:effectLst/>
                        </a:rPr>
                        <a:t>                Technical occupations related to natural and applied sciences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dirty="0">
                          <a:effectLst/>
                        </a:rPr>
                        <a:t>8,400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$24.61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2555736578"/>
                  </a:ext>
                </a:extLst>
              </a:tr>
              <a:tr h="250689">
                <a:tc>
                  <a:txBody>
                    <a:bodyPr/>
                    <a:lstStyle/>
                    <a:p>
                      <a:pPr marL="0" marR="0" algn="l">
                        <a:lnSpc>
                          <a:spcPct val="107000"/>
                        </a:lnSpc>
                        <a:spcBef>
                          <a:spcPts val="0"/>
                        </a:spcBef>
                        <a:spcAft>
                          <a:spcPts val="0"/>
                        </a:spcAft>
                      </a:pPr>
                      <a:r>
                        <a:rPr lang="en-US" sz="1000">
                          <a:effectLst/>
                        </a:rPr>
                        <a:t>Trades, transport and equipment operators and related occupations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b="1" dirty="0">
                          <a:effectLst/>
                        </a:rPr>
                        <a:t>30,000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12.8%</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$18.14</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813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2.7%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1471875713"/>
                  </a:ext>
                </a:extLst>
              </a:tr>
              <a:tr h="250689">
                <a:tc>
                  <a:txBody>
                    <a:bodyPr/>
                    <a:lstStyle/>
                    <a:p>
                      <a:pPr marL="0" marR="0" algn="l">
                        <a:lnSpc>
                          <a:spcPct val="107000"/>
                        </a:lnSpc>
                        <a:spcBef>
                          <a:spcPts val="0"/>
                        </a:spcBef>
                        <a:spcAft>
                          <a:spcPts val="0"/>
                        </a:spcAft>
                      </a:pPr>
                      <a:r>
                        <a:rPr lang="en-US" sz="1000">
                          <a:effectLst/>
                        </a:rPr>
                        <a:t>                Industrial, electrical and construction trades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a:effectLst/>
                        </a:rPr>
                        <a:t>11,700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$20.85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dirty="0">
                          <a:effectLst/>
                        </a:rPr>
                        <a:t>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3162820994"/>
                  </a:ext>
                </a:extLst>
              </a:tr>
              <a:tr h="250689">
                <a:tc>
                  <a:txBody>
                    <a:bodyPr/>
                    <a:lstStyle/>
                    <a:p>
                      <a:pPr marL="0" marR="0" algn="l">
                        <a:lnSpc>
                          <a:spcPct val="107000"/>
                        </a:lnSpc>
                        <a:spcBef>
                          <a:spcPts val="0"/>
                        </a:spcBef>
                        <a:spcAft>
                          <a:spcPts val="0"/>
                        </a:spcAft>
                      </a:pPr>
                      <a:r>
                        <a:rPr lang="en-US" sz="1000">
                          <a:effectLst/>
                        </a:rPr>
                        <a:t>                Maintenance and equipment operation trades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tc>
                <a:tc>
                  <a:txBody>
                    <a:bodyPr/>
                    <a:lstStyle/>
                    <a:p>
                      <a:pPr marL="0" marR="0" algn="r">
                        <a:lnSpc>
                          <a:spcPct val="107000"/>
                        </a:lnSpc>
                        <a:spcBef>
                          <a:spcPts val="0"/>
                        </a:spcBef>
                        <a:spcAft>
                          <a:spcPts val="0"/>
                        </a:spcAft>
                      </a:pPr>
                      <a:r>
                        <a:rPr lang="en-US" sz="1000">
                          <a:effectLst/>
                        </a:rPr>
                        <a:t>5,400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$22.67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2399226092"/>
                  </a:ext>
                </a:extLst>
              </a:tr>
              <a:tr h="250689">
                <a:tc>
                  <a:txBody>
                    <a:bodyPr/>
                    <a:lstStyle/>
                    <a:p>
                      <a:pPr marL="0" marR="0" algn="l">
                        <a:lnSpc>
                          <a:spcPct val="107000"/>
                        </a:lnSpc>
                        <a:spcBef>
                          <a:spcPts val="0"/>
                        </a:spcBef>
                        <a:spcAft>
                          <a:spcPts val="0"/>
                        </a:spcAft>
                      </a:pPr>
                      <a:r>
                        <a:rPr lang="en-US" sz="1000">
                          <a:effectLst/>
                        </a:rPr>
                        <a:t>Business, finance and administration occupations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40,400</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17.3%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$19.24 </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693</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b="1" dirty="0">
                          <a:effectLst/>
                        </a:rPr>
                        <a:t>1.7%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2735036503"/>
                  </a:ext>
                </a:extLst>
              </a:tr>
              <a:tr h="250689">
                <a:tc>
                  <a:txBody>
                    <a:bodyPr/>
                    <a:lstStyle/>
                    <a:p>
                      <a:pPr marL="0" marR="0" algn="l">
                        <a:lnSpc>
                          <a:spcPct val="107000"/>
                        </a:lnSpc>
                        <a:spcBef>
                          <a:spcPts val="0"/>
                        </a:spcBef>
                        <a:spcAft>
                          <a:spcPts val="0"/>
                        </a:spcAft>
                      </a:pPr>
                      <a:r>
                        <a:rPr lang="en-US" sz="1000">
                          <a:effectLst/>
                        </a:rPr>
                        <a:t>                Professional occupations in business and finance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10,900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$23.26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1592702301"/>
                  </a:ext>
                </a:extLst>
              </a:tr>
              <a:tr h="250689">
                <a:tc>
                  <a:txBody>
                    <a:bodyPr/>
                    <a:lstStyle/>
                    <a:p>
                      <a:pPr marL="0" marR="0" algn="l">
                        <a:lnSpc>
                          <a:spcPct val="107000"/>
                        </a:lnSpc>
                        <a:spcBef>
                          <a:spcPts val="0"/>
                        </a:spcBef>
                        <a:spcAft>
                          <a:spcPts val="0"/>
                        </a:spcAft>
                      </a:pPr>
                      <a:r>
                        <a:rPr lang="en-US" sz="1000">
                          <a:effectLst/>
                        </a:rPr>
                        <a:t>                Administrative and financial supervisors and administrative occupations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13,300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$20.08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3254827900"/>
                  </a:ext>
                </a:extLst>
              </a:tr>
              <a:tr h="250689">
                <a:tc>
                  <a:txBody>
                    <a:bodyPr/>
                    <a:lstStyle/>
                    <a:p>
                      <a:pPr marL="0" marR="0" algn="l">
                        <a:lnSpc>
                          <a:spcPct val="107000"/>
                        </a:lnSpc>
                        <a:spcBef>
                          <a:spcPts val="0"/>
                        </a:spcBef>
                        <a:spcAft>
                          <a:spcPts val="0"/>
                        </a:spcAft>
                      </a:pPr>
                      <a:r>
                        <a:rPr lang="en-US" sz="1000" dirty="0">
                          <a:effectLst/>
                        </a:rPr>
                        <a:t>                Finance, insurance and related business administrative occupations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2,800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$19.95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tc>
                  <a:txBody>
                    <a:bodyPr/>
                    <a:lstStyle/>
                    <a:p>
                      <a:pPr marL="0" marR="0" algn="r">
                        <a:lnSpc>
                          <a:spcPct val="107000"/>
                        </a:lnSpc>
                        <a:spcBef>
                          <a:spcPts val="0"/>
                        </a:spcBef>
                        <a:spcAft>
                          <a:spcPts val="0"/>
                        </a:spcAft>
                      </a:pPr>
                      <a:r>
                        <a:rPr lang="en-US" sz="1000" dirty="0">
                          <a:effectLst/>
                        </a:rPr>
                        <a:t>0.5%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315" marR="65315" marT="0" marB="0" anchor="ctr"/>
                </a:tc>
                <a:extLst>
                  <a:ext uri="{0D108BD9-81ED-4DB2-BD59-A6C34878D82A}">
                    <a16:rowId xmlns:a16="http://schemas.microsoft.com/office/drawing/2014/main" val="3586539798"/>
                  </a:ext>
                </a:extLst>
              </a:tr>
            </a:tbl>
          </a:graphicData>
        </a:graphic>
      </p:graphicFrame>
      <p:sp>
        <p:nvSpPr>
          <p:cNvPr id="13" name="TextBox 12">
            <a:extLst>
              <a:ext uri="{FF2B5EF4-FFF2-40B4-BE49-F238E27FC236}">
                <a16:creationId xmlns:a16="http://schemas.microsoft.com/office/drawing/2014/main" id="{D7F81F77-8CDB-4A93-BE14-AC9C2AEE2913}"/>
              </a:ext>
            </a:extLst>
          </p:cNvPr>
          <p:cNvSpPr txBox="1"/>
          <p:nvPr/>
        </p:nvSpPr>
        <p:spPr>
          <a:xfrm>
            <a:off x="5961553" y="6572510"/>
            <a:ext cx="3473259" cy="307777"/>
          </a:xfrm>
          <a:prstGeom prst="rect">
            <a:avLst/>
          </a:prstGeom>
          <a:noFill/>
        </p:spPr>
        <p:txBody>
          <a:bodyPr wrap="none" rtlCol="0">
            <a:spAutoFit/>
          </a:bodyPr>
          <a:lstStyle/>
          <a:p>
            <a:pPr lvl="0">
              <a:defRPr/>
            </a:pPr>
            <a:r>
              <a:rPr lang="en-US" sz="1400" i="1" dirty="0">
                <a:solidFill>
                  <a:srgbClr val="004E7E"/>
                </a:solidFill>
              </a:rPr>
              <a:t>Source: Stats Canada, </a:t>
            </a:r>
            <a:r>
              <a:rPr lang="en-US" sz="1400" i="1" dirty="0" err="1">
                <a:solidFill>
                  <a:srgbClr val="004E7E"/>
                </a:solidFill>
              </a:rPr>
              <a:t>Labour</a:t>
            </a:r>
            <a:r>
              <a:rPr lang="en-US" sz="1400" i="1" dirty="0">
                <a:solidFill>
                  <a:srgbClr val="004E7E"/>
                </a:solidFill>
              </a:rPr>
              <a:t> Force Survey</a:t>
            </a:r>
          </a:p>
        </p:txBody>
      </p:sp>
    </p:spTree>
    <p:extLst>
      <p:ext uri="{BB962C8B-B14F-4D97-AF65-F5344CB8AC3E}">
        <p14:creationId xmlns:p14="http://schemas.microsoft.com/office/powerpoint/2010/main" val="36659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C6C67FE0C7BF49BE16B90901AA9E47" ma:contentTypeVersion="24" ma:contentTypeDescription="Create a new document." ma:contentTypeScope="" ma:versionID="df282edc698f9466d818854bb7fbea07">
  <xsd:schema xmlns:xsd="http://www.w3.org/2001/XMLSchema" xmlns:xs="http://www.w3.org/2001/XMLSchema" xmlns:p="http://schemas.microsoft.com/office/2006/metadata/properties" xmlns:ns1="http://schemas.microsoft.com/sharepoint/v3" xmlns:ns2="d113813f-4cba-4c3d-bc86-98a7a117fa6b" xmlns:ns3="8306420e-6888-4e91-84c3-6dad519d6657" targetNamespace="http://schemas.microsoft.com/office/2006/metadata/properties" ma:root="true" ma:fieldsID="9e923a45898f616108eb3cf8eb6d0b8e" ns1:_="" ns2:_="" ns3:_="">
    <xsd:import namespace="http://schemas.microsoft.com/sharepoint/v3"/>
    <xsd:import namespace="d113813f-4cba-4c3d-bc86-98a7a117fa6b"/>
    <xsd:import namespace="8306420e-6888-4e91-84c3-6dad519d6657"/>
    <xsd:element name="properties">
      <xsd:complexType>
        <xsd:sequence>
          <xsd:element name="documentManagement">
            <xsd:complexType>
              <xsd:all>
                <xsd:element ref="ns1:PublishingStartDate" minOccurs="0"/>
                <xsd:element ref="ns1:PublishingExpirationDate" minOccurs="0"/>
                <xsd:element ref="ns2:kc447becdeab475dba3226ef6214300e" minOccurs="0"/>
                <xsd:element ref="ns3:TaxCatchAll" minOccurs="0"/>
                <xsd:element ref="ns3:SharedWithUsers" minOccurs="0"/>
                <xsd:element ref="ns3:SharingHintHash" minOccurs="0"/>
                <xsd:element ref="ns3:SharedWithDetails" minOccurs="0"/>
                <xsd:element ref="ns3:LastSharedByUser" minOccurs="0"/>
                <xsd:element ref="ns3:LastSharedByTim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13813f-4cba-4c3d-bc86-98a7a117fa6b" elementFormDefault="qualified">
    <xsd:import namespace="http://schemas.microsoft.com/office/2006/documentManagement/types"/>
    <xsd:import namespace="http://schemas.microsoft.com/office/infopath/2007/PartnerControls"/>
    <xsd:element name="kc447becdeab475dba3226ef6214300e" ma:index="11" nillable="true" ma:taxonomy="true" ma:internalName="kc447becdeab475dba3226ef6214300e" ma:taxonomyFieldName="DocumentTags" ma:displayName="Document Tags" ma:readOnly="false" ma:default="" ma:fieldId="{4c447bec-deab-475d-ba32-26ef6214300e}" ma:taxonomyMulti="true" ma:sspId="b9de39a2-3847-45f3-ae59-863d4d5ebcbf" ma:termSetId="f048b9ed-8a0c-4bca-ab82-3877f8838c43" ma:anchorId="00000000-0000-0000-0000-000000000000" ma:open="false" ma:isKeyword="false">
      <xsd:complexType>
        <xsd:sequence>
          <xsd:element ref="pc:Terms" minOccurs="0" maxOccurs="1"/>
        </xsd:sequence>
      </xsd:complex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06420e-6888-4e91-84c3-6dad519d665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60d1e3b-cfce-4c72-b3ba-d1756ea3fa8f}" ma:internalName="TaxCatchAll" ma:showField="CatchAllData" ma:web="8306420e-6888-4e91-84c3-6dad519d6657">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06420e-6888-4e91-84c3-6dad519d6657"/>
    <PublishingExpirationDate xmlns="http://schemas.microsoft.com/sharepoint/v3" xsi:nil="true"/>
    <PublishingStartDate xmlns="http://schemas.microsoft.com/sharepoint/v3" xsi:nil="true"/>
    <kc447becdeab475dba3226ef6214300e xmlns="d113813f-4cba-4c3d-bc86-98a7a117fa6b">
      <Terms xmlns="http://schemas.microsoft.com/office/infopath/2007/PartnerControls"/>
    </kc447becdeab475dba3226ef6214300e>
  </documentManagement>
</p:properties>
</file>

<file path=customXml/itemProps1.xml><?xml version="1.0" encoding="utf-8"?>
<ds:datastoreItem xmlns:ds="http://schemas.openxmlformats.org/officeDocument/2006/customXml" ds:itemID="{DDA77824-6611-404A-8669-719E1CAD07C3}">
  <ds:schemaRefs>
    <ds:schemaRef ds:uri="http://schemas.microsoft.com/sharepoint/v3/contenttype/forms"/>
  </ds:schemaRefs>
</ds:datastoreItem>
</file>

<file path=customXml/itemProps2.xml><?xml version="1.0" encoding="utf-8"?>
<ds:datastoreItem xmlns:ds="http://schemas.openxmlformats.org/officeDocument/2006/customXml" ds:itemID="{2F2C0AC0-53AC-423D-9E63-F120ADA6C104}"/>
</file>

<file path=customXml/itemProps3.xml><?xml version="1.0" encoding="utf-8"?>
<ds:datastoreItem xmlns:ds="http://schemas.openxmlformats.org/officeDocument/2006/customXml" ds:itemID="{D41D8C71-42F6-4A47-985D-2EF424CAE4BE}">
  <ds:schemaRefs>
    <ds:schemaRef ds:uri="http://schemas.microsoft.com/office/2006/metadata/properties"/>
    <ds:schemaRef ds:uri="http://schemas.microsoft.com/office/infopath/2007/PartnerControls"/>
    <ds:schemaRef ds:uri="5603e2b7-e75d-44df-9b41-86c9d3fb0abb"/>
    <ds:schemaRef ds:uri="8306420e-6888-4e91-84c3-6dad519d665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13113</TotalTime>
  <Words>6617</Words>
  <Application>Microsoft Office PowerPoint</Application>
  <PresentationFormat>Widescreen</PresentationFormat>
  <Paragraphs>745</Paragraphs>
  <Slides>48</Slides>
  <Notes>46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Arial</vt:lpstr>
      <vt:lpstr>Arial Black</vt:lpstr>
      <vt:lpstr>Calibri</vt:lpstr>
      <vt:lpstr>Calibri Light</vt:lpstr>
      <vt:lpstr>Franklin Gothic Book</vt:lpstr>
      <vt:lpstr>Franklin Gothic Medium</vt:lpstr>
      <vt:lpstr>Wingdings</vt:lpstr>
      <vt:lpstr>Office Theme</vt:lpstr>
      <vt:lpstr>1_Office Theme</vt:lpstr>
      <vt:lpstr>2_Office Theme</vt:lpstr>
      <vt:lpstr>Networking 101</vt:lpstr>
      <vt:lpstr>YOUR AGENDA     </vt:lpstr>
      <vt:lpstr>HALIFAX PARTNERSHIP OVERVIEW     </vt:lpstr>
      <vt:lpstr>CONNECTOR PROGRAM EXPECTATIONS     </vt:lpstr>
      <vt:lpstr>Networking 101</vt:lpstr>
      <vt:lpstr>Networking 101</vt:lpstr>
      <vt:lpstr>WHO IS NATHAN…    </vt:lpstr>
      <vt:lpstr>HALIFAX LABOUR MARKET     </vt:lpstr>
      <vt:lpstr>HALIFAX LABOUR MARKET     </vt:lpstr>
      <vt:lpstr>Networking 101</vt:lpstr>
      <vt:lpstr>JOB SEARCH STRATEGIES – JOB BOARDS     </vt:lpstr>
      <vt:lpstr>DEVELOP A TARGET LIST     </vt:lpstr>
      <vt:lpstr>RECRUITERS     </vt:lpstr>
      <vt:lpstr>RECRUITING FIRMS IN HALIFAX     </vt:lpstr>
      <vt:lpstr>RECRUITING FIRM TIPS     </vt:lpstr>
      <vt:lpstr>Networking 101</vt:lpstr>
      <vt:lpstr>NETWORKING BY THE NUMBERS     </vt:lpstr>
      <vt:lpstr>WHY IS NETWORKING IMPORTANT?     </vt:lpstr>
      <vt:lpstr>PowerPoint Presentation</vt:lpstr>
      <vt:lpstr> LINKEDIN     TIPS</vt:lpstr>
      <vt:lpstr>   LINKEDIN T  TIPS </vt:lpstr>
      <vt:lpstr>   LINKEDIN T  TIPS </vt:lpstr>
      <vt:lpstr>IN-PERSON NETWORKING EVENTS     </vt:lpstr>
      <vt:lpstr>IN-PERSON NETWORKING     </vt:lpstr>
      <vt:lpstr>     </vt:lpstr>
      <vt:lpstr>   BUSINESS CASUAL &amp; BUSINESS PROFESSIONAL</vt:lpstr>
      <vt:lpstr>IN-PERSON NETWORKING     </vt:lpstr>
      <vt:lpstr>     </vt:lpstr>
      <vt:lpstr>TIPS FOR SUCCESSFUL IN-PERSON NETWORKING</vt:lpstr>
      <vt:lpstr>“At the end of the day people won't remember what you said or did, they will remember how you made them feel.” – Maya Angelou</vt:lpstr>
      <vt:lpstr>IN-PERSON NETWORKING     </vt:lpstr>
      <vt:lpstr>FOLLOW-UP OR FAIL!</vt:lpstr>
      <vt:lpstr>Networking 101</vt:lpstr>
      <vt:lpstr>RESUME REVIEW</vt:lpstr>
      <vt:lpstr>RESUME REVIEW</vt:lpstr>
      <vt:lpstr>RESUME REVIEW</vt:lpstr>
      <vt:lpstr>RESUME REVIEW</vt:lpstr>
      <vt:lpstr>RESUME REVIEW</vt:lpstr>
      <vt:lpstr>Networking 101</vt:lpstr>
      <vt:lpstr>INTERVIEW FAQ</vt:lpstr>
      <vt:lpstr>INTERVIEW FAQ</vt:lpstr>
      <vt:lpstr>INTERVIEW FAQ</vt:lpstr>
      <vt:lpstr>INTERVIEW FAQ</vt:lpstr>
      <vt:lpstr>INTERVIEW FAQ</vt:lpstr>
      <vt:lpstr>INTERVIEW FAQ</vt:lpstr>
      <vt:lpstr>INTERVIEW FAQ</vt:lpstr>
      <vt:lpstr>INTERVIEW FAQ</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Connector Bootcamp</dc:title>
  <dc:creator>Nathan Laird</dc:creator>
  <cp:lastModifiedBy>Nada Halaweh</cp:lastModifiedBy>
  <cp:revision>90</cp:revision>
  <dcterms:created xsi:type="dcterms:W3CDTF">2019-05-16T16:02:58Z</dcterms:created>
  <dcterms:modified xsi:type="dcterms:W3CDTF">2021-03-13T17:59:19Z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0x0101000EC6C67FE0C7BF49BE16B90901AA9E47</vt:lpwstr>
  </property>
</Properties>
</file>