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6"/>
  </p:notesMasterIdLst>
  <p:handoutMasterIdLst>
    <p:handoutMasterId r:id="rId27"/>
  </p:handoutMasterIdLst>
  <p:sldIdLst>
    <p:sldId id="261" r:id="rId2"/>
    <p:sldId id="275" r:id="rId3"/>
    <p:sldId id="266" r:id="rId4"/>
    <p:sldId id="274" r:id="rId5"/>
    <p:sldId id="278" r:id="rId6"/>
    <p:sldId id="289" r:id="rId7"/>
    <p:sldId id="283" r:id="rId8"/>
    <p:sldId id="290" r:id="rId9"/>
    <p:sldId id="277" r:id="rId10"/>
    <p:sldId id="291" r:id="rId11"/>
    <p:sldId id="295" r:id="rId12"/>
    <p:sldId id="292" r:id="rId13"/>
    <p:sldId id="279" r:id="rId14"/>
    <p:sldId id="281" r:id="rId15"/>
    <p:sldId id="282" r:id="rId16"/>
    <p:sldId id="294" r:id="rId17"/>
    <p:sldId id="280" r:id="rId18"/>
    <p:sldId id="285" r:id="rId19"/>
    <p:sldId id="286" r:id="rId20"/>
    <p:sldId id="284" r:id="rId21"/>
    <p:sldId id="287" r:id="rId22"/>
    <p:sldId id="288" r:id="rId23"/>
    <p:sldId id="296" r:id="rId24"/>
    <p:sldId id="293" r:id="rId25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4C2CA"/>
    <a:srgbClr val="FF33CC"/>
    <a:srgbClr val="E527CE"/>
    <a:srgbClr val="F23E1A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595" autoAdjust="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168D55-AC68-41A8-B02C-3AFC98418845}" type="doc">
      <dgm:prSet loTypeId="urn:microsoft.com/office/officeart/2005/8/layout/hList7#2" loCatId="list" qsTypeId="urn:microsoft.com/office/officeart/2005/8/quickstyle/simple1" qsCatId="simple" csTypeId="urn:microsoft.com/office/officeart/2005/8/colors/accent1_2" csCatId="accent1" phldr="1"/>
      <dgm:spPr/>
    </dgm:pt>
    <dgm:pt modelId="{6FF6CE0E-F714-4DB7-B834-5F214774625F}">
      <dgm:prSet phldrT="[Text]"/>
      <dgm:spPr/>
      <dgm:t>
        <a:bodyPr/>
        <a:lstStyle/>
        <a:p>
          <a:r>
            <a:rPr lang="en-US" dirty="0">
              <a:latin typeface="Rockwell" panose="02060603020205020403" pitchFamily="18" charset="0"/>
            </a:rPr>
            <a:t>Connectee</a:t>
          </a:r>
        </a:p>
      </dgm:t>
    </dgm:pt>
    <dgm:pt modelId="{4166BE33-3163-4537-8557-82C6A4A6F9AE}" type="parTrans" cxnId="{5CEC5D91-70A8-4244-AB4B-1E464A6B1C01}">
      <dgm:prSet/>
      <dgm:spPr/>
      <dgm:t>
        <a:bodyPr/>
        <a:lstStyle/>
        <a:p>
          <a:endParaRPr lang="en-US"/>
        </a:p>
      </dgm:t>
    </dgm:pt>
    <dgm:pt modelId="{FB5C7C3F-B7FF-4890-A036-25F6A3244B4E}" type="sibTrans" cxnId="{5CEC5D91-70A8-4244-AB4B-1E464A6B1C01}">
      <dgm:prSet/>
      <dgm:spPr/>
      <dgm:t>
        <a:bodyPr/>
        <a:lstStyle/>
        <a:p>
          <a:endParaRPr lang="en-US"/>
        </a:p>
      </dgm:t>
    </dgm:pt>
    <dgm:pt modelId="{9BB0FE44-6024-4FB0-8C5E-DEC351E57E01}">
      <dgm:prSet phldrT="[Text]"/>
      <dgm:spPr/>
      <dgm:t>
        <a:bodyPr/>
        <a:lstStyle/>
        <a:p>
          <a:r>
            <a:rPr lang="en-US" dirty="0">
              <a:latin typeface="Rockwell" panose="02060603020205020403" pitchFamily="18" charset="0"/>
            </a:rPr>
            <a:t>Program </a:t>
          </a:r>
        </a:p>
        <a:p>
          <a:r>
            <a:rPr lang="en-US" dirty="0">
              <a:latin typeface="Rockwell" panose="02060603020205020403" pitchFamily="18" charset="0"/>
            </a:rPr>
            <a:t>Co-</a:t>
          </a:r>
          <a:r>
            <a:rPr lang="en-US" dirty="0" err="1">
              <a:latin typeface="Rockwell" panose="02060603020205020403" pitchFamily="18" charset="0"/>
            </a:rPr>
            <a:t>ordinator</a:t>
          </a:r>
          <a:endParaRPr lang="en-US" dirty="0">
            <a:latin typeface="Rockwell" panose="02060603020205020403" pitchFamily="18" charset="0"/>
          </a:endParaRPr>
        </a:p>
      </dgm:t>
    </dgm:pt>
    <dgm:pt modelId="{EF053CD0-8534-4627-83DE-FE4ADE58040D}" type="parTrans" cxnId="{6FC73EDA-A4FE-4BCB-A4EE-C7A335DA2E9A}">
      <dgm:prSet/>
      <dgm:spPr/>
      <dgm:t>
        <a:bodyPr/>
        <a:lstStyle/>
        <a:p>
          <a:endParaRPr lang="en-US"/>
        </a:p>
      </dgm:t>
    </dgm:pt>
    <dgm:pt modelId="{21474784-2B56-4482-A0A9-58851FE321EC}" type="sibTrans" cxnId="{6FC73EDA-A4FE-4BCB-A4EE-C7A335DA2E9A}">
      <dgm:prSet/>
      <dgm:spPr/>
      <dgm:t>
        <a:bodyPr/>
        <a:lstStyle/>
        <a:p>
          <a:endParaRPr lang="en-US"/>
        </a:p>
      </dgm:t>
    </dgm:pt>
    <dgm:pt modelId="{1C2702AD-E02C-4F56-A718-7ACF5481016A}">
      <dgm:prSet phldrT="[Text]"/>
      <dgm:spPr/>
      <dgm:t>
        <a:bodyPr/>
        <a:lstStyle/>
        <a:p>
          <a:r>
            <a:rPr lang="en-US" dirty="0">
              <a:latin typeface="Rockwell" panose="02060603020205020403" pitchFamily="18" charset="0"/>
            </a:rPr>
            <a:t>Connector</a:t>
          </a:r>
        </a:p>
      </dgm:t>
    </dgm:pt>
    <dgm:pt modelId="{1440D426-0A4D-47CE-8256-82AC1DC6B522}" type="parTrans" cxnId="{E475C039-3353-4D3B-AECE-BEC7336D7221}">
      <dgm:prSet/>
      <dgm:spPr/>
      <dgm:t>
        <a:bodyPr/>
        <a:lstStyle/>
        <a:p>
          <a:endParaRPr lang="en-US"/>
        </a:p>
      </dgm:t>
    </dgm:pt>
    <dgm:pt modelId="{8726F60B-955B-49F8-A562-2F1947ACA03D}" type="sibTrans" cxnId="{E475C039-3353-4D3B-AECE-BEC7336D7221}">
      <dgm:prSet/>
      <dgm:spPr/>
      <dgm:t>
        <a:bodyPr/>
        <a:lstStyle/>
        <a:p>
          <a:endParaRPr lang="en-US"/>
        </a:p>
      </dgm:t>
    </dgm:pt>
    <dgm:pt modelId="{CAD05D5B-1632-4283-B6FE-0E1671F5A3BF}" type="pres">
      <dgm:prSet presAssocID="{F0168D55-AC68-41A8-B02C-3AFC98418845}" presName="Name0" presStyleCnt="0">
        <dgm:presLayoutVars>
          <dgm:dir/>
          <dgm:resizeHandles val="exact"/>
        </dgm:presLayoutVars>
      </dgm:prSet>
      <dgm:spPr/>
    </dgm:pt>
    <dgm:pt modelId="{A21E58EF-A147-43DF-9E33-9F9197D31A0A}" type="pres">
      <dgm:prSet presAssocID="{F0168D55-AC68-41A8-B02C-3AFC98418845}" presName="fgShape" presStyleLbl="fgShp" presStyleIdx="0" presStyleCnt="1"/>
      <dgm:spPr/>
    </dgm:pt>
    <dgm:pt modelId="{386734F7-D075-40AD-A97C-91431F8A6BC0}" type="pres">
      <dgm:prSet presAssocID="{F0168D55-AC68-41A8-B02C-3AFC98418845}" presName="linComp" presStyleCnt="0"/>
      <dgm:spPr/>
    </dgm:pt>
    <dgm:pt modelId="{7DD0501F-B888-41E8-B23E-8D7EC8159759}" type="pres">
      <dgm:prSet presAssocID="{6FF6CE0E-F714-4DB7-B834-5F214774625F}" presName="compNode" presStyleCnt="0"/>
      <dgm:spPr/>
    </dgm:pt>
    <dgm:pt modelId="{65EB75D8-B45B-4372-8EDC-41D7A01F1993}" type="pres">
      <dgm:prSet presAssocID="{6FF6CE0E-F714-4DB7-B834-5F214774625F}" presName="bkgdShape" presStyleLbl="node1" presStyleIdx="0" presStyleCnt="3"/>
      <dgm:spPr/>
    </dgm:pt>
    <dgm:pt modelId="{F6909505-09B9-4866-97F9-15BFDA6E7D91}" type="pres">
      <dgm:prSet presAssocID="{6FF6CE0E-F714-4DB7-B834-5F214774625F}" presName="nodeTx" presStyleLbl="node1" presStyleIdx="0" presStyleCnt="3">
        <dgm:presLayoutVars>
          <dgm:bulletEnabled val="1"/>
        </dgm:presLayoutVars>
      </dgm:prSet>
      <dgm:spPr/>
    </dgm:pt>
    <dgm:pt modelId="{26213B46-DCE4-4402-8528-E2F12181FCF9}" type="pres">
      <dgm:prSet presAssocID="{6FF6CE0E-F714-4DB7-B834-5F214774625F}" presName="invisiNode" presStyleLbl="node1" presStyleIdx="0" presStyleCnt="3"/>
      <dgm:spPr/>
    </dgm:pt>
    <dgm:pt modelId="{E320F15F-C5D8-4F6E-B842-8907B503BE9F}" type="pres">
      <dgm:prSet presAssocID="{6FF6CE0E-F714-4DB7-B834-5F214774625F}" presName="imagNode" presStyleLbl="fgImgPlace1" presStyleIdx="0" presStyleCnt="3"/>
      <dgm:spPr>
        <a:blipFill>
          <a:blip xmlns:r="http://schemas.openxmlformats.org/officeDocument/2006/relationships" r:embed="rId1" cstate="print"/>
          <a:srcRect/>
          <a:stretch>
            <a:fillRect t="-15000" b="-15000"/>
          </a:stretch>
        </a:blipFill>
      </dgm:spPr>
    </dgm:pt>
    <dgm:pt modelId="{BF7D0DD4-B962-4044-9C33-BB022989478A}" type="pres">
      <dgm:prSet presAssocID="{FB5C7C3F-B7FF-4890-A036-25F6A3244B4E}" presName="sibTrans" presStyleLbl="sibTrans2D1" presStyleIdx="0" presStyleCnt="0"/>
      <dgm:spPr/>
    </dgm:pt>
    <dgm:pt modelId="{04D2FEEE-063D-4ABF-8A66-864468E6561C}" type="pres">
      <dgm:prSet presAssocID="{9BB0FE44-6024-4FB0-8C5E-DEC351E57E01}" presName="compNode" presStyleCnt="0"/>
      <dgm:spPr/>
    </dgm:pt>
    <dgm:pt modelId="{275208C9-851A-43BF-9E6C-8C81FF4F2197}" type="pres">
      <dgm:prSet presAssocID="{9BB0FE44-6024-4FB0-8C5E-DEC351E57E01}" presName="bkgdShape" presStyleLbl="node1" presStyleIdx="1" presStyleCnt="3" custScaleX="103122"/>
      <dgm:spPr/>
    </dgm:pt>
    <dgm:pt modelId="{ED25CCF4-F75D-4353-A0E2-87E3C053763C}" type="pres">
      <dgm:prSet presAssocID="{9BB0FE44-6024-4FB0-8C5E-DEC351E57E01}" presName="nodeTx" presStyleLbl="node1" presStyleIdx="1" presStyleCnt="3">
        <dgm:presLayoutVars>
          <dgm:bulletEnabled val="1"/>
        </dgm:presLayoutVars>
      </dgm:prSet>
      <dgm:spPr/>
    </dgm:pt>
    <dgm:pt modelId="{BE6A2F8A-3A21-422A-8126-CAFED0D6DC94}" type="pres">
      <dgm:prSet presAssocID="{9BB0FE44-6024-4FB0-8C5E-DEC351E57E01}" presName="invisiNode" presStyleLbl="node1" presStyleIdx="1" presStyleCnt="3"/>
      <dgm:spPr/>
    </dgm:pt>
    <dgm:pt modelId="{37D8215E-6ADA-4DEF-9A80-3C59B5C74ACA}" type="pres">
      <dgm:prSet presAssocID="{9BB0FE44-6024-4FB0-8C5E-DEC351E57E01}" presName="imagNode" presStyleLbl="fgImgPlace1" presStyleIdx="1" presStyleCnt="3" custLinFactNeighborY="-2850"/>
      <dgm:spPr>
        <a:blipFill>
          <a:blip xmlns:r="http://schemas.openxmlformats.org/officeDocument/2006/relationships" r:embed="rId2" cstate="print"/>
          <a:srcRect/>
          <a:stretch>
            <a:fillRect l="-7000" r="-7000"/>
          </a:stretch>
        </a:blipFill>
      </dgm:spPr>
    </dgm:pt>
    <dgm:pt modelId="{BE1E68DB-385B-470E-948B-9D390421C65B}" type="pres">
      <dgm:prSet presAssocID="{21474784-2B56-4482-A0A9-58851FE321EC}" presName="sibTrans" presStyleLbl="sibTrans2D1" presStyleIdx="0" presStyleCnt="0"/>
      <dgm:spPr/>
    </dgm:pt>
    <dgm:pt modelId="{D74EBDFA-26C0-4068-8A5F-4B2E0780BDC8}" type="pres">
      <dgm:prSet presAssocID="{1C2702AD-E02C-4F56-A718-7ACF5481016A}" presName="compNode" presStyleCnt="0"/>
      <dgm:spPr/>
    </dgm:pt>
    <dgm:pt modelId="{984DCF2B-14A3-42CD-91EE-6BD0CB961B94}" type="pres">
      <dgm:prSet presAssocID="{1C2702AD-E02C-4F56-A718-7ACF5481016A}" presName="bkgdShape" presStyleLbl="node1" presStyleIdx="2" presStyleCnt="3"/>
      <dgm:spPr/>
    </dgm:pt>
    <dgm:pt modelId="{D9C85C69-C51D-49E5-ABAC-ABDC43B614D5}" type="pres">
      <dgm:prSet presAssocID="{1C2702AD-E02C-4F56-A718-7ACF5481016A}" presName="nodeTx" presStyleLbl="node1" presStyleIdx="2" presStyleCnt="3">
        <dgm:presLayoutVars>
          <dgm:bulletEnabled val="1"/>
        </dgm:presLayoutVars>
      </dgm:prSet>
      <dgm:spPr/>
    </dgm:pt>
    <dgm:pt modelId="{748C3638-B171-4537-B4C5-0A142F234B0D}" type="pres">
      <dgm:prSet presAssocID="{1C2702AD-E02C-4F56-A718-7ACF5481016A}" presName="invisiNode" presStyleLbl="node1" presStyleIdx="2" presStyleCnt="3"/>
      <dgm:spPr/>
    </dgm:pt>
    <dgm:pt modelId="{4FA7F24E-5737-48E1-AB0B-D77FAE41A6BF}" type="pres">
      <dgm:prSet presAssocID="{1C2702AD-E02C-4F56-A718-7ACF5481016A}" presName="imagNode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l="-88000" r="-88000"/>
          </a:stretch>
        </a:blipFill>
      </dgm:spPr>
    </dgm:pt>
  </dgm:ptLst>
  <dgm:cxnLst>
    <dgm:cxn modelId="{BF64A116-DB0B-47AF-AE54-33C84727C1F3}" type="presOf" srcId="{9BB0FE44-6024-4FB0-8C5E-DEC351E57E01}" destId="{ED25CCF4-F75D-4353-A0E2-87E3C053763C}" srcOrd="1" destOrd="0" presId="urn:microsoft.com/office/officeart/2005/8/layout/hList7#2"/>
    <dgm:cxn modelId="{8AED5325-7ACF-40CB-A51A-8485F24ECA46}" type="presOf" srcId="{6FF6CE0E-F714-4DB7-B834-5F214774625F}" destId="{65EB75D8-B45B-4372-8EDC-41D7A01F1993}" srcOrd="0" destOrd="0" presId="urn:microsoft.com/office/officeart/2005/8/layout/hList7#2"/>
    <dgm:cxn modelId="{E475C039-3353-4D3B-AECE-BEC7336D7221}" srcId="{F0168D55-AC68-41A8-B02C-3AFC98418845}" destId="{1C2702AD-E02C-4F56-A718-7ACF5481016A}" srcOrd="2" destOrd="0" parTransId="{1440D426-0A4D-47CE-8256-82AC1DC6B522}" sibTransId="{8726F60B-955B-49F8-A562-2F1947ACA03D}"/>
    <dgm:cxn modelId="{B86F4057-223C-46CB-BBCA-4811BA21AF94}" type="presOf" srcId="{1C2702AD-E02C-4F56-A718-7ACF5481016A}" destId="{D9C85C69-C51D-49E5-ABAC-ABDC43B614D5}" srcOrd="1" destOrd="0" presId="urn:microsoft.com/office/officeart/2005/8/layout/hList7#2"/>
    <dgm:cxn modelId="{03845783-6F41-41EB-90D4-92CA405EC1D4}" type="presOf" srcId="{1C2702AD-E02C-4F56-A718-7ACF5481016A}" destId="{984DCF2B-14A3-42CD-91EE-6BD0CB961B94}" srcOrd="0" destOrd="0" presId="urn:microsoft.com/office/officeart/2005/8/layout/hList7#2"/>
    <dgm:cxn modelId="{5CEC5D91-70A8-4244-AB4B-1E464A6B1C01}" srcId="{F0168D55-AC68-41A8-B02C-3AFC98418845}" destId="{6FF6CE0E-F714-4DB7-B834-5F214774625F}" srcOrd="0" destOrd="0" parTransId="{4166BE33-3163-4537-8557-82C6A4A6F9AE}" sibTransId="{FB5C7C3F-B7FF-4890-A036-25F6A3244B4E}"/>
    <dgm:cxn modelId="{35BD7D91-D229-4E1A-9FDA-172E98068255}" type="presOf" srcId="{21474784-2B56-4482-A0A9-58851FE321EC}" destId="{BE1E68DB-385B-470E-948B-9D390421C65B}" srcOrd="0" destOrd="0" presId="urn:microsoft.com/office/officeart/2005/8/layout/hList7#2"/>
    <dgm:cxn modelId="{39DC9E9A-FC68-4742-8DBC-81B8146C0ECB}" type="presOf" srcId="{9BB0FE44-6024-4FB0-8C5E-DEC351E57E01}" destId="{275208C9-851A-43BF-9E6C-8C81FF4F2197}" srcOrd="0" destOrd="0" presId="urn:microsoft.com/office/officeart/2005/8/layout/hList7#2"/>
    <dgm:cxn modelId="{432E58A7-5473-47CF-B1FE-5500790671F5}" type="presOf" srcId="{FB5C7C3F-B7FF-4890-A036-25F6A3244B4E}" destId="{BF7D0DD4-B962-4044-9C33-BB022989478A}" srcOrd="0" destOrd="0" presId="urn:microsoft.com/office/officeart/2005/8/layout/hList7#2"/>
    <dgm:cxn modelId="{7FF6BBC8-6595-4C25-846D-D4707C576E81}" type="presOf" srcId="{F0168D55-AC68-41A8-B02C-3AFC98418845}" destId="{CAD05D5B-1632-4283-B6FE-0E1671F5A3BF}" srcOrd="0" destOrd="0" presId="urn:microsoft.com/office/officeart/2005/8/layout/hList7#2"/>
    <dgm:cxn modelId="{6FC73EDA-A4FE-4BCB-A4EE-C7A335DA2E9A}" srcId="{F0168D55-AC68-41A8-B02C-3AFC98418845}" destId="{9BB0FE44-6024-4FB0-8C5E-DEC351E57E01}" srcOrd="1" destOrd="0" parTransId="{EF053CD0-8534-4627-83DE-FE4ADE58040D}" sibTransId="{21474784-2B56-4482-A0A9-58851FE321EC}"/>
    <dgm:cxn modelId="{A9C056E9-4A9E-45C6-A8D1-B68CD909FFDD}" type="presOf" srcId="{6FF6CE0E-F714-4DB7-B834-5F214774625F}" destId="{F6909505-09B9-4866-97F9-15BFDA6E7D91}" srcOrd="1" destOrd="0" presId="urn:microsoft.com/office/officeart/2005/8/layout/hList7#2"/>
    <dgm:cxn modelId="{EEA90352-93A7-4D9F-B6EE-97A317A6CD5B}" type="presParOf" srcId="{CAD05D5B-1632-4283-B6FE-0E1671F5A3BF}" destId="{A21E58EF-A147-43DF-9E33-9F9197D31A0A}" srcOrd="0" destOrd="0" presId="urn:microsoft.com/office/officeart/2005/8/layout/hList7#2"/>
    <dgm:cxn modelId="{C3B89BF0-FF95-4054-A90D-B99961A63593}" type="presParOf" srcId="{CAD05D5B-1632-4283-B6FE-0E1671F5A3BF}" destId="{386734F7-D075-40AD-A97C-91431F8A6BC0}" srcOrd="1" destOrd="0" presId="urn:microsoft.com/office/officeart/2005/8/layout/hList7#2"/>
    <dgm:cxn modelId="{76F86364-CFBA-4EAE-AD51-46F82C19FF82}" type="presParOf" srcId="{386734F7-D075-40AD-A97C-91431F8A6BC0}" destId="{7DD0501F-B888-41E8-B23E-8D7EC8159759}" srcOrd="0" destOrd="0" presId="urn:microsoft.com/office/officeart/2005/8/layout/hList7#2"/>
    <dgm:cxn modelId="{53327123-A6F5-4F2F-B843-D7024DEDB649}" type="presParOf" srcId="{7DD0501F-B888-41E8-B23E-8D7EC8159759}" destId="{65EB75D8-B45B-4372-8EDC-41D7A01F1993}" srcOrd="0" destOrd="0" presId="urn:microsoft.com/office/officeart/2005/8/layout/hList7#2"/>
    <dgm:cxn modelId="{E3414457-8B52-4226-95A4-22D1941DC5EF}" type="presParOf" srcId="{7DD0501F-B888-41E8-B23E-8D7EC8159759}" destId="{F6909505-09B9-4866-97F9-15BFDA6E7D91}" srcOrd="1" destOrd="0" presId="urn:microsoft.com/office/officeart/2005/8/layout/hList7#2"/>
    <dgm:cxn modelId="{986021F0-7384-4893-8F57-5565CC1773E8}" type="presParOf" srcId="{7DD0501F-B888-41E8-B23E-8D7EC8159759}" destId="{26213B46-DCE4-4402-8528-E2F12181FCF9}" srcOrd="2" destOrd="0" presId="urn:microsoft.com/office/officeart/2005/8/layout/hList7#2"/>
    <dgm:cxn modelId="{9751B1CD-023B-4EFC-BE6F-E18DEC2BA34C}" type="presParOf" srcId="{7DD0501F-B888-41E8-B23E-8D7EC8159759}" destId="{E320F15F-C5D8-4F6E-B842-8907B503BE9F}" srcOrd="3" destOrd="0" presId="urn:microsoft.com/office/officeart/2005/8/layout/hList7#2"/>
    <dgm:cxn modelId="{9848E406-70C9-4CC6-979A-32071FED4474}" type="presParOf" srcId="{386734F7-D075-40AD-A97C-91431F8A6BC0}" destId="{BF7D0DD4-B962-4044-9C33-BB022989478A}" srcOrd="1" destOrd="0" presId="urn:microsoft.com/office/officeart/2005/8/layout/hList7#2"/>
    <dgm:cxn modelId="{010C7377-6832-438B-8BCB-2FD9CE808A7E}" type="presParOf" srcId="{386734F7-D075-40AD-A97C-91431F8A6BC0}" destId="{04D2FEEE-063D-4ABF-8A66-864468E6561C}" srcOrd="2" destOrd="0" presId="urn:microsoft.com/office/officeart/2005/8/layout/hList7#2"/>
    <dgm:cxn modelId="{6E4A4690-27B4-41EF-B49D-B9A022810571}" type="presParOf" srcId="{04D2FEEE-063D-4ABF-8A66-864468E6561C}" destId="{275208C9-851A-43BF-9E6C-8C81FF4F2197}" srcOrd="0" destOrd="0" presId="urn:microsoft.com/office/officeart/2005/8/layout/hList7#2"/>
    <dgm:cxn modelId="{FEAA5E92-A3C1-4C84-93D1-4332F18460A2}" type="presParOf" srcId="{04D2FEEE-063D-4ABF-8A66-864468E6561C}" destId="{ED25CCF4-F75D-4353-A0E2-87E3C053763C}" srcOrd="1" destOrd="0" presId="urn:microsoft.com/office/officeart/2005/8/layout/hList7#2"/>
    <dgm:cxn modelId="{7B8DC482-EE24-4770-8CB4-238EE9FB5EF2}" type="presParOf" srcId="{04D2FEEE-063D-4ABF-8A66-864468E6561C}" destId="{BE6A2F8A-3A21-422A-8126-CAFED0D6DC94}" srcOrd="2" destOrd="0" presId="urn:microsoft.com/office/officeart/2005/8/layout/hList7#2"/>
    <dgm:cxn modelId="{0F704F3A-2315-4862-BC7D-0CC854E1BFD1}" type="presParOf" srcId="{04D2FEEE-063D-4ABF-8A66-864468E6561C}" destId="{37D8215E-6ADA-4DEF-9A80-3C59B5C74ACA}" srcOrd="3" destOrd="0" presId="urn:microsoft.com/office/officeart/2005/8/layout/hList7#2"/>
    <dgm:cxn modelId="{4C38316E-15A4-4943-9006-BD417313358C}" type="presParOf" srcId="{386734F7-D075-40AD-A97C-91431F8A6BC0}" destId="{BE1E68DB-385B-470E-948B-9D390421C65B}" srcOrd="3" destOrd="0" presId="urn:microsoft.com/office/officeart/2005/8/layout/hList7#2"/>
    <dgm:cxn modelId="{3B3F90CE-8D9E-4816-BF90-9329D6AF2275}" type="presParOf" srcId="{386734F7-D075-40AD-A97C-91431F8A6BC0}" destId="{D74EBDFA-26C0-4068-8A5F-4B2E0780BDC8}" srcOrd="4" destOrd="0" presId="urn:microsoft.com/office/officeart/2005/8/layout/hList7#2"/>
    <dgm:cxn modelId="{F9FA8F01-C0D7-4F56-B2E5-E766BD8BC192}" type="presParOf" srcId="{D74EBDFA-26C0-4068-8A5F-4B2E0780BDC8}" destId="{984DCF2B-14A3-42CD-91EE-6BD0CB961B94}" srcOrd="0" destOrd="0" presId="urn:microsoft.com/office/officeart/2005/8/layout/hList7#2"/>
    <dgm:cxn modelId="{39F77675-376A-4186-AB48-4342D28B3E40}" type="presParOf" srcId="{D74EBDFA-26C0-4068-8A5F-4B2E0780BDC8}" destId="{D9C85C69-C51D-49E5-ABAC-ABDC43B614D5}" srcOrd="1" destOrd="0" presId="urn:microsoft.com/office/officeart/2005/8/layout/hList7#2"/>
    <dgm:cxn modelId="{D79ADE94-044B-44E3-AD16-A8D7375B2D67}" type="presParOf" srcId="{D74EBDFA-26C0-4068-8A5F-4B2E0780BDC8}" destId="{748C3638-B171-4537-B4C5-0A142F234B0D}" srcOrd="2" destOrd="0" presId="urn:microsoft.com/office/officeart/2005/8/layout/hList7#2"/>
    <dgm:cxn modelId="{76139689-F9AC-4DED-AD04-11FD6ED8A9BF}" type="presParOf" srcId="{D74EBDFA-26C0-4068-8A5F-4B2E0780BDC8}" destId="{4FA7F24E-5737-48E1-AB0B-D77FAE41A6BF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B75D8-B45B-4372-8EDC-41D7A01F1993}">
      <dsp:nvSpPr>
        <dsp:cNvPr id="0" name=""/>
        <dsp:cNvSpPr/>
      </dsp:nvSpPr>
      <dsp:spPr>
        <a:xfrm>
          <a:off x="3239" y="0"/>
          <a:ext cx="2660153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Rockwell" panose="02060603020205020403" pitchFamily="18" charset="0"/>
            </a:rPr>
            <a:t>Connectee</a:t>
          </a:r>
        </a:p>
      </dsp:txBody>
      <dsp:txXfrm>
        <a:off x="3239" y="1810385"/>
        <a:ext cx="2660153" cy="1810385"/>
      </dsp:txXfrm>
    </dsp:sp>
    <dsp:sp modelId="{E320F15F-C5D8-4F6E-B842-8907B503BE9F}">
      <dsp:nvSpPr>
        <dsp:cNvPr id="0" name=""/>
        <dsp:cNvSpPr/>
      </dsp:nvSpPr>
      <dsp:spPr>
        <a:xfrm>
          <a:off x="579743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208C9-851A-43BF-9E6C-8C81FF4F2197}">
      <dsp:nvSpPr>
        <dsp:cNvPr id="0" name=""/>
        <dsp:cNvSpPr/>
      </dsp:nvSpPr>
      <dsp:spPr>
        <a:xfrm>
          <a:off x="2743198" y="0"/>
          <a:ext cx="2743203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Rockwell" panose="02060603020205020403" pitchFamily="18" charset="0"/>
            </a:rPr>
            <a:t>Program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Rockwell" panose="02060603020205020403" pitchFamily="18" charset="0"/>
            </a:rPr>
            <a:t>Co-</a:t>
          </a:r>
          <a:r>
            <a:rPr lang="en-US" sz="3000" kern="1200" dirty="0" err="1">
              <a:latin typeface="Rockwell" panose="02060603020205020403" pitchFamily="18" charset="0"/>
            </a:rPr>
            <a:t>ordinator</a:t>
          </a:r>
          <a:endParaRPr lang="en-US" sz="3000" kern="1200" dirty="0">
            <a:latin typeface="Rockwell" panose="02060603020205020403" pitchFamily="18" charset="0"/>
          </a:endParaRPr>
        </a:p>
      </dsp:txBody>
      <dsp:txXfrm>
        <a:off x="2743198" y="1810385"/>
        <a:ext cx="2743203" cy="1810385"/>
      </dsp:txXfrm>
    </dsp:sp>
    <dsp:sp modelId="{37D8215E-6ADA-4DEF-9A80-3C59B5C74ACA}">
      <dsp:nvSpPr>
        <dsp:cNvPr id="0" name=""/>
        <dsp:cNvSpPr/>
      </dsp:nvSpPr>
      <dsp:spPr>
        <a:xfrm>
          <a:off x="3361227" y="228604"/>
          <a:ext cx="1507145" cy="1507145"/>
        </a:xfrm>
        <a:prstGeom prst="ellipse">
          <a:avLst/>
        </a:prstGeom>
        <a:blipFill>
          <a:blip xmlns:r="http://schemas.openxmlformats.org/officeDocument/2006/relationships" r:embed="rId2" cstate="print"/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DCF2B-14A3-42CD-91EE-6BD0CB961B94}">
      <dsp:nvSpPr>
        <dsp:cNvPr id="0" name=""/>
        <dsp:cNvSpPr/>
      </dsp:nvSpPr>
      <dsp:spPr>
        <a:xfrm>
          <a:off x="5566206" y="0"/>
          <a:ext cx="2660153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Rockwell" panose="02060603020205020403" pitchFamily="18" charset="0"/>
            </a:rPr>
            <a:t>Connector</a:t>
          </a:r>
        </a:p>
      </dsp:txBody>
      <dsp:txXfrm>
        <a:off x="5566206" y="1810385"/>
        <a:ext cx="2660153" cy="1810385"/>
      </dsp:txXfrm>
    </dsp:sp>
    <dsp:sp modelId="{4FA7F24E-5737-48E1-AB0B-D77FAE41A6BF}">
      <dsp:nvSpPr>
        <dsp:cNvPr id="0" name=""/>
        <dsp:cNvSpPr/>
      </dsp:nvSpPr>
      <dsp:spPr>
        <a:xfrm>
          <a:off x="6142710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88000" r="-8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E58EF-A147-43DF-9E33-9F9197D31A0A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251FE7D-D287-4A78-89F8-9F3916BC3A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B1C5768-8ECC-4DFB-B48C-616E740974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93744152-A728-439F-B0B9-8017534FF27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43A0BCB-CC06-4AB7-BB73-68B15BCD5F8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6985B3-BF68-474D-8D5C-88EC891F074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52DF08E-8013-4D6C-AE96-2A223A799D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346C2BD-343E-4A65-BF25-943A038D6C9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1181CE93-856C-4955-AD53-68A614117FC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CBC930C-E9B7-4A68-BE1C-0309E3BA6C8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2775"/>
            <a:ext cx="561975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40B9BBC-B058-4597-B386-2609CB0E34B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57D0CE7E-7024-4510-831F-4A0EFF5BBA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A093D7-10DA-4037-988D-C9DC20B00F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6406756B-77A4-48AA-B1D1-D3B052C1C0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AAA80CF5-5D9D-4056-A50C-B994B8B88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RW" altLang="en-RW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54B3C515-C9C2-42E7-B25D-D8C36DC5CE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DE13EA-379C-42EB-9C3A-FBF7696ABE44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918FE515-3B9E-41AE-BAA7-82221786AC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6642C635-F497-4196-A2C9-83B4ACC42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RW" altLang="en-RW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DFE4C865-A021-4967-9E5B-71357475D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83CD83-ED5B-4E07-8CE3-A5C06BCD0956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4D910-87F4-4405-BA5E-4674036BB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19B66-3F42-4297-972C-E7E53661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Winnipeg Connector Partnership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E1295-C354-47B2-8D16-E3FA96F07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2BBA2-1828-4962-B0A4-2F529837E0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68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5B736-514F-43D3-B9E7-6C79E7AAC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FBC23-2F09-4FF2-838D-8E32FA170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Winnipeg Connector Partnership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3B961-73B4-4F3D-BF37-F180872D3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BFF26-7A9A-422C-9EC8-105F81B57A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44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8CF07-7E79-4CE8-999B-BB71057B1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11CC2-F076-4622-B14B-4B970D531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Winnipeg Connector Partnership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E2B9B-C60A-41E5-A056-B7E08DFE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EE35C-609D-4ECC-A630-4407DB441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34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4D0B9-2F2F-46B1-8E51-449A6827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B7E03-7DBA-4060-8B34-D3AB0CA8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Winnipeg Connector Partnership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EB19F-1458-4774-A174-FF8895EE1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3D18C-7A20-477C-A2AD-9D29ED456D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20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8A75B-191E-45A9-B9A8-21A4DFB75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5DB0F-A173-476F-AEF5-C33DC3F9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Winnipeg Connector Partnership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E4827-2E1C-447F-89CC-AEEAE1E25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5E0A2-4556-4434-B41C-8131DE4638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42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861361-8C1E-4C93-B542-1D05A507E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3781F8-B7C0-4E44-B9C6-5B200BDD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Winnipeg Connector Partnership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5919FC-59F2-4FCB-AAB1-BCCA4540F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993F0-A959-483C-AB51-1E4C3CCB0D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58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C28A1D8-9363-4655-A40A-FF81923C7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4A3DF65-6495-4F7F-A872-17F5EF850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Winnipeg Connector Partnership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AFAAB6A-F38F-46F7-AE7A-F84E44D9A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8E751-B01B-4A35-AEDA-E03BB139F8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51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671D9DE-EB23-4DFA-B321-A9262591A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032810F-229F-49C7-9032-07229A3B1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Winnipeg Connector Partnership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F3E412-94C1-4107-8B25-208C89664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64462-3CB2-4D60-B4FF-87CEE708DF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14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26179B2-56AC-4295-AC02-6B3BF8072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AFABC9F-54E0-4A1D-9391-0C9A374F2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Winnipeg Connector Partnership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1D5AC47-E0EF-4F0A-9FF8-88D3E44A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34DC5-C58B-49CD-83C4-0495C9A18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61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3B2B7B-F2A8-461C-A876-380AA7728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2C2F63-C488-4C94-AB3E-47349A7B2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Winnipeg Connector Partnership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F64753-6C9A-483A-AEDF-5EF15553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C5BB0-3959-4A8D-AC95-5D6BE711BC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3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1CF4FC-750B-49CC-9D52-CD493D0AD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86CF31-1D50-4D4A-B6D7-0344C7DC1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Winnipeg Connector Partnership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317989-9325-48B1-8C2F-FD098431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7471E-D2F8-4A17-8A65-1E6B895390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48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3A71E08-1370-4D5F-B7CC-0012F36C41D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0F84CB3-F808-4176-A882-5BF3F80AD6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CA9F2-1CAA-4231-998C-2868353A6C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12402-AA77-469E-9BA7-CB0C66F94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Winnipeg Connector Partnership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59805-D3DA-46B2-9081-7AEAB8D8B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fld id="{6299454C-2535-4212-A627-020D0F7BD3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pgconnector.ca/home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pgconnector.ca/" TargetMode="External"/><Relationship Id="rId2" Type="http://schemas.openxmlformats.org/officeDocument/2006/relationships/hyperlink" Target="mailto:connector@wpgconnector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pgconnector.c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F7B962B2-7090-4CD8-B748-257FC487F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0"/>
            <a:ext cx="8248650" cy="1433513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051" name="Content Placeholder 2">
            <a:extLst>
              <a:ext uri="{FF2B5EF4-FFF2-40B4-BE49-F238E27FC236}">
                <a16:creationId xmlns:a16="http://schemas.microsoft.com/office/drawing/2014/main" id="{34978AD2-1E33-43EA-8E19-1C680D234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365375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0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We ALL are Connectors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latin typeface="Rockwell" panose="020606030202050204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1298BE-C12E-4800-8738-3C2292130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Winnipeg Connector Partnership</a:t>
            </a:r>
            <a:endParaRPr lang="en-US" dirty="0"/>
          </a:p>
        </p:txBody>
      </p:sp>
      <p:pic>
        <p:nvPicPr>
          <p:cNvPr id="2053" name="Picture 32">
            <a:extLst>
              <a:ext uri="{FF2B5EF4-FFF2-40B4-BE49-F238E27FC236}">
                <a16:creationId xmlns:a16="http://schemas.microsoft.com/office/drawing/2014/main" id="{9993566E-4CCD-4F5C-ADE6-B39B4A6A0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63613"/>
            <a:ext cx="60864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B903EC2-024A-4E7A-8209-2D680E0BF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914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4618B482-08C3-4F35-BB22-70962A68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RW"/>
              <a:t>BEST PRACTICE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263A64AC-B3E9-4FC6-BC32-693446E91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RW"/>
              <a:t>To ensure that connectors can disconnect from their one-on-one communications in the time frames to which they have committed themselves, connectees are briefed when they join the program and the importance of respecting the 30-minute connector commitment to the program. Choice of extending the time or number of meetings is made clear to be the connector’s decision.</a:t>
            </a:r>
          </a:p>
          <a:p>
            <a:endParaRPr lang="en-CA" altLang="en-RW"/>
          </a:p>
          <a:p>
            <a:endParaRPr lang="en-CA" altLang="en-R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B65A1-C23D-411E-AFEF-B58AD1547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Winnipeg Connector Partnership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2734259-9D79-4B48-8FD5-13E2BD89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altLang="en-R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E0A1F-38BF-4730-B79E-F1A296044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Winnipeg Connector Partnership</a:t>
            </a:r>
          </a:p>
        </p:txBody>
      </p:sp>
      <p:pic>
        <p:nvPicPr>
          <p:cNvPr id="12292" name="Picture 2" descr="C:\Users\RanyJ\Downloads\IMG_20190917_183509.jpg">
            <a:extLst>
              <a:ext uri="{FF2B5EF4-FFF2-40B4-BE49-F238E27FC236}">
                <a16:creationId xmlns:a16="http://schemas.microsoft.com/office/drawing/2014/main" id="{5FF01DB9-14EE-4B53-8C60-6E7DFFCDE6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4963" y="1600200"/>
            <a:ext cx="3394075" cy="4525963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A02A8289-B935-4955-8C48-24B9D3783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RW"/>
              <a:t>BEST PRACTICE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89005340-252B-421F-98B8-8E8E6D152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RW"/>
              <a:t>Use of visuals, practical hands on exercises, occupation-specific or sector-specific groupings with related guest speakers help make the follow-up connecter-connecter one-on-one more focussed.</a:t>
            </a:r>
          </a:p>
          <a:p>
            <a:endParaRPr lang="en-CA" altLang="en-R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F1227-9D21-4531-AFD6-03549609D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Winnipeg Connector Partnership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C89F2DF-83F3-406F-90AE-A5A4E89F3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RW"/>
              <a:t>Civil/Project Management Meeting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C64E-AC85-49D2-A8DD-1B8E7DCA7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Winnipeg Connector Partnership</a:t>
            </a:r>
          </a:p>
        </p:txBody>
      </p:sp>
      <p:pic>
        <p:nvPicPr>
          <p:cNvPr id="14340" name="Picture 2" descr="C:\Users\RanyJ\Downloads\IMG_20181208_121458.jpg">
            <a:extLst>
              <a:ext uri="{FF2B5EF4-FFF2-40B4-BE49-F238E27FC236}">
                <a16:creationId xmlns:a16="http://schemas.microsoft.com/office/drawing/2014/main" id="{D4F732D8-DE6C-4FF2-8891-D876D970F1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A68271EA-85AD-46B3-9E18-2007E7E64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RW"/>
              <a:t>IT/Project Management Speed Interview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E1EC43-FE1F-4B30-9E17-A45797125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Winnipeg Connector Partnership</a:t>
            </a:r>
          </a:p>
        </p:txBody>
      </p:sp>
      <p:pic>
        <p:nvPicPr>
          <p:cNvPr id="15364" name="Picture 2" descr="C:\Users\RanyJ\Downloads\IMG_20190504_102207.jpg">
            <a:extLst>
              <a:ext uri="{FF2B5EF4-FFF2-40B4-BE49-F238E27FC236}">
                <a16:creationId xmlns:a16="http://schemas.microsoft.com/office/drawing/2014/main" id="{4FE91BB4-AE3F-4AF8-9FA1-352A0D6869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3257736-B336-484F-83E2-2060B4C25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RW"/>
              <a:t>Networking Presentation/Why Networking Important?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A11FB3-22C8-4D70-8A6C-982E08605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Winnipeg Connector Partnership</a:t>
            </a:r>
          </a:p>
        </p:txBody>
      </p:sp>
      <p:pic>
        <p:nvPicPr>
          <p:cNvPr id="16388" name="Picture 2" descr="C:\Users\RanyJ\Downloads\IMG_20190511_102240.jpg">
            <a:extLst>
              <a:ext uri="{FF2B5EF4-FFF2-40B4-BE49-F238E27FC236}">
                <a16:creationId xmlns:a16="http://schemas.microsoft.com/office/drawing/2014/main" id="{A3D35777-82C9-465D-81AF-52C186D257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2E46EE0A-4B93-4B6B-9937-A45998491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RW"/>
              <a:t>BEST PRACTICE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37A286D3-11DF-4119-9120-2129D3062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RW"/>
              <a:t>Unique situations demand unique approaches. We use an office for some connecters to meet connectees who have some challenges which require some specialized approaches and attention.</a:t>
            </a:r>
          </a:p>
          <a:p>
            <a:endParaRPr lang="en-CA" altLang="en-R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7814BB-CD86-41E0-A2B7-61BCE1C6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Winnipeg Connector Partnership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BA3A94E-5424-4320-8E5D-4A026EC6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RW"/>
              <a:t>Engineering Networking Meeting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58EBF4-9C01-4C6E-AFC8-C38AB665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Winnipeg Connector Partnership</a:t>
            </a:r>
          </a:p>
        </p:txBody>
      </p:sp>
      <p:pic>
        <p:nvPicPr>
          <p:cNvPr id="18436" name="Picture 2" descr="C:\Users\RanyJ\Downloads\IMG_20181208_120312 (1).jpg">
            <a:extLst>
              <a:ext uri="{FF2B5EF4-FFF2-40B4-BE49-F238E27FC236}">
                <a16:creationId xmlns:a16="http://schemas.microsoft.com/office/drawing/2014/main" id="{E2BA2D20-494B-43BF-BBE5-2C439DD696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6950F5F5-FA7E-434B-A9F6-7E25D13C3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RW"/>
              <a:t>Rotary Club Of Winnipeg Peace Days Event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50D5A0-B1D5-4217-B54A-A8B68817D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Winnipeg Connector Partnership</a:t>
            </a:r>
          </a:p>
        </p:txBody>
      </p:sp>
      <p:pic>
        <p:nvPicPr>
          <p:cNvPr id="19460" name="Picture 3" descr="C:\Users\RanyJ\Downloads\DSC06070.JPG">
            <a:extLst>
              <a:ext uri="{FF2B5EF4-FFF2-40B4-BE49-F238E27FC236}">
                <a16:creationId xmlns:a16="http://schemas.microsoft.com/office/drawing/2014/main" id="{C2293898-BE7A-49E5-BF79-C0ABB7E30F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6813" y="1600200"/>
            <a:ext cx="6810375" cy="4525963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718B6DFB-57A0-4C1E-91B2-8DD9A407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RW"/>
              <a:t>Staff Police Experience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3215C3-EA0C-41DA-938F-D8087506A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Winnipeg Connector Partnership</a:t>
            </a:r>
          </a:p>
        </p:txBody>
      </p:sp>
      <p:pic>
        <p:nvPicPr>
          <p:cNvPr id="20484" name="Picture 3" descr="C:\Users\RanyJ\Downloads\DSC06089 (1).JPG">
            <a:extLst>
              <a:ext uri="{FF2B5EF4-FFF2-40B4-BE49-F238E27FC236}">
                <a16:creationId xmlns:a16="http://schemas.microsoft.com/office/drawing/2014/main" id="{4EB234FD-B32B-4A7E-B2BE-CEA67A80B4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6813" y="1600200"/>
            <a:ext cx="6810375" cy="4525963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E1CE5B-F12E-423E-A17E-78F80B896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Winnipeg Connector Partnership</a:t>
            </a:r>
            <a:endParaRPr lang="en-US" dirty="0"/>
          </a:p>
        </p:txBody>
      </p:sp>
      <p:pic>
        <p:nvPicPr>
          <p:cNvPr id="3075" name="Picture 32">
            <a:extLst>
              <a:ext uri="{FF2B5EF4-FFF2-40B4-BE49-F238E27FC236}">
                <a16:creationId xmlns:a16="http://schemas.microsoft.com/office/drawing/2014/main" id="{A38BBF72-3016-4E18-98EF-717F87241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6863"/>
            <a:ext cx="608647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4FB608-0C21-470C-BB5B-59D78976C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286000"/>
            <a:ext cx="6400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CA" altLang="en-US" b="1">
                <a:latin typeface="Rockwell" panose="02060603020205020403" pitchFamily="18" charset="0"/>
              </a:rPr>
              <a:t>“Connects community and business people (</a:t>
            </a:r>
            <a:r>
              <a:rPr lang="en-CA" altLang="en-US" b="1" i="1">
                <a:latin typeface="Rockwell" panose="02060603020205020403" pitchFamily="18" charset="0"/>
              </a:rPr>
              <a:t>Connectors</a:t>
            </a:r>
            <a:r>
              <a:rPr lang="en-CA" altLang="en-US" b="1">
                <a:latin typeface="Rockwell" panose="02060603020205020403" pitchFamily="18" charset="0"/>
              </a:rPr>
              <a:t>) with employment-ready immigrant professionals (</a:t>
            </a:r>
            <a:r>
              <a:rPr lang="en-CA" altLang="en-US" b="1" i="1">
                <a:latin typeface="Rockwell" panose="02060603020205020403" pitchFamily="18" charset="0"/>
              </a:rPr>
              <a:t>Connectees</a:t>
            </a:r>
            <a:r>
              <a:rPr lang="en-CA" altLang="en-US" b="1">
                <a:latin typeface="Rockwell" panose="02060603020205020403" pitchFamily="18" charset="0"/>
              </a:rPr>
              <a:t>) in the same Industry”</a:t>
            </a:r>
            <a:endParaRPr lang="en-US" altLang="en-US">
              <a:latin typeface="Rockwell" panose="020606030202050204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13BE3C-B685-416B-9984-150DF51A9F59}"/>
              </a:ext>
            </a:extLst>
          </p:cNvPr>
          <p:cNvSpPr/>
          <p:nvPr/>
        </p:nvSpPr>
        <p:spPr>
          <a:xfrm>
            <a:off x="762000" y="3429000"/>
            <a:ext cx="83058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0000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Connectee’s Selection Criteria:</a:t>
            </a:r>
          </a:p>
          <a:p>
            <a:pPr marL="342900" indent="-342900" ea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lang="en-US" sz="1200" dirty="0">
              <a:solidFill>
                <a:srgbClr val="000000"/>
              </a:solidFill>
              <a:latin typeface="Rockwell" panose="020606030202050204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0000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Permanent Resident of Canada </a:t>
            </a:r>
          </a:p>
          <a:p>
            <a:pPr marL="342900" indent="-342900" ea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0000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Hold a professional qualification, skilled trade certificate, undergraduate or graduate degree from outside of Canada.</a:t>
            </a:r>
            <a:endParaRPr lang="en-US" sz="1200" dirty="0">
              <a:solidFill>
                <a:srgbClr val="000000"/>
              </a:solidFill>
              <a:latin typeface="Rockwell" panose="02060603020205020403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0000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Obtain language level is at a CLB 6 or higher.</a:t>
            </a:r>
            <a:endParaRPr lang="en-US" sz="1200" dirty="0">
              <a:solidFill>
                <a:srgbClr val="000000"/>
              </a:solidFill>
              <a:latin typeface="Rockwell" panose="02060603020205020403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0000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Referred by an employment counsellor. (Please see </a:t>
            </a:r>
            <a:r>
              <a:rPr lang="en-US" sz="1200" u="sng" dirty="0">
                <a:solidFill>
                  <a:srgbClr val="C74E00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Referral Service Providers</a:t>
            </a:r>
            <a:r>
              <a:rPr lang="en-US" sz="1200" dirty="0">
                <a:solidFill>
                  <a:srgbClr val="000000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dirty="0">
              <a:solidFill>
                <a:srgbClr val="000000"/>
              </a:solidFill>
              <a:latin typeface="Rockwell" panose="02060603020205020403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457200" indent="-228600" ea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Rockwell" panose="02060603020205020403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88889E-6 2.59259E-6 L -3.88889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00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0F69E09D-20F1-4AB7-BF35-1B5034F6E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RW"/>
              <a:t>Be the Change (second year)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A5615-C268-4E41-AB78-A77AB9419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Winnipeg Connector Partnership</a:t>
            </a:r>
          </a:p>
        </p:txBody>
      </p:sp>
      <p:pic>
        <p:nvPicPr>
          <p:cNvPr id="21508" name="Picture 2" descr="C:\Users\RanyJ\Downloads\DSC06027.JPG">
            <a:extLst>
              <a:ext uri="{FF2B5EF4-FFF2-40B4-BE49-F238E27FC236}">
                <a16:creationId xmlns:a16="http://schemas.microsoft.com/office/drawing/2014/main" id="{61749A82-9E9E-4D3C-8D02-CBE5A48A2A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6813" y="1600200"/>
            <a:ext cx="6810375" cy="4525963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AF9A90BB-A37F-4AE8-8A7D-9C5028624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RW"/>
              <a:t>Multicultural event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E5BC62-1DFF-4150-9F5F-5E691F621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Winnipeg Connector Partnership</a:t>
            </a:r>
          </a:p>
        </p:txBody>
      </p:sp>
      <p:pic>
        <p:nvPicPr>
          <p:cNvPr id="22532" name="Picture 2" descr="C:\Users\RanyJ\Downloads\DSC06112.JPG">
            <a:extLst>
              <a:ext uri="{FF2B5EF4-FFF2-40B4-BE49-F238E27FC236}">
                <a16:creationId xmlns:a16="http://schemas.microsoft.com/office/drawing/2014/main" id="{86A11892-6531-4200-B0B9-5F78604C10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6813" y="1600200"/>
            <a:ext cx="6810375" cy="4525963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F92051F7-DF08-4F57-8999-633F14D9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RW"/>
              <a:t>Connectee Surveys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269AA7A5-6FEB-4C46-B840-9A8609547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CA" altLang="en-RW" sz="2800"/>
              <a:t>Did you find this meeting helpful toward your job search? </a:t>
            </a:r>
          </a:p>
          <a:p>
            <a:r>
              <a:rPr lang="en-CA" altLang="en-RW" sz="2800"/>
              <a:t>Was this connection relevant to your field of study and professional Interests? </a:t>
            </a:r>
          </a:p>
          <a:p>
            <a:r>
              <a:rPr lang="en-CA" altLang="en-RW" sz="2800"/>
              <a:t> Would you consider meeting with another Connector? </a:t>
            </a:r>
          </a:p>
          <a:p>
            <a:r>
              <a:rPr lang="en-CA" altLang="en-RW" sz="2800"/>
              <a:t> Would you recommend this connector to another participant in the program? </a:t>
            </a:r>
          </a:p>
          <a:p>
            <a:r>
              <a:rPr lang="en-CA" altLang="en-RW" sz="2800"/>
              <a:t> </a:t>
            </a:r>
            <a:r>
              <a:rPr lang="en-CA" altLang="en-RW"/>
              <a:t>Was the Connector able to provide you with additional contacts? </a:t>
            </a:r>
          </a:p>
          <a:p>
            <a:pPr>
              <a:buFont typeface="Arial" panose="020B0604020202020204" pitchFamily="34" charset="0"/>
              <a:buNone/>
            </a:pPr>
            <a:endParaRPr lang="en-CA" altLang="en-RW"/>
          </a:p>
          <a:p>
            <a:endParaRPr lang="en-CA" altLang="en-R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B59FA9-D7E1-4F2B-8DD5-87B8644D3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Winnipeg Connector Partnership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7D38359-61D4-4D55-8179-42EEA5B4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RW"/>
              <a:t>BEST PRACTICE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F57B6285-C772-440C-88E5-76E99BDAE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CA" altLang="en-RW"/>
              <a:t>The Rotary Club of Winnipeg, Toastmasters International, and Winnipeg Connector Partnership collaborated and Charter a new Toastmasters club for Connectors and Connectees.</a:t>
            </a:r>
          </a:p>
          <a:p>
            <a:pPr>
              <a:buFont typeface="Arial" panose="020B0604020202020204" pitchFamily="34" charset="0"/>
              <a:buNone/>
            </a:pPr>
            <a:r>
              <a:rPr lang="en-CA" altLang="en-RW"/>
              <a:t>The Winnipeg Peace Builders Toastmasters Club.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26162-F453-48B6-B6AB-21A28DF39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Winnipeg Connector Partnership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10EDD6C9-5876-413E-9770-CB67643E4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>
                <a:solidFill>
                  <a:schemeClr val="accent2"/>
                </a:solidFill>
                <a:latin typeface="Rockwell" panose="02060603020205020403" pitchFamily="18" charset="0"/>
              </a:rPr>
              <a:t>Thank You! Questions?????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>
              <a:solidFill>
                <a:schemeClr val="accent2"/>
              </a:solidFill>
              <a:latin typeface="Rockwell" panose="02060603020205020403" pitchFamily="18" charset="0"/>
              <a:hlinkClick r:id="rId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CA" altLang="en-US" sz="2000">
                <a:latin typeface="Rockwell" panose="02060603020205020403" pitchFamily="18" charset="0"/>
              </a:rPr>
              <a:t>…“Sprinkled among every walk of life …are a handful of people with a truly extraordinary knack of making friends and acquaintances. They are Connectors.” Malcolm Gladwell’s from </a:t>
            </a:r>
            <a:r>
              <a:rPr lang="en-CA" altLang="en-US" sz="2000" i="1">
                <a:latin typeface="Rockwell" panose="02060603020205020403" pitchFamily="18" charset="0"/>
              </a:rPr>
              <a:t>the Tipping Point</a:t>
            </a:r>
            <a:r>
              <a:rPr lang="en-CA" altLang="en-US" sz="2000">
                <a:latin typeface="Rockwell" panose="02060603020205020403" pitchFamily="18" charset="0"/>
              </a:rPr>
              <a:t>. </a:t>
            </a:r>
            <a:endParaRPr lang="en-US" altLang="en-US" sz="2000">
              <a:latin typeface="Rockwell" panose="020606030202050204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2800">
              <a:latin typeface="Rockwell" panose="02060603020205020403" pitchFamily="18" charset="0"/>
              <a:hlinkClick r:id="rId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>
                <a:latin typeface="Rockwell" panose="02060603020205020403" pitchFamily="18" charset="0"/>
                <a:hlinkClick r:id="rId2"/>
              </a:rPr>
              <a:t>connector@wpgconnector.ca</a:t>
            </a:r>
            <a:r>
              <a:rPr lang="en-US" altLang="en-US">
                <a:latin typeface="Rockwell" panose="02060603020205020403" pitchFamily="18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>
                <a:latin typeface="Rockwell" panose="02060603020205020403" pitchFamily="18" charset="0"/>
                <a:hlinkClick r:id="rId3"/>
              </a:rPr>
              <a:t>www.wpgconnector.ca</a:t>
            </a:r>
            <a:endParaRPr lang="en-US" altLang="en-US">
              <a:latin typeface="Rockwell" panose="020606030202050204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777C7-D9AF-4F27-97F4-585BE59F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Winnipeg Connector Partnership</a:t>
            </a:r>
            <a:endParaRPr lang="en-US" dirty="0"/>
          </a:p>
        </p:txBody>
      </p:sp>
      <p:pic>
        <p:nvPicPr>
          <p:cNvPr id="25604" name="Picture 32">
            <a:extLst>
              <a:ext uri="{FF2B5EF4-FFF2-40B4-BE49-F238E27FC236}">
                <a16:creationId xmlns:a16="http://schemas.microsoft.com/office/drawing/2014/main" id="{BC5C43F1-6EB3-4D78-9859-1A67CB45D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81000"/>
            <a:ext cx="60864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04307AE6-C0CC-4ED8-9B2A-AA15FE7D8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B7BFE-9625-4DDC-A6FA-89201BB30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Winnipeg Connector Partnership</a:t>
            </a:r>
            <a:endParaRPr lang="en-US" dirty="0"/>
          </a:p>
        </p:txBody>
      </p:sp>
      <p:pic>
        <p:nvPicPr>
          <p:cNvPr id="4100" name="Picture 32">
            <a:extLst>
              <a:ext uri="{FF2B5EF4-FFF2-40B4-BE49-F238E27FC236}">
                <a16:creationId xmlns:a16="http://schemas.microsoft.com/office/drawing/2014/main" id="{578F7EC1-B887-47E7-85D0-5F9EE2C40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4963"/>
            <a:ext cx="6086475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59D3333-5979-4912-93C0-2A2ECD21B1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FCDB2B-889E-435A-869C-4F5D87953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Winnipeg Connector Partnership</a:t>
            </a:r>
            <a:endParaRPr lang="en-US" dirty="0"/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A4653A84-F49E-4FB5-906A-360B32F64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73250"/>
            <a:ext cx="6200775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>
            <a:extLst>
              <a:ext uri="{FF2B5EF4-FFF2-40B4-BE49-F238E27FC236}">
                <a16:creationId xmlns:a16="http://schemas.microsoft.com/office/drawing/2014/main" id="{61ABEE9D-75A1-4E57-B551-B0DF8ED6C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81000"/>
            <a:ext cx="7391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CA" altLang="en-RW" sz="3200"/>
              <a:t>BEST PRACTICE </a:t>
            </a:r>
          </a:p>
          <a:p>
            <a:pPr algn="ctr"/>
            <a:r>
              <a:rPr lang="en-CA" altLang="en-RW" sz="3200"/>
              <a:t>Orientation of connectors and connectees separately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6F69415B-871E-4B68-86DD-112AD456F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RW" sz="2400"/>
              <a:t>All group meetings include breaks and refreshments to allow for informal conversations among connectors and connectee peers.</a:t>
            </a:r>
            <a:br>
              <a:rPr lang="en-CA" altLang="en-RW" sz="2800"/>
            </a:br>
            <a:endParaRPr lang="en-CA" altLang="en-RW" sz="2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9B9DF6-FA7E-439B-9B9B-85661930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Winnipeg Connector Partnership</a:t>
            </a:r>
          </a:p>
        </p:txBody>
      </p:sp>
      <p:pic>
        <p:nvPicPr>
          <p:cNvPr id="6148" name="Picture 2" descr="C:\Users\RanyJ\Downloads\20190202_095326.jpg">
            <a:extLst>
              <a:ext uri="{FF2B5EF4-FFF2-40B4-BE49-F238E27FC236}">
                <a16:creationId xmlns:a16="http://schemas.microsoft.com/office/drawing/2014/main" id="{229824B0-85AD-474D-A85E-6881285E83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1600200"/>
            <a:ext cx="8045450" cy="4525963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>
            <a:extLst>
              <a:ext uri="{FF2B5EF4-FFF2-40B4-BE49-F238E27FC236}">
                <a16:creationId xmlns:a16="http://schemas.microsoft.com/office/drawing/2014/main" id="{4EF1392C-6571-43AB-BF04-598F2C930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RW"/>
              <a:t>BEST PRACTICE</a:t>
            </a:r>
          </a:p>
        </p:txBody>
      </p:sp>
      <p:sp>
        <p:nvSpPr>
          <p:cNvPr id="7171" name="Content Placeholder 3">
            <a:extLst>
              <a:ext uri="{FF2B5EF4-FFF2-40B4-BE49-F238E27FC236}">
                <a16:creationId xmlns:a16="http://schemas.microsoft.com/office/drawing/2014/main" id="{AB7731DE-55A3-4A35-B726-1BB021C4C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CA" altLang="en-RW"/>
          </a:p>
          <a:p>
            <a:r>
              <a:rPr lang="en-CA" altLang="en-RW"/>
              <a:t>Group meetings must identify sequenced progression of topics being covered or practised.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628200-064F-4274-9445-D6D76276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Winnipeg Connector Partnership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89C0830-4195-4FB5-ACE3-1DA615305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RW"/>
              <a:t>Mindful Networking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0106B-5EEF-4A49-864A-72CB84C6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Winnipeg Connector Partnership</a:t>
            </a:r>
          </a:p>
        </p:txBody>
      </p:sp>
      <p:pic>
        <p:nvPicPr>
          <p:cNvPr id="8196" name="Picture 2" descr="C:\Users\RanyJ\Downloads\IMG_20190511_102358 (1).jpg">
            <a:extLst>
              <a:ext uri="{FF2B5EF4-FFF2-40B4-BE49-F238E27FC236}">
                <a16:creationId xmlns:a16="http://schemas.microsoft.com/office/drawing/2014/main" id="{E349938B-E9D3-4761-A6BF-964F74F784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5C227AC-9D82-41E7-A1B6-EFBDDF7F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RW"/>
              <a:t>Best Practice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9FB2F477-BB8B-4330-84D2-550BB6E7A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RW" sz="4400"/>
              <a:t>Meetings and agendas are published on the common communication website to reduce emailing.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CA" altLang="en-RW" sz="4400">
                <a:hlinkClick r:id="rId2"/>
              </a:rPr>
              <a:t>www.wpgconnector.ca</a:t>
            </a:r>
            <a:endParaRPr lang="en-CA" altLang="en-RW" sz="4400"/>
          </a:p>
          <a:p>
            <a:pPr>
              <a:buFont typeface="Arial" panose="020B0604020202020204" pitchFamily="34" charset="0"/>
              <a:buNone/>
            </a:pPr>
            <a:endParaRPr lang="en-CA" altLang="en-RW" sz="4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65AA0-4F3F-4E88-8469-37530E976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Winnipeg Connector Partnership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5904DB99-9A90-4BE4-B604-5CECF7AAF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RW"/>
              <a:t>10, 30, 60 Pitch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E1A523-4B2B-495E-AA2F-D08ED6160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Winnipeg Connector Partnership</a:t>
            </a:r>
          </a:p>
        </p:txBody>
      </p:sp>
      <p:pic>
        <p:nvPicPr>
          <p:cNvPr id="10244" name="Picture 2" descr="C:\Users\RanyJ\Downloads\_DSC0803.JPG">
            <a:extLst>
              <a:ext uri="{FF2B5EF4-FFF2-40B4-BE49-F238E27FC236}">
                <a16:creationId xmlns:a16="http://schemas.microsoft.com/office/drawing/2014/main" id="{0C5C53FF-40DF-4235-BBD9-5D0051BA3B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225" y="1600200"/>
            <a:ext cx="6813550" cy="4525963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2292</TotalTime>
  <Words>532</Words>
  <Application>Microsoft Office PowerPoint</Application>
  <PresentationFormat>On-screen Show (4:3)</PresentationFormat>
  <Paragraphs>82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Rockwell</vt:lpstr>
      <vt:lpstr>Times New Roman</vt:lpstr>
      <vt:lpstr>Meiryo</vt:lpstr>
      <vt:lpstr>Symbol</vt:lpstr>
      <vt:lpstr>Office Theme</vt:lpstr>
      <vt:lpstr>PowerPoint Presentation</vt:lpstr>
      <vt:lpstr>PowerPoint Presentation</vt:lpstr>
      <vt:lpstr>   </vt:lpstr>
      <vt:lpstr>PowerPoint Presentation</vt:lpstr>
      <vt:lpstr>All group meetings include breaks and refreshments to allow for informal conversations among connectors and connectee peers. </vt:lpstr>
      <vt:lpstr>BEST PRACTICE</vt:lpstr>
      <vt:lpstr>Mindful Networking</vt:lpstr>
      <vt:lpstr>Best Practice</vt:lpstr>
      <vt:lpstr>10, 30, 60 Pitch</vt:lpstr>
      <vt:lpstr>BEST PRACTICE</vt:lpstr>
      <vt:lpstr>PowerPoint Presentation</vt:lpstr>
      <vt:lpstr>BEST PRACTICE</vt:lpstr>
      <vt:lpstr>Civil/Project Management Meeting</vt:lpstr>
      <vt:lpstr>IT/Project Management Speed Interview</vt:lpstr>
      <vt:lpstr>Networking Presentation/Why Networking Important?</vt:lpstr>
      <vt:lpstr>BEST PRACTICE</vt:lpstr>
      <vt:lpstr>Engineering Networking Meeting</vt:lpstr>
      <vt:lpstr>Rotary Club Of Winnipeg Peace Days Event </vt:lpstr>
      <vt:lpstr>Staff Police Experience</vt:lpstr>
      <vt:lpstr>Be the Change (second year)</vt:lpstr>
      <vt:lpstr>Multicultural event</vt:lpstr>
      <vt:lpstr>Connectee Surveys</vt:lpstr>
      <vt:lpstr>BEST PRACTICE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ORR</dc:creator>
  <cp:lastModifiedBy>Sasha Sears</cp:lastModifiedBy>
  <cp:revision>235</cp:revision>
  <cp:lastPrinted>2019-01-04T17:39:53Z</cp:lastPrinted>
  <dcterms:created xsi:type="dcterms:W3CDTF">2009-03-01T17:38:21Z</dcterms:created>
  <dcterms:modified xsi:type="dcterms:W3CDTF">2019-12-17T19:28:43Z</dcterms:modified>
</cp:coreProperties>
</file>